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6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7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8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9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0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1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2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3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14.xml" ContentType="application/vnd.openxmlformats-officedocument.theme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16.xml" ContentType="application/vnd.openxmlformats-officedocument.theme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8790" r:id="rId2"/>
    <p:sldMasterId id="2147488803" r:id="rId3"/>
    <p:sldMasterId id="2147488831" r:id="rId4"/>
    <p:sldMasterId id="2147488852" r:id="rId5"/>
    <p:sldMasterId id="2147488886" r:id="rId6"/>
    <p:sldMasterId id="2147488904" r:id="rId7"/>
    <p:sldMasterId id="2147488921" r:id="rId8"/>
    <p:sldMasterId id="2147488938" r:id="rId9"/>
    <p:sldMasterId id="2147489012" r:id="rId10"/>
    <p:sldMasterId id="2147489075" r:id="rId11"/>
    <p:sldMasterId id="2147489099" r:id="rId12"/>
    <p:sldMasterId id="2147489117" r:id="rId13"/>
    <p:sldMasterId id="2147489131" r:id="rId14"/>
    <p:sldMasterId id="2147489146" r:id="rId15"/>
    <p:sldMasterId id="2147489160" r:id="rId16"/>
    <p:sldMasterId id="2147489174" r:id="rId17"/>
  </p:sldMasterIdLst>
  <p:notesMasterIdLst>
    <p:notesMasterId r:id="rId77"/>
  </p:notesMasterIdLst>
  <p:handoutMasterIdLst>
    <p:handoutMasterId r:id="rId78"/>
  </p:handoutMasterIdLst>
  <p:sldIdLst>
    <p:sldId id="2596" r:id="rId18"/>
    <p:sldId id="2663" r:id="rId19"/>
    <p:sldId id="2664" r:id="rId20"/>
    <p:sldId id="2665" r:id="rId21"/>
    <p:sldId id="2666" r:id="rId22"/>
    <p:sldId id="2662" r:id="rId23"/>
    <p:sldId id="2956" r:id="rId24"/>
    <p:sldId id="2952" r:id="rId25"/>
    <p:sldId id="2953" r:id="rId26"/>
    <p:sldId id="2954" r:id="rId27"/>
    <p:sldId id="2659" r:id="rId28"/>
    <p:sldId id="2957" r:id="rId29"/>
    <p:sldId id="2740" r:id="rId30"/>
    <p:sldId id="1798" r:id="rId31"/>
    <p:sldId id="2941" r:id="rId32"/>
    <p:sldId id="2958" r:id="rId33"/>
    <p:sldId id="2645" r:id="rId34"/>
    <p:sldId id="1943" r:id="rId35"/>
    <p:sldId id="2635" r:id="rId36"/>
    <p:sldId id="2743" r:id="rId37"/>
    <p:sldId id="2885" r:id="rId38"/>
    <p:sldId id="2886" r:id="rId39"/>
    <p:sldId id="2887" r:id="rId40"/>
    <p:sldId id="320" r:id="rId41"/>
    <p:sldId id="2724" r:id="rId42"/>
    <p:sldId id="2728" r:id="rId43"/>
    <p:sldId id="2837" r:id="rId44"/>
    <p:sldId id="2731" r:id="rId45"/>
    <p:sldId id="1876" r:id="rId46"/>
    <p:sldId id="2197" r:id="rId47"/>
    <p:sldId id="1852" r:id="rId48"/>
    <p:sldId id="2906" r:id="rId49"/>
    <p:sldId id="1848" r:id="rId50"/>
    <p:sldId id="2905" r:id="rId51"/>
    <p:sldId id="1948" r:id="rId52"/>
    <p:sldId id="1846" r:id="rId53"/>
    <p:sldId id="1916" r:id="rId54"/>
    <p:sldId id="2959" r:id="rId55"/>
    <p:sldId id="2901" r:id="rId56"/>
    <p:sldId id="2898" r:id="rId57"/>
    <p:sldId id="2904" r:id="rId58"/>
    <p:sldId id="2902" r:id="rId59"/>
    <p:sldId id="2844" r:id="rId60"/>
    <p:sldId id="2889" r:id="rId61"/>
    <p:sldId id="2319" r:id="rId62"/>
    <p:sldId id="2960" r:id="rId63"/>
    <p:sldId id="2368" r:id="rId64"/>
    <p:sldId id="2884" r:id="rId65"/>
    <p:sldId id="2174" r:id="rId66"/>
    <p:sldId id="2868" r:id="rId67"/>
    <p:sldId id="2301" r:id="rId68"/>
    <p:sldId id="2285" r:id="rId69"/>
    <p:sldId id="2900" r:id="rId70"/>
    <p:sldId id="2911" r:id="rId71"/>
    <p:sldId id="2892" r:id="rId72"/>
    <p:sldId id="2912" r:id="rId73"/>
    <p:sldId id="2300" r:id="rId74"/>
    <p:sldId id="2937" r:id="rId75"/>
    <p:sldId id="2913" r:id="rId7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3600" b="1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3600" b="1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3600" b="1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3600" b="1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88">
          <p15:clr>
            <a:srgbClr val="A4A3A4"/>
          </p15:clr>
        </p15:guide>
        <p15:guide id="2" pos="28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CC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6392" autoAdjust="0"/>
  </p:normalViewPr>
  <p:slideViewPr>
    <p:cSldViewPr>
      <p:cViewPr varScale="1">
        <p:scale>
          <a:sx n="58" d="100"/>
          <a:sy n="58" d="100"/>
        </p:scale>
        <p:origin x="1472" y="52"/>
      </p:cViewPr>
      <p:guideLst>
        <p:guide orient="horz" pos="2688"/>
        <p:guide pos="2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4" d="100"/>
          <a:sy n="44" d="100"/>
        </p:scale>
        <p:origin x="-1382" y="-8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74" Type="http://schemas.openxmlformats.org/officeDocument/2006/relationships/slide" Target="slides/slide57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4.xml"/><Relationship Id="rId82" Type="http://schemas.openxmlformats.org/officeDocument/2006/relationships/tableStyles" Target="tableStyles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77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2.xml"/><Relationship Id="rId24" Type="http://schemas.openxmlformats.org/officeDocument/2006/relationships/slide" Target="slides/slide7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66" Type="http://schemas.openxmlformats.org/officeDocument/2006/relationships/slide" Target="slides/slide49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Users\MBabenko\Dropbox\paper%20seccloudcomp%20jnca%20special%20issue\fig\Fig%201-2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vanessa\Documents\new%20code\charts%20v1_0_Errorcorrection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'Average speed'!$B$2:$B$14</c:f>
              <c:strCache>
                <c:ptCount val="13"/>
                <c:pt idx="0">
                  <c:v>IDrive</c:v>
                </c:pt>
                <c:pt idx="1">
                  <c:v>MediaFire</c:v>
                </c:pt>
                <c:pt idx="2">
                  <c:v>Box</c:v>
                </c:pt>
                <c:pt idx="3">
                  <c:v>OneDrive</c:v>
                </c:pt>
                <c:pt idx="4">
                  <c:v>Sync</c:v>
                </c:pt>
                <c:pt idx="5">
                  <c:v>ICloud</c:v>
                </c:pt>
                <c:pt idx="6">
                  <c:v>ElephantDrive</c:v>
                </c:pt>
                <c:pt idx="7">
                  <c:v>MEGA</c:v>
                </c:pt>
                <c:pt idx="8">
                  <c:v>DropBox</c:v>
                </c:pt>
                <c:pt idx="9">
                  <c:v>YandexDisk</c:v>
                </c:pt>
                <c:pt idx="10">
                  <c:v>GoogleDrive</c:v>
                </c:pt>
                <c:pt idx="11">
                  <c:v>CloudMail</c:v>
                </c:pt>
                <c:pt idx="12">
                  <c:v>justcloud</c:v>
                </c:pt>
              </c:strCache>
            </c:strRef>
          </c:cat>
          <c:val>
            <c:numRef>
              <c:f>'Average speed'!$C$2:$C$14</c:f>
              <c:numCache>
                <c:formatCode>General</c:formatCode>
                <c:ptCount val="13"/>
                <c:pt idx="0">
                  <c:v>0.03</c:v>
                </c:pt>
                <c:pt idx="1">
                  <c:v>0.69</c:v>
                </c:pt>
                <c:pt idx="2">
                  <c:v>1.29</c:v>
                </c:pt>
                <c:pt idx="3">
                  <c:v>2.44</c:v>
                </c:pt>
                <c:pt idx="4">
                  <c:v>2.78</c:v>
                </c:pt>
                <c:pt idx="5">
                  <c:v>3.32</c:v>
                </c:pt>
                <c:pt idx="6">
                  <c:v>3.43</c:v>
                </c:pt>
                <c:pt idx="7">
                  <c:v>4.6399999999999997</c:v>
                </c:pt>
                <c:pt idx="8">
                  <c:v>4.93</c:v>
                </c:pt>
                <c:pt idx="9">
                  <c:v>6.21</c:v>
                </c:pt>
                <c:pt idx="10">
                  <c:v>7.87</c:v>
                </c:pt>
                <c:pt idx="11">
                  <c:v>7.89</c:v>
                </c:pt>
                <c:pt idx="12">
                  <c:v>11.8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3F-4832-9AFA-D9F199A21F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612558032"/>
        <c:axId val="612559664"/>
      </c:barChart>
      <c:catAx>
        <c:axId val="6125580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2559664"/>
        <c:crosses val="autoZero"/>
        <c:auto val="1"/>
        <c:lblAlgn val="ctr"/>
        <c:lblOffset val="100"/>
        <c:noMultiLvlLbl val="0"/>
      </c:catAx>
      <c:valAx>
        <c:axId val="6125596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2558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9840461118830728E-2"/>
          <c:y val="0.14107406496062991"/>
          <c:w val="0.8884636663064176"/>
          <c:h val="0.70238612751531049"/>
        </c:manualLayout>
      </c:layout>
      <c:lineChart>
        <c:grouping val="standard"/>
        <c:varyColors val="0"/>
        <c:ser>
          <c:idx val="0"/>
          <c:order val="0"/>
          <c:tx>
            <c:strRef>
              <c:f>'Mignotte error'!$E$2</c:f>
              <c:strCache>
                <c:ptCount val="1"/>
                <c:pt idx="0">
                  <c:v>Projection</c:v>
                </c:pt>
              </c:strCache>
            </c:strRef>
          </c:tx>
          <c:spPr>
            <a:ln w="12700" cap="flat" cmpd="sng" algn="ctr">
              <a:solidFill>
                <a:srgbClr val="FF9900"/>
              </a:solidFill>
              <a:miter lim="800000"/>
            </a:ln>
            <a:effectLst/>
          </c:spPr>
          <c:marker>
            <c:symbol val="circle"/>
            <c:size val="3"/>
            <c:spPr>
              <a:solidFill>
                <a:srgbClr val="FF9900"/>
              </a:solidFill>
              <a:ln w="9525" cap="flat" cmpd="sng" algn="ctr">
                <a:noFill/>
                <a:round/>
              </a:ln>
              <a:effectLst/>
            </c:spPr>
          </c:marker>
          <c:cat>
            <c:strRef>
              <c:f>'Mignotte error'!$D$3:$D$17</c:f>
              <c:strCache>
                <c:ptCount val="15"/>
                <c:pt idx="0">
                  <c:v>2:4</c:v>
                </c:pt>
                <c:pt idx="1">
                  <c:v>2:5</c:v>
                </c:pt>
                <c:pt idx="2">
                  <c:v>3:5</c:v>
                </c:pt>
                <c:pt idx="3">
                  <c:v>2:6</c:v>
                </c:pt>
                <c:pt idx="4">
                  <c:v>3:6</c:v>
                </c:pt>
                <c:pt idx="5">
                  <c:v>4:6</c:v>
                </c:pt>
                <c:pt idx="6">
                  <c:v>2:7</c:v>
                </c:pt>
                <c:pt idx="7">
                  <c:v>3:7</c:v>
                </c:pt>
                <c:pt idx="8">
                  <c:v>4:7</c:v>
                </c:pt>
                <c:pt idx="9">
                  <c:v>5:7</c:v>
                </c:pt>
                <c:pt idx="10">
                  <c:v>2:8</c:v>
                </c:pt>
                <c:pt idx="11">
                  <c:v>3:8</c:v>
                </c:pt>
                <c:pt idx="12">
                  <c:v>4:8</c:v>
                </c:pt>
                <c:pt idx="13">
                  <c:v>5:8</c:v>
                </c:pt>
                <c:pt idx="14">
                  <c:v>6:8</c:v>
                </c:pt>
              </c:strCache>
            </c:strRef>
          </c:cat>
          <c:val>
            <c:numRef>
              <c:f>'Mignotte error'!$E$3:$E$17</c:f>
              <c:numCache>
                <c:formatCode>0.0000</c:formatCode>
                <c:ptCount val="15"/>
                <c:pt idx="0">
                  <c:v>9.2077724648930659E-2</c:v>
                </c:pt>
                <c:pt idx="1">
                  <c:v>5.6404315155726671E-2</c:v>
                </c:pt>
                <c:pt idx="2">
                  <c:v>8.4024363704499755E-2</c:v>
                </c:pt>
                <c:pt idx="3">
                  <c:v>3.7265891014411093E-2</c:v>
                </c:pt>
                <c:pt idx="4">
                  <c:v>4.4193230480954929E-2</c:v>
                </c:pt>
                <c:pt idx="5">
                  <c:v>7.9423890865220045E-2</c:v>
                </c:pt>
                <c:pt idx="6">
                  <c:v>2.8305197966554577E-2</c:v>
                </c:pt>
                <c:pt idx="7">
                  <c:v>2.479023126063036E-2</c:v>
                </c:pt>
                <c:pt idx="8">
                  <c:v>3.2606778231845275E-2</c:v>
                </c:pt>
                <c:pt idx="9">
                  <c:v>7.0300153535535329E-2</c:v>
                </c:pt>
                <c:pt idx="10">
                  <c:v>2.1822039954845836E-2</c:v>
                </c:pt>
                <c:pt idx="11">
                  <c:v>1.5098421324164767E-2</c:v>
                </c:pt>
                <c:pt idx="12">
                  <c:v>1.5385969349918177E-2</c:v>
                </c:pt>
                <c:pt idx="13">
                  <c:v>2.5548350636805415E-2</c:v>
                </c:pt>
                <c:pt idx="14">
                  <c:v>6.518288688487725E-2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DC9-4197-B943-C702BB1085BF}"/>
            </c:ext>
          </c:extLst>
        </c:ser>
        <c:ser>
          <c:idx val="1"/>
          <c:order val="1"/>
          <c:tx>
            <c:strRef>
              <c:f>'Mignotte error'!$F$2</c:f>
              <c:strCache>
                <c:ptCount val="1"/>
                <c:pt idx="0">
                  <c:v>Syndrome</c:v>
                </c:pt>
              </c:strCache>
            </c:strRef>
          </c:tx>
          <c:spPr>
            <a:ln w="12700" cap="flat" cmpd="sng" algn="ctr">
              <a:solidFill>
                <a:schemeClr val="accent6"/>
              </a:solidFill>
              <a:miter lim="800000"/>
            </a:ln>
            <a:effectLst/>
          </c:spPr>
          <c:marker>
            <c:symbol val="circle"/>
            <c:size val="3"/>
            <c:spPr>
              <a:solidFill>
                <a:schemeClr val="accent6"/>
              </a:solidFill>
              <a:ln w="9525" cap="flat" cmpd="sng" algn="ctr">
                <a:noFill/>
                <a:round/>
              </a:ln>
              <a:effectLst/>
            </c:spPr>
          </c:marker>
          <c:cat>
            <c:strRef>
              <c:f>'Mignotte error'!$D$3:$D$17</c:f>
              <c:strCache>
                <c:ptCount val="15"/>
                <c:pt idx="0">
                  <c:v>2:4</c:v>
                </c:pt>
                <c:pt idx="1">
                  <c:v>2:5</c:v>
                </c:pt>
                <c:pt idx="2">
                  <c:v>3:5</c:v>
                </c:pt>
                <c:pt idx="3">
                  <c:v>2:6</c:v>
                </c:pt>
                <c:pt idx="4">
                  <c:v>3:6</c:v>
                </c:pt>
                <c:pt idx="5">
                  <c:v>4:6</c:v>
                </c:pt>
                <c:pt idx="6">
                  <c:v>2:7</c:v>
                </c:pt>
                <c:pt idx="7">
                  <c:v>3:7</c:v>
                </c:pt>
                <c:pt idx="8">
                  <c:v>4:7</c:v>
                </c:pt>
                <c:pt idx="9">
                  <c:v>5:7</c:v>
                </c:pt>
                <c:pt idx="10">
                  <c:v>2:8</c:v>
                </c:pt>
                <c:pt idx="11">
                  <c:v>3:8</c:v>
                </c:pt>
                <c:pt idx="12">
                  <c:v>4:8</c:v>
                </c:pt>
                <c:pt idx="13">
                  <c:v>5:8</c:v>
                </c:pt>
                <c:pt idx="14">
                  <c:v>6:8</c:v>
                </c:pt>
              </c:strCache>
            </c:strRef>
          </c:cat>
          <c:val>
            <c:numRef>
              <c:f>'Mignotte error'!$F$3:$F$17</c:f>
              <c:numCache>
                <c:formatCode>0.0000</c:formatCode>
                <c:ptCount val="15"/>
                <c:pt idx="0">
                  <c:v>0.15130035086551366</c:v>
                </c:pt>
                <c:pt idx="1">
                  <c:v>0.11355558432297025</c:v>
                </c:pt>
                <c:pt idx="2">
                  <c:v>8.1225134955561731E-2</c:v>
                </c:pt>
                <c:pt idx="3">
                  <c:v>8.6951531477323901E-2</c:v>
                </c:pt>
                <c:pt idx="4">
                  <c:v>5.2618147472881925E-2</c:v>
                </c:pt>
                <c:pt idx="5">
                  <c:v>5.8176977857260455E-2</c:v>
                </c:pt>
                <c:pt idx="6">
                  <c:v>7.26941242066345E-2</c:v>
                </c:pt>
                <c:pt idx="7">
                  <c:v>3.9237751739605725E-2</c:v>
                </c:pt>
                <c:pt idx="8">
                  <c:v>3.1896827796681966E-2</c:v>
                </c:pt>
                <c:pt idx="9">
                  <c:v>3.976011924854965E-2</c:v>
                </c:pt>
                <c:pt idx="10">
                  <c:v>6.5462677109272921E-2</c:v>
                </c:pt>
                <c:pt idx="11">
                  <c:v>3.0189663542237757E-2</c:v>
                </c:pt>
                <c:pt idx="12">
                  <c:v>1.9175308338958089E-2</c:v>
                </c:pt>
                <c:pt idx="13">
                  <c:v>1.902957176422589E-2</c:v>
                </c:pt>
                <c:pt idx="14">
                  <c:v>2.9499343049630287E-2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DC9-4197-B943-C702BB1085BF}"/>
            </c:ext>
          </c:extLst>
        </c:ser>
        <c:ser>
          <c:idx val="2"/>
          <c:order val="2"/>
          <c:tx>
            <c:strRef>
              <c:f>'Mignotte error'!$G$2</c:f>
              <c:strCache>
                <c:ptCount val="1"/>
                <c:pt idx="0">
                  <c:v>AR-RRNS</c:v>
                </c:pt>
              </c:strCache>
            </c:strRef>
          </c:tx>
          <c:spPr>
            <a:ln w="12700" cap="flat" cmpd="sng" algn="ctr">
              <a:solidFill>
                <a:schemeClr val="accent5">
                  <a:lumMod val="75000"/>
                </a:schemeClr>
              </a:solidFill>
              <a:miter lim="800000"/>
            </a:ln>
            <a:effectLst/>
          </c:spPr>
          <c:marker>
            <c:symbol val="circle"/>
            <c:size val="3"/>
            <c:spPr>
              <a:solidFill>
                <a:schemeClr val="accent5">
                  <a:lumMod val="75000"/>
                </a:schemeClr>
              </a:solidFill>
              <a:ln w="9525" cap="flat" cmpd="sng" algn="ctr">
                <a:noFill/>
                <a:round/>
              </a:ln>
              <a:effectLst/>
            </c:spPr>
          </c:marker>
          <c:cat>
            <c:strRef>
              <c:f>'Mignotte error'!$D$3:$D$17</c:f>
              <c:strCache>
                <c:ptCount val="15"/>
                <c:pt idx="0">
                  <c:v>2:4</c:v>
                </c:pt>
                <c:pt idx="1">
                  <c:v>2:5</c:v>
                </c:pt>
                <c:pt idx="2">
                  <c:v>3:5</c:v>
                </c:pt>
                <c:pt idx="3">
                  <c:v>2:6</c:v>
                </c:pt>
                <c:pt idx="4">
                  <c:v>3:6</c:v>
                </c:pt>
                <c:pt idx="5">
                  <c:v>4:6</c:v>
                </c:pt>
                <c:pt idx="6">
                  <c:v>2:7</c:v>
                </c:pt>
                <c:pt idx="7">
                  <c:v>3:7</c:v>
                </c:pt>
                <c:pt idx="8">
                  <c:v>4:7</c:v>
                </c:pt>
                <c:pt idx="9">
                  <c:v>5:7</c:v>
                </c:pt>
                <c:pt idx="10">
                  <c:v>2:8</c:v>
                </c:pt>
                <c:pt idx="11">
                  <c:v>3:8</c:v>
                </c:pt>
                <c:pt idx="12">
                  <c:v>4:8</c:v>
                </c:pt>
                <c:pt idx="13">
                  <c:v>5:8</c:v>
                </c:pt>
                <c:pt idx="14">
                  <c:v>6:8</c:v>
                </c:pt>
              </c:strCache>
            </c:strRef>
          </c:cat>
          <c:val>
            <c:numRef>
              <c:f>'Mignotte error'!$G$3:$G$17</c:f>
              <c:numCache>
                <c:formatCode>0.0000</c:formatCode>
                <c:ptCount val="15"/>
                <c:pt idx="0">
                  <c:v>0.12292396783817305</c:v>
                </c:pt>
                <c:pt idx="1">
                  <c:v>9.0504781367599652E-2</c:v>
                </c:pt>
                <c:pt idx="2">
                  <c:v>0.13491471366375746</c:v>
                </c:pt>
                <c:pt idx="3">
                  <c:v>7.2798535875846462E-2</c:v>
                </c:pt>
                <c:pt idx="4">
                  <c:v>0.10369668305419914</c:v>
                </c:pt>
                <c:pt idx="5">
                  <c:v>0.14126568402256862</c:v>
                </c:pt>
                <c:pt idx="6">
                  <c:v>6.3744938651871044E-2</c:v>
                </c:pt>
                <c:pt idx="7">
                  <c:v>8.2860682191996479E-2</c:v>
                </c:pt>
                <c:pt idx="8">
                  <c:v>0.11268176977987615</c:v>
                </c:pt>
                <c:pt idx="9">
                  <c:v>0.15165945778710652</c:v>
                </c:pt>
                <c:pt idx="10">
                  <c:v>5.4337253947329814E-2</c:v>
                </c:pt>
                <c:pt idx="11">
                  <c:v>6.7898527009355059E-2</c:v>
                </c:pt>
                <c:pt idx="12">
                  <c:v>8.9714662515868279E-2</c:v>
                </c:pt>
                <c:pt idx="13">
                  <c:v>0.12153843349113073</c:v>
                </c:pt>
                <c:pt idx="14">
                  <c:v>0.16471154067880922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DC9-4197-B943-C702BB1085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12561840"/>
        <c:axId val="124582256"/>
      </c:lineChart>
      <c:catAx>
        <c:axId val="6125618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32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5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500" cap="none" baseline="0"/>
                  <a:t>(k,n) settings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5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tx1">
                <a:lumMod val="15000"/>
                <a:lumOff val="85000"/>
              </a:schemeClr>
            </a:solidFill>
            <a:round/>
            <a:tailEnd type="none" w="med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582256"/>
        <c:crosses val="autoZero"/>
        <c:auto val="1"/>
        <c:lblAlgn val="ctr"/>
        <c:lblOffset val="100"/>
        <c:noMultiLvlLbl val="0"/>
      </c:catAx>
      <c:valAx>
        <c:axId val="124582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32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5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500" cap="none" baseline="0"/>
                  <a:t>MB/s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5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 w="3175" cap="flat" cmpd="sng" algn="ctr">
            <a:solidFill>
              <a:schemeClr val="tx1">
                <a:lumMod val="15000"/>
                <a:lumOff val="85000"/>
              </a:schemeClr>
            </a:solidFill>
            <a:round/>
            <a:tailEnd type="none" w="med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2561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1931353249961403"/>
          <c:y val="2.6041666666666668E-2"/>
          <c:w val="0.67518430600586687"/>
          <c:h val="8.03101760717410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5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38100" cap="flat" cmpd="dbl" algn="ctr">
        <a:solidFill>
          <a:schemeClr val="phClr"/>
        </a:solidFill>
        <a:miter lim="800000"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lt1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tx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  <a:alpha val="32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  <a:alpha val="32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tx1"/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2700" cap="rnd"/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4CB585-F3D3-41D2-AB81-4796D3846497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5860B30E-E158-499F-A348-DB2592CCDB68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1600" b="1" baseline="0" dirty="0">
              <a:solidFill>
                <a:schemeClr val="bg1"/>
              </a:solidFill>
            </a:rPr>
            <a:t>Mexico</a:t>
          </a:r>
          <a:endParaRPr lang="es-MX" sz="1600" b="1" baseline="0" dirty="0">
            <a:solidFill>
              <a:schemeClr val="bg1"/>
            </a:solidFill>
          </a:endParaRPr>
        </a:p>
      </dgm:t>
    </dgm:pt>
    <dgm:pt modelId="{1BDF69A3-F449-4500-B65F-4922C7E9B86E}" type="parTrans" cxnId="{4785A5F6-5A7D-46C6-B4A4-A1BE9291EEE1}">
      <dgm:prSet/>
      <dgm:spPr/>
      <dgm:t>
        <a:bodyPr/>
        <a:lstStyle/>
        <a:p>
          <a:endParaRPr lang="es-MX"/>
        </a:p>
      </dgm:t>
    </dgm:pt>
    <dgm:pt modelId="{03F3494A-46BD-46EC-9BC8-859983C75936}" type="sibTrans" cxnId="{4785A5F6-5A7D-46C6-B4A4-A1BE9291EEE1}">
      <dgm:prSet/>
      <dgm:spPr/>
      <dgm:t>
        <a:bodyPr/>
        <a:lstStyle/>
        <a:p>
          <a:endParaRPr lang="es-MX"/>
        </a:p>
      </dgm:t>
    </dgm:pt>
    <dgm:pt modelId="{EF9EB3B7-E451-469C-B24C-AFA0EAB95BDE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1600" b="1" dirty="0"/>
            <a:t>USA</a:t>
          </a:r>
          <a:endParaRPr lang="es-MX" sz="1600" b="1" dirty="0"/>
        </a:p>
      </dgm:t>
    </dgm:pt>
    <dgm:pt modelId="{3D0032FC-9AAC-44C6-B9F6-A0AC6A675CD9}" type="parTrans" cxnId="{68998FED-81E0-4454-A2DC-F21186376324}">
      <dgm:prSet/>
      <dgm:spPr/>
      <dgm:t>
        <a:bodyPr/>
        <a:lstStyle/>
        <a:p>
          <a:endParaRPr lang="es-MX"/>
        </a:p>
      </dgm:t>
    </dgm:pt>
    <dgm:pt modelId="{E11A8485-ADA6-4FE7-A490-E00E8D07F970}" type="sibTrans" cxnId="{68998FED-81E0-4454-A2DC-F21186376324}">
      <dgm:prSet/>
      <dgm:spPr/>
      <dgm:t>
        <a:bodyPr/>
        <a:lstStyle/>
        <a:p>
          <a:endParaRPr lang="es-MX"/>
        </a:p>
      </dgm:t>
    </dgm:pt>
    <dgm:pt modelId="{FED48AC9-254C-4BC4-B12B-55E1DD161E92}">
      <dgm:prSet phldrT="[Text]" custT="1"/>
      <dgm:spPr>
        <a:solidFill>
          <a:srgbClr val="0070C0"/>
        </a:solidFill>
      </dgm:spPr>
      <dgm:t>
        <a:bodyPr/>
        <a:lstStyle/>
        <a:p>
          <a:r>
            <a:rPr lang="es-MX" sz="1600" b="1" dirty="0"/>
            <a:t>France</a:t>
          </a:r>
        </a:p>
      </dgm:t>
    </dgm:pt>
    <dgm:pt modelId="{8E9FDFDA-D950-453D-B6A8-4FA6FCAE027B}" type="parTrans" cxnId="{FD5987BA-3DED-4EB3-9678-3DF592D203BD}">
      <dgm:prSet/>
      <dgm:spPr/>
      <dgm:t>
        <a:bodyPr/>
        <a:lstStyle/>
        <a:p>
          <a:endParaRPr lang="es-MX"/>
        </a:p>
      </dgm:t>
    </dgm:pt>
    <dgm:pt modelId="{E4F8A15D-8F5B-4664-A04E-60F3252D4A87}" type="sibTrans" cxnId="{FD5987BA-3DED-4EB3-9678-3DF592D203BD}">
      <dgm:prSet/>
      <dgm:spPr/>
      <dgm:t>
        <a:bodyPr/>
        <a:lstStyle/>
        <a:p>
          <a:endParaRPr lang="es-MX"/>
        </a:p>
      </dgm:t>
    </dgm:pt>
    <dgm:pt modelId="{3B492800-CA8B-4972-A0A3-8FFAD0F5C051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1600" b="1" dirty="0"/>
            <a:t>Russia</a:t>
          </a:r>
          <a:endParaRPr lang="es-MX" sz="1600" b="1" dirty="0"/>
        </a:p>
      </dgm:t>
    </dgm:pt>
    <dgm:pt modelId="{7549546E-92BF-4F69-8D21-4956B06826FC}" type="parTrans" cxnId="{86A622D8-33F0-44E4-91CA-A354AE19372A}">
      <dgm:prSet/>
      <dgm:spPr/>
      <dgm:t>
        <a:bodyPr/>
        <a:lstStyle/>
        <a:p>
          <a:endParaRPr lang="es-MX"/>
        </a:p>
      </dgm:t>
    </dgm:pt>
    <dgm:pt modelId="{AD6F461F-E7AE-4623-A9ED-BB97F3F7B0D9}" type="sibTrans" cxnId="{86A622D8-33F0-44E4-91CA-A354AE19372A}">
      <dgm:prSet/>
      <dgm:spPr/>
      <dgm:t>
        <a:bodyPr/>
        <a:lstStyle/>
        <a:p>
          <a:endParaRPr lang="es-MX"/>
        </a:p>
      </dgm:t>
    </dgm:pt>
    <dgm:pt modelId="{8D39403E-10E2-4679-AE96-034CC80056C4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1600" b="1" dirty="0"/>
            <a:t>Germany</a:t>
          </a:r>
          <a:endParaRPr lang="es-MX" sz="1600" b="1" dirty="0"/>
        </a:p>
      </dgm:t>
    </dgm:pt>
    <dgm:pt modelId="{642087AA-E542-42E7-BD0F-23645BDA5B99}" type="parTrans" cxnId="{8B037C28-3002-41ED-ADBF-D7F0B66269EC}">
      <dgm:prSet/>
      <dgm:spPr/>
      <dgm:t>
        <a:bodyPr/>
        <a:lstStyle/>
        <a:p>
          <a:endParaRPr lang="es-MX"/>
        </a:p>
      </dgm:t>
    </dgm:pt>
    <dgm:pt modelId="{4B14ACB2-8ACE-423C-9604-82F5172D91E1}" type="sibTrans" cxnId="{8B037C28-3002-41ED-ADBF-D7F0B66269EC}">
      <dgm:prSet/>
      <dgm:spPr/>
      <dgm:t>
        <a:bodyPr/>
        <a:lstStyle/>
        <a:p>
          <a:endParaRPr lang="es-MX"/>
        </a:p>
      </dgm:t>
    </dgm:pt>
    <dgm:pt modelId="{BBD71193-BE36-4F59-939B-86E90A0F6272}">
      <dgm:prSet phldrT="[Text]" custT="1"/>
      <dgm:spPr>
        <a:solidFill>
          <a:srgbClr val="0070C0"/>
        </a:solidFill>
      </dgm:spPr>
      <dgm:t>
        <a:bodyPr/>
        <a:lstStyle/>
        <a:p>
          <a:r>
            <a:rPr lang="es-MX" sz="1600" b="1" dirty="0" err="1"/>
            <a:t>Luxembourg</a:t>
          </a:r>
          <a:endParaRPr lang="es-MX" sz="1600" b="1" dirty="0"/>
        </a:p>
      </dgm:t>
    </dgm:pt>
    <dgm:pt modelId="{83B9A789-FD92-48F2-9F9E-0A89E96CED3F}" type="parTrans" cxnId="{BDB449C7-3C78-4938-A35E-7D142DCC1B16}">
      <dgm:prSet/>
      <dgm:spPr/>
      <dgm:t>
        <a:bodyPr/>
        <a:lstStyle/>
        <a:p>
          <a:endParaRPr lang="en-US"/>
        </a:p>
      </dgm:t>
    </dgm:pt>
    <dgm:pt modelId="{C14D0F8A-4698-4C17-A09A-5A85988EC060}" type="sibTrans" cxnId="{BDB449C7-3C78-4938-A35E-7D142DCC1B16}">
      <dgm:prSet/>
      <dgm:spPr/>
      <dgm:t>
        <a:bodyPr/>
        <a:lstStyle/>
        <a:p>
          <a:endParaRPr lang="en-US"/>
        </a:p>
      </dgm:t>
    </dgm:pt>
    <dgm:pt modelId="{708E9564-C11F-41CC-A62F-D060BE6C8941}">
      <dgm:prSet phldrT="[Text]" custT="1"/>
      <dgm:spPr/>
      <dgm:t>
        <a:bodyPr/>
        <a:lstStyle/>
        <a:p>
          <a:endParaRPr lang="es-MX" sz="2400" b="1" dirty="0"/>
        </a:p>
      </dgm:t>
    </dgm:pt>
    <dgm:pt modelId="{EC107251-547B-4181-BE7B-6AAA2419E928}" type="sibTrans" cxnId="{5446632E-A8C0-4617-9A3A-B3E482BBF96A}">
      <dgm:prSet/>
      <dgm:spPr/>
      <dgm:t>
        <a:bodyPr/>
        <a:lstStyle/>
        <a:p>
          <a:endParaRPr lang="es-MX"/>
        </a:p>
      </dgm:t>
    </dgm:pt>
    <dgm:pt modelId="{246B47BD-6A28-4C65-9598-1CBAC3C918F3}" type="parTrans" cxnId="{5446632E-A8C0-4617-9A3A-B3E482BBF96A}">
      <dgm:prSet/>
      <dgm:spPr/>
      <dgm:t>
        <a:bodyPr/>
        <a:lstStyle/>
        <a:p>
          <a:endParaRPr lang="es-MX"/>
        </a:p>
      </dgm:t>
    </dgm:pt>
    <dgm:pt modelId="{49F8D192-5400-4D1C-AC68-A4166C4770A6}">
      <dgm:prSet phldrT="[Text]" custT="1"/>
      <dgm:spPr>
        <a:solidFill>
          <a:srgbClr val="0070C0"/>
        </a:solidFill>
      </dgm:spPr>
      <dgm:t>
        <a:bodyPr/>
        <a:lstStyle/>
        <a:p>
          <a:r>
            <a:rPr lang="es-ES" sz="1600" b="1" i="0" dirty="0"/>
            <a:t>Uruguay</a:t>
          </a:r>
          <a:endParaRPr lang="es-MX" sz="1600" b="1" dirty="0"/>
        </a:p>
      </dgm:t>
    </dgm:pt>
    <dgm:pt modelId="{00E21BD8-CC98-4BB6-B16D-CEDAE59870A5}" type="sibTrans" cxnId="{9D23693E-819B-405D-BF01-A5EB2C9E48C2}">
      <dgm:prSet/>
      <dgm:spPr/>
      <dgm:t>
        <a:bodyPr/>
        <a:lstStyle/>
        <a:p>
          <a:endParaRPr lang="en-US"/>
        </a:p>
      </dgm:t>
    </dgm:pt>
    <dgm:pt modelId="{8D55C5BD-DBF8-4AFA-AD3D-B9DF505672B1}" type="parTrans" cxnId="{9D23693E-819B-405D-BF01-A5EB2C9E48C2}">
      <dgm:prSet/>
      <dgm:spPr/>
      <dgm:t>
        <a:bodyPr/>
        <a:lstStyle/>
        <a:p>
          <a:endParaRPr lang="en-US"/>
        </a:p>
      </dgm:t>
    </dgm:pt>
    <dgm:pt modelId="{D885F76B-5247-450E-AF79-FF759F9CEDFA}">
      <dgm:prSet phldrT="[Text]" custT="1"/>
      <dgm:spPr>
        <a:solidFill>
          <a:srgbClr val="0070C0"/>
        </a:solidFill>
      </dgm:spPr>
      <dgm:t>
        <a:bodyPr/>
        <a:lstStyle/>
        <a:p>
          <a:r>
            <a:rPr lang="es-MX" sz="1600" b="1" dirty="0" err="1"/>
            <a:t>Spain</a:t>
          </a:r>
          <a:endParaRPr lang="es-MX" sz="1600" b="1" dirty="0"/>
        </a:p>
      </dgm:t>
    </dgm:pt>
    <dgm:pt modelId="{0D3AF06C-ACCB-48EB-95BD-9D22AC8791EB}" type="parTrans" cxnId="{F8F00417-4C0B-4BB0-B559-14ECC193150F}">
      <dgm:prSet/>
      <dgm:spPr/>
      <dgm:t>
        <a:bodyPr/>
        <a:lstStyle/>
        <a:p>
          <a:endParaRPr lang="en-US"/>
        </a:p>
      </dgm:t>
    </dgm:pt>
    <dgm:pt modelId="{01DB3066-A1EE-4D10-A27B-F9F0B7E944A6}" type="sibTrans" cxnId="{F8F00417-4C0B-4BB0-B559-14ECC193150F}">
      <dgm:prSet/>
      <dgm:spPr/>
      <dgm:t>
        <a:bodyPr/>
        <a:lstStyle/>
        <a:p>
          <a:endParaRPr lang="en-US"/>
        </a:p>
      </dgm:t>
    </dgm:pt>
    <dgm:pt modelId="{FD190E9D-E1A5-4383-8E3F-2336AD818B9D}">
      <dgm:prSet phldrT="[Text]" custT="1"/>
      <dgm:spPr>
        <a:solidFill>
          <a:srgbClr val="0070C0"/>
        </a:solidFill>
      </dgm:spPr>
      <dgm:t>
        <a:bodyPr/>
        <a:lstStyle/>
        <a:p>
          <a:r>
            <a:rPr lang="es-MX" sz="1600" b="1" dirty="0"/>
            <a:t>China</a:t>
          </a:r>
        </a:p>
      </dgm:t>
    </dgm:pt>
    <dgm:pt modelId="{A6EA8EE0-C096-4FA0-8919-C53BFAEA94DD}" type="parTrans" cxnId="{9AF52B76-212E-49E6-AFE3-7C39E9C4D60E}">
      <dgm:prSet/>
      <dgm:spPr/>
      <dgm:t>
        <a:bodyPr/>
        <a:lstStyle/>
        <a:p>
          <a:endParaRPr lang="en-US"/>
        </a:p>
      </dgm:t>
    </dgm:pt>
    <dgm:pt modelId="{D0A0EFB9-3F5F-448B-BDCE-20CC1E64BC80}" type="sibTrans" cxnId="{9AF52B76-212E-49E6-AFE3-7C39E9C4D60E}">
      <dgm:prSet/>
      <dgm:spPr/>
      <dgm:t>
        <a:bodyPr/>
        <a:lstStyle/>
        <a:p>
          <a:endParaRPr lang="en-US"/>
        </a:p>
      </dgm:t>
    </dgm:pt>
    <dgm:pt modelId="{2349BD8A-1EA7-4028-BF71-5231C07AC3F8}">
      <dgm:prSet phldrT="[Text]" custT="1"/>
      <dgm:spPr>
        <a:solidFill>
          <a:srgbClr val="0070C0"/>
        </a:solidFill>
      </dgm:spPr>
      <dgm:t>
        <a:bodyPr/>
        <a:lstStyle/>
        <a:p>
          <a:r>
            <a:rPr lang="es-MX" sz="1600" b="1" dirty="0"/>
            <a:t>Colombia</a:t>
          </a:r>
        </a:p>
      </dgm:t>
    </dgm:pt>
    <dgm:pt modelId="{B9EC9CCC-A796-40C7-8E0D-9AC52A529F60}" type="parTrans" cxnId="{161E1ADE-71D4-402E-AEA5-FD67778E9C18}">
      <dgm:prSet/>
      <dgm:spPr/>
      <dgm:t>
        <a:bodyPr/>
        <a:lstStyle/>
        <a:p>
          <a:endParaRPr lang="en-US"/>
        </a:p>
      </dgm:t>
    </dgm:pt>
    <dgm:pt modelId="{04B1F1A9-B513-47A9-9547-A1F58BDA52E5}" type="sibTrans" cxnId="{161E1ADE-71D4-402E-AEA5-FD67778E9C18}">
      <dgm:prSet/>
      <dgm:spPr/>
      <dgm:t>
        <a:bodyPr/>
        <a:lstStyle/>
        <a:p>
          <a:endParaRPr lang="en-US"/>
        </a:p>
      </dgm:t>
    </dgm:pt>
    <dgm:pt modelId="{3BF652EE-D443-4952-8233-43D3C0B229D3}">
      <dgm:prSet phldrT="[Text]" custT="1"/>
      <dgm:spPr>
        <a:solidFill>
          <a:srgbClr val="0070C0"/>
        </a:solidFill>
      </dgm:spPr>
      <dgm:t>
        <a:bodyPr/>
        <a:lstStyle/>
        <a:p>
          <a:r>
            <a:rPr lang="es-MX" sz="1600" b="1" dirty="0"/>
            <a:t>Argentina</a:t>
          </a:r>
        </a:p>
      </dgm:t>
    </dgm:pt>
    <dgm:pt modelId="{D4786780-8F5A-4954-BBD2-D2449D4E4D97}" type="parTrans" cxnId="{9D60100B-34D9-41D2-AB94-9427655F2A98}">
      <dgm:prSet/>
      <dgm:spPr/>
      <dgm:t>
        <a:bodyPr/>
        <a:lstStyle/>
        <a:p>
          <a:endParaRPr lang="en-US"/>
        </a:p>
      </dgm:t>
    </dgm:pt>
    <dgm:pt modelId="{AACF560C-EB48-4F2D-8AE0-9E942A8E441E}" type="sibTrans" cxnId="{9D60100B-34D9-41D2-AB94-9427655F2A98}">
      <dgm:prSet/>
      <dgm:spPr/>
      <dgm:t>
        <a:bodyPr/>
        <a:lstStyle/>
        <a:p>
          <a:endParaRPr lang="en-US"/>
        </a:p>
      </dgm:t>
    </dgm:pt>
    <dgm:pt modelId="{C0BC2301-40EC-4CF0-942B-2E9D32AA9CE8}" type="pres">
      <dgm:prSet presAssocID="{C04CB585-F3D3-41D2-AB81-4796D3846497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68D9832-6521-4247-89C3-4E8DB91F3851}" type="pres">
      <dgm:prSet presAssocID="{708E9564-C11F-41CC-A62F-D060BE6C8941}" presName="centerShape" presStyleLbl="node0" presStyleIdx="0" presStyleCnt="1" custScaleX="131928" custScaleY="90412" custLinFactNeighborX="9319" custLinFactNeighborY="-9989"/>
      <dgm:spPr/>
    </dgm:pt>
    <dgm:pt modelId="{13057CE2-5410-44C0-AB44-B2213029FECE}" type="pres">
      <dgm:prSet presAssocID="{1BDF69A3-F449-4500-B65F-4922C7E9B86E}" presName="parTrans" presStyleLbl="sibTrans2D1" presStyleIdx="0" presStyleCnt="11" custScaleX="164856" custScaleY="75795"/>
      <dgm:spPr/>
    </dgm:pt>
    <dgm:pt modelId="{B1E001AD-EAA4-4FF1-8F20-11A288C7D828}" type="pres">
      <dgm:prSet presAssocID="{1BDF69A3-F449-4500-B65F-4922C7E9B86E}" presName="connectorText" presStyleLbl="sibTrans2D1" presStyleIdx="0" presStyleCnt="11"/>
      <dgm:spPr/>
    </dgm:pt>
    <dgm:pt modelId="{EF2A9899-A30F-44DB-A2E2-A6CAAC2BDB77}" type="pres">
      <dgm:prSet presAssocID="{5860B30E-E158-499F-A348-DB2592CCDB68}" presName="node" presStyleLbl="node1" presStyleIdx="0" presStyleCnt="11" custScaleX="148231" custScaleY="33454" custRadScaleRad="96171" custRadScaleInc="39858">
        <dgm:presLayoutVars>
          <dgm:bulletEnabled val="1"/>
        </dgm:presLayoutVars>
      </dgm:prSet>
      <dgm:spPr/>
    </dgm:pt>
    <dgm:pt modelId="{DE8409C0-E8EC-44A0-B642-95D13673EABD}" type="pres">
      <dgm:prSet presAssocID="{3D0032FC-9AAC-44C6-B9F6-A0AC6A675CD9}" presName="parTrans" presStyleLbl="sibTrans2D1" presStyleIdx="1" presStyleCnt="11" custScaleX="102113"/>
      <dgm:spPr/>
    </dgm:pt>
    <dgm:pt modelId="{E2CCF87F-7BDE-4EB7-B884-06E61FFD819C}" type="pres">
      <dgm:prSet presAssocID="{3D0032FC-9AAC-44C6-B9F6-A0AC6A675CD9}" presName="connectorText" presStyleLbl="sibTrans2D1" presStyleIdx="1" presStyleCnt="11"/>
      <dgm:spPr/>
    </dgm:pt>
    <dgm:pt modelId="{5F10CB38-48A8-479F-9A58-04762C427765}" type="pres">
      <dgm:prSet presAssocID="{EF9EB3B7-E451-469C-B24C-AFA0EAB95BDE}" presName="node" presStyleLbl="node1" presStyleIdx="1" presStyleCnt="11" custScaleX="97682" custScaleY="36943" custRadScaleRad="170118" custRadScaleInc="99231">
        <dgm:presLayoutVars>
          <dgm:bulletEnabled val="1"/>
        </dgm:presLayoutVars>
      </dgm:prSet>
      <dgm:spPr/>
    </dgm:pt>
    <dgm:pt modelId="{2F258FE3-239A-468B-8D14-0E7A60E68E0A}" type="pres">
      <dgm:prSet presAssocID="{8D55C5BD-DBF8-4AFA-AD3D-B9DF505672B1}" presName="parTrans" presStyleLbl="sibTrans2D1" presStyleIdx="2" presStyleCnt="11"/>
      <dgm:spPr/>
    </dgm:pt>
    <dgm:pt modelId="{8F6211EF-F843-4761-9E18-8BF0C35B5CFB}" type="pres">
      <dgm:prSet presAssocID="{8D55C5BD-DBF8-4AFA-AD3D-B9DF505672B1}" presName="connectorText" presStyleLbl="sibTrans2D1" presStyleIdx="2" presStyleCnt="11"/>
      <dgm:spPr/>
    </dgm:pt>
    <dgm:pt modelId="{7E09EE50-113E-4FB9-9F12-351288BB6B51}" type="pres">
      <dgm:prSet presAssocID="{49F8D192-5400-4D1C-AC68-A4166C4770A6}" presName="node" presStyleLbl="node1" presStyleIdx="2" presStyleCnt="11" custScaleX="122537" custScaleY="33446" custRadScaleRad="116207" custRadScaleInc="1216">
        <dgm:presLayoutVars>
          <dgm:bulletEnabled val="1"/>
        </dgm:presLayoutVars>
      </dgm:prSet>
      <dgm:spPr/>
    </dgm:pt>
    <dgm:pt modelId="{C612AE9E-D13A-4A1E-8E4A-8A6BF6558B5E}" type="pres">
      <dgm:prSet presAssocID="{B9EC9CCC-A796-40C7-8E0D-9AC52A529F60}" presName="parTrans" presStyleLbl="sibTrans2D1" presStyleIdx="3" presStyleCnt="11"/>
      <dgm:spPr/>
    </dgm:pt>
    <dgm:pt modelId="{A4039504-9443-476A-A5A9-9013D7FDDAF4}" type="pres">
      <dgm:prSet presAssocID="{B9EC9CCC-A796-40C7-8E0D-9AC52A529F60}" presName="connectorText" presStyleLbl="sibTrans2D1" presStyleIdx="3" presStyleCnt="11"/>
      <dgm:spPr/>
    </dgm:pt>
    <dgm:pt modelId="{589FFA07-D82D-4321-AC8A-83DA274B7B18}" type="pres">
      <dgm:prSet presAssocID="{2349BD8A-1EA7-4028-BF71-5231C07AC3F8}" presName="node" presStyleLbl="node1" presStyleIdx="3" presStyleCnt="11" custScaleX="121916" custScaleY="38982" custRadScaleRad="106644" custRadScaleInc="-95253">
        <dgm:presLayoutVars>
          <dgm:bulletEnabled val="1"/>
        </dgm:presLayoutVars>
      </dgm:prSet>
      <dgm:spPr/>
    </dgm:pt>
    <dgm:pt modelId="{BEC625C2-3CB4-4CE4-B809-2483259BAA30}" type="pres">
      <dgm:prSet presAssocID="{A6EA8EE0-C096-4FA0-8919-C53BFAEA94DD}" presName="parTrans" presStyleLbl="sibTrans2D1" presStyleIdx="4" presStyleCnt="11"/>
      <dgm:spPr/>
    </dgm:pt>
    <dgm:pt modelId="{D337FA9C-6DD6-4EDE-8373-E4DE94CB73BE}" type="pres">
      <dgm:prSet presAssocID="{A6EA8EE0-C096-4FA0-8919-C53BFAEA94DD}" presName="connectorText" presStyleLbl="sibTrans2D1" presStyleIdx="4" presStyleCnt="11"/>
      <dgm:spPr/>
    </dgm:pt>
    <dgm:pt modelId="{86682EAA-BA07-4B76-B793-4310F6A27E06}" type="pres">
      <dgm:prSet presAssocID="{FD190E9D-E1A5-4383-8E3F-2336AD818B9D}" presName="node" presStyleLbl="node1" presStyleIdx="4" presStyleCnt="11" custScaleX="125529" custScaleY="43232" custRadScaleRad="110739" custRadScaleInc="-131159">
        <dgm:presLayoutVars>
          <dgm:bulletEnabled val="1"/>
        </dgm:presLayoutVars>
      </dgm:prSet>
      <dgm:spPr/>
    </dgm:pt>
    <dgm:pt modelId="{70D97874-7976-47F5-B07D-755B9E7D69CB}" type="pres">
      <dgm:prSet presAssocID="{0D3AF06C-ACCB-48EB-95BD-9D22AC8791EB}" presName="parTrans" presStyleLbl="sibTrans2D1" presStyleIdx="5" presStyleCnt="11" custScaleX="103060"/>
      <dgm:spPr/>
    </dgm:pt>
    <dgm:pt modelId="{B93C4E59-A879-4057-B813-B6B64915AFD5}" type="pres">
      <dgm:prSet presAssocID="{0D3AF06C-ACCB-48EB-95BD-9D22AC8791EB}" presName="connectorText" presStyleLbl="sibTrans2D1" presStyleIdx="5" presStyleCnt="11"/>
      <dgm:spPr/>
    </dgm:pt>
    <dgm:pt modelId="{8B1B4C89-2027-47B1-BE4E-93FECEACC1EC}" type="pres">
      <dgm:prSet presAssocID="{D885F76B-5247-450E-AF79-FF759F9CEDFA}" presName="node" presStyleLbl="node1" presStyleIdx="5" presStyleCnt="11" custScaleX="137268" custScaleY="41652" custRadScaleRad="120118" custRadScaleInc="-211303">
        <dgm:presLayoutVars>
          <dgm:bulletEnabled val="1"/>
        </dgm:presLayoutVars>
      </dgm:prSet>
      <dgm:spPr/>
    </dgm:pt>
    <dgm:pt modelId="{4A1BB45A-E152-49A6-AFF4-1C14A5A3025A}" type="pres">
      <dgm:prSet presAssocID="{8E9FDFDA-D950-453D-B6A8-4FA6FCAE027B}" presName="parTrans" presStyleLbl="sibTrans2D1" presStyleIdx="6" presStyleCnt="11" custScaleX="148444"/>
      <dgm:spPr/>
    </dgm:pt>
    <dgm:pt modelId="{81B79FEB-83D7-45DA-9EAF-CDBED5C36FEC}" type="pres">
      <dgm:prSet presAssocID="{8E9FDFDA-D950-453D-B6A8-4FA6FCAE027B}" presName="connectorText" presStyleLbl="sibTrans2D1" presStyleIdx="6" presStyleCnt="11"/>
      <dgm:spPr/>
    </dgm:pt>
    <dgm:pt modelId="{10CB63B7-BB13-489A-9847-8EE3E0029729}" type="pres">
      <dgm:prSet presAssocID="{FED48AC9-254C-4BC4-B12B-55E1DD161E92}" presName="node" presStyleLbl="node1" presStyleIdx="6" presStyleCnt="11" custScaleX="174437" custScaleY="43769" custRadScaleRad="78815" custRadScaleInc="-206996">
        <dgm:presLayoutVars>
          <dgm:bulletEnabled val="1"/>
        </dgm:presLayoutVars>
      </dgm:prSet>
      <dgm:spPr/>
    </dgm:pt>
    <dgm:pt modelId="{AE613281-7F42-44C4-A0DA-AB554B1C27B2}" type="pres">
      <dgm:prSet presAssocID="{D4786780-8F5A-4954-BBD2-D2449D4E4D97}" presName="parTrans" presStyleLbl="sibTrans2D1" presStyleIdx="7" presStyleCnt="11"/>
      <dgm:spPr/>
    </dgm:pt>
    <dgm:pt modelId="{3D193316-BD6D-4A4C-B541-411AFE9E5B5B}" type="pres">
      <dgm:prSet presAssocID="{D4786780-8F5A-4954-BBD2-D2449D4E4D97}" presName="connectorText" presStyleLbl="sibTrans2D1" presStyleIdx="7" presStyleCnt="11"/>
      <dgm:spPr/>
    </dgm:pt>
    <dgm:pt modelId="{DE049C10-A01C-45FF-8032-3934EC3EC182}" type="pres">
      <dgm:prSet presAssocID="{3BF652EE-D443-4952-8233-43D3C0B229D3}" presName="node" presStyleLbl="node1" presStyleIdx="7" presStyleCnt="11" custScaleX="149219" custScaleY="42933" custRadScaleRad="119699" custRadScaleInc="-51746">
        <dgm:presLayoutVars>
          <dgm:bulletEnabled val="1"/>
        </dgm:presLayoutVars>
      </dgm:prSet>
      <dgm:spPr/>
    </dgm:pt>
    <dgm:pt modelId="{9658D59F-E7E3-4CA8-87D8-3A405FE44E75}" type="pres">
      <dgm:prSet presAssocID="{7549546E-92BF-4F69-8D21-4956B06826FC}" presName="parTrans" presStyleLbl="sibTrans2D1" presStyleIdx="8" presStyleCnt="11" custAng="21013179" custScaleX="81500" custLinFactNeighborX="4682" custLinFactNeighborY="4054"/>
      <dgm:spPr/>
    </dgm:pt>
    <dgm:pt modelId="{70434299-B19A-4ADC-998E-4BEEDAE342E9}" type="pres">
      <dgm:prSet presAssocID="{7549546E-92BF-4F69-8D21-4956B06826FC}" presName="connectorText" presStyleLbl="sibTrans2D1" presStyleIdx="8" presStyleCnt="11"/>
      <dgm:spPr/>
    </dgm:pt>
    <dgm:pt modelId="{A8ED87EC-F187-46FE-9D96-C7961BB90937}" type="pres">
      <dgm:prSet presAssocID="{3B492800-CA8B-4972-A0A3-8FFAD0F5C051}" presName="node" presStyleLbl="node1" presStyleIdx="8" presStyleCnt="11" custScaleX="116590" custScaleY="38906" custRadScaleRad="90347" custRadScaleInc="145014">
        <dgm:presLayoutVars>
          <dgm:bulletEnabled val="1"/>
        </dgm:presLayoutVars>
      </dgm:prSet>
      <dgm:spPr/>
    </dgm:pt>
    <dgm:pt modelId="{BD796652-A63A-4EB4-9FD7-8E47CFAE4D99}" type="pres">
      <dgm:prSet presAssocID="{83B9A789-FD92-48F2-9F9E-0A89E96CED3F}" presName="parTrans" presStyleLbl="sibTrans2D1" presStyleIdx="9" presStyleCnt="11"/>
      <dgm:spPr/>
    </dgm:pt>
    <dgm:pt modelId="{9DC3B661-9A1D-4F59-9187-179E7AC55178}" type="pres">
      <dgm:prSet presAssocID="{83B9A789-FD92-48F2-9F9E-0A89E96CED3F}" presName="connectorText" presStyleLbl="sibTrans2D1" presStyleIdx="9" presStyleCnt="11"/>
      <dgm:spPr/>
    </dgm:pt>
    <dgm:pt modelId="{00985599-F022-4145-8FAE-6688652AA190}" type="pres">
      <dgm:prSet presAssocID="{BBD71193-BE36-4F59-939B-86E90A0F6272}" presName="node" presStyleLbl="node1" presStyleIdx="9" presStyleCnt="11" custScaleX="156169" custScaleY="30415" custRadScaleRad="108065" custRadScaleInc="90288">
        <dgm:presLayoutVars>
          <dgm:bulletEnabled val="1"/>
        </dgm:presLayoutVars>
      </dgm:prSet>
      <dgm:spPr/>
    </dgm:pt>
    <dgm:pt modelId="{DFD4BDC8-B7EC-4F3B-AC51-6E37B2D8813D}" type="pres">
      <dgm:prSet presAssocID="{642087AA-E542-42E7-BD0F-23645BDA5B99}" presName="parTrans" presStyleLbl="sibTrans2D1" presStyleIdx="10" presStyleCnt="11" custLinFactNeighborX="26461" custLinFactNeighborY="-35490"/>
      <dgm:spPr/>
    </dgm:pt>
    <dgm:pt modelId="{E514CB0D-CDA2-429F-9854-52C8AB5DCFFE}" type="pres">
      <dgm:prSet presAssocID="{642087AA-E542-42E7-BD0F-23645BDA5B99}" presName="connectorText" presStyleLbl="sibTrans2D1" presStyleIdx="10" presStyleCnt="11"/>
      <dgm:spPr/>
    </dgm:pt>
    <dgm:pt modelId="{5C2AA7E4-AACB-443A-A1E9-76556FE8539B}" type="pres">
      <dgm:prSet presAssocID="{8D39403E-10E2-4679-AE96-034CC80056C4}" presName="node" presStyleLbl="node1" presStyleIdx="10" presStyleCnt="11" custScaleX="139490" custScaleY="32034" custRadScaleRad="178740" custRadScaleInc="-88347">
        <dgm:presLayoutVars>
          <dgm:bulletEnabled val="1"/>
        </dgm:presLayoutVars>
      </dgm:prSet>
      <dgm:spPr/>
    </dgm:pt>
  </dgm:ptLst>
  <dgm:cxnLst>
    <dgm:cxn modelId="{C6D82301-CAB9-44FF-88B9-790FE16589C5}" type="presOf" srcId="{3BF652EE-D443-4952-8233-43D3C0B229D3}" destId="{DE049C10-A01C-45FF-8032-3934EC3EC182}" srcOrd="0" destOrd="0" presId="urn:microsoft.com/office/officeart/2005/8/layout/radial5"/>
    <dgm:cxn modelId="{1776F206-05BC-448C-AB3E-9B73D25492A7}" type="presOf" srcId="{8E9FDFDA-D950-453D-B6A8-4FA6FCAE027B}" destId="{81B79FEB-83D7-45DA-9EAF-CDBED5C36FEC}" srcOrd="1" destOrd="0" presId="urn:microsoft.com/office/officeart/2005/8/layout/radial5"/>
    <dgm:cxn modelId="{9D60100B-34D9-41D2-AB94-9427655F2A98}" srcId="{708E9564-C11F-41CC-A62F-D060BE6C8941}" destId="{3BF652EE-D443-4952-8233-43D3C0B229D3}" srcOrd="7" destOrd="0" parTransId="{D4786780-8F5A-4954-BBD2-D2449D4E4D97}" sibTransId="{AACF560C-EB48-4F2D-8AE0-9E942A8E441E}"/>
    <dgm:cxn modelId="{F8F00417-4C0B-4BB0-B559-14ECC193150F}" srcId="{708E9564-C11F-41CC-A62F-D060BE6C8941}" destId="{D885F76B-5247-450E-AF79-FF759F9CEDFA}" srcOrd="5" destOrd="0" parTransId="{0D3AF06C-ACCB-48EB-95BD-9D22AC8791EB}" sibTransId="{01DB3066-A1EE-4D10-A27B-F9F0B7E944A6}"/>
    <dgm:cxn modelId="{D9ED1118-BAFA-4AE1-8378-F1EC2D701BA5}" type="presOf" srcId="{0D3AF06C-ACCB-48EB-95BD-9D22AC8791EB}" destId="{70D97874-7976-47F5-B07D-755B9E7D69CB}" srcOrd="0" destOrd="0" presId="urn:microsoft.com/office/officeart/2005/8/layout/radial5"/>
    <dgm:cxn modelId="{E4CE5B1B-EA98-4623-BA4D-73C6A3BC6C90}" type="presOf" srcId="{83B9A789-FD92-48F2-9F9E-0A89E96CED3F}" destId="{BD796652-A63A-4EB4-9FD7-8E47CFAE4D99}" srcOrd="0" destOrd="0" presId="urn:microsoft.com/office/officeart/2005/8/layout/radial5"/>
    <dgm:cxn modelId="{17B32F22-7987-4A0A-8757-F0464F6717A5}" type="presOf" srcId="{1BDF69A3-F449-4500-B65F-4922C7E9B86E}" destId="{13057CE2-5410-44C0-AB44-B2213029FECE}" srcOrd="0" destOrd="0" presId="urn:microsoft.com/office/officeart/2005/8/layout/radial5"/>
    <dgm:cxn modelId="{E26A6D22-A93D-4530-93BC-1219C485FAE4}" type="presOf" srcId="{EF9EB3B7-E451-469C-B24C-AFA0EAB95BDE}" destId="{5F10CB38-48A8-479F-9A58-04762C427765}" srcOrd="0" destOrd="0" presId="urn:microsoft.com/office/officeart/2005/8/layout/radial5"/>
    <dgm:cxn modelId="{8903F424-1092-4D32-A8C8-59176C8A7394}" type="presOf" srcId="{D885F76B-5247-450E-AF79-FF759F9CEDFA}" destId="{8B1B4C89-2027-47B1-BE4E-93FECEACC1EC}" srcOrd="0" destOrd="0" presId="urn:microsoft.com/office/officeart/2005/8/layout/radial5"/>
    <dgm:cxn modelId="{EC3BC526-01D9-4CFD-9F59-A37878CB6E80}" type="presOf" srcId="{642087AA-E542-42E7-BD0F-23645BDA5B99}" destId="{DFD4BDC8-B7EC-4F3B-AC51-6E37B2D8813D}" srcOrd="0" destOrd="0" presId="urn:microsoft.com/office/officeart/2005/8/layout/radial5"/>
    <dgm:cxn modelId="{8B037C28-3002-41ED-ADBF-D7F0B66269EC}" srcId="{708E9564-C11F-41CC-A62F-D060BE6C8941}" destId="{8D39403E-10E2-4679-AE96-034CC80056C4}" srcOrd="10" destOrd="0" parTransId="{642087AA-E542-42E7-BD0F-23645BDA5B99}" sibTransId="{4B14ACB2-8ACE-423C-9604-82F5172D91E1}"/>
    <dgm:cxn modelId="{5446632E-A8C0-4617-9A3A-B3E482BBF96A}" srcId="{C04CB585-F3D3-41D2-AB81-4796D3846497}" destId="{708E9564-C11F-41CC-A62F-D060BE6C8941}" srcOrd="0" destOrd="0" parTransId="{246B47BD-6A28-4C65-9598-1CBAC3C918F3}" sibTransId="{EC107251-547B-4181-BE7B-6AAA2419E928}"/>
    <dgm:cxn modelId="{715A0833-DD55-4DE7-89F4-A755E5802E47}" type="presOf" srcId="{642087AA-E542-42E7-BD0F-23645BDA5B99}" destId="{E514CB0D-CDA2-429F-9854-52C8AB5DCFFE}" srcOrd="1" destOrd="0" presId="urn:microsoft.com/office/officeart/2005/8/layout/radial5"/>
    <dgm:cxn modelId="{970ECB34-A55D-47A3-A9CB-F8902B0271A4}" type="presOf" srcId="{3B492800-CA8B-4972-A0A3-8FFAD0F5C051}" destId="{A8ED87EC-F187-46FE-9D96-C7961BB90937}" srcOrd="0" destOrd="0" presId="urn:microsoft.com/office/officeart/2005/8/layout/radial5"/>
    <dgm:cxn modelId="{07DBF536-4840-43A9-944E-BC414ABD84D8}" type="presOf" srcId="{B9EC9CCC-A796-40C7-8E0D-9AC52A529F60}" destId="{A4039504-9443-476A-A5A9-9013D7FDDAF4}" srcOrd="1" destOrd="0" presId="urn:microsoft.com/office/officeart/2005/8/layout/radial5"/>
    <dgm:cxn modelId="{A6EAEC3C-15FD-4640-98A6-3794F59389E4}" type="presOf" srcId="{3D0032FC-9AAC-44C6-B9F6-A0AC6A675CD9}" destId="{E2CCF87F-7BDE-4EB7-B884-06E61FFD819C}" srcOrd="1" destOrd="0" presId="urn:microsoft.com/office/officeart/2005/8/layout/radial5"/>
    <dgm:cxn modelId="{9D23693E-819B-405D-BF01-A5EB2C9E48C2}" srcId="{708E9564-C11F-41CC-A62F-D060BE6C8941}" destId="{49F8D192-5400-4D1C-AC68-A4166C4770A6}" srcOrd="2" destOrd="0" parTransId="{8D55C5BD-DBF8-4AFA-AD3D-B9DF505672B1}" sibTransId="{00E21BD8-CC98-4BB6-B16D-CEDAE59870A5}"/>
    <dgm:cxn modelId="{A6833D5B-4966-4903-A333-592CDEDC3BBC}" type="presOf" srcId="{B9EC9CCC-A796-40C7-8E0D-9AC52A529F60}" destId="{C612AE9E-D13A-4A1E-8E4A-8A6BF6558B5E}" srcOrd="0" destOrd="0" presId="urn:microsoft.com/office/officeart/2005/8/layout/radial5"/>
    <dgm:cxn modelId="{E55B5C5E-0FCE-400E-AA93-E3D9CEB4B37F}" type="presOf" srcId="{FD190E9D-E1A5-4383-8E3F-2336AD818B9D}" destId="{86682EAA-BA07-4B76-B793-4310F6A27E06}" srcOrd="0" destOrd="0" presId="urn:microsoft.com/office/officeart/2005/8/layout/radial5"/>
    <dgm:cxn modelId="{FC77F65E-B733-48A6-9178-E95FCBB3ED0C}" type="presOf" srcId="{8D39403E-10E2-4679-AE96-034CC80056C4}" destId="{5C2AA7E4-AACB-443A-A1E9-76556FE8539B}" srcOrd="0" destOrd="0" presId="urn:microsoft.com/office/officeart/2005/8/layout/radial5"/>
    <dgm:cxn modelId="{9374596B-A3D1-4191-ABB8-C767987EC296}" type="presOf" srcId="{1BDF69A3-F449-4500-B65F-4922C7E9B86E}" destId="{B1E001AD-EAA4-4FF1-8F20-11A288C7D828}" srcOrd="1" destOrd="0" presId="urn:microsoft.com/office/officeart/2005/8/layout/radial5"/>
    <dgm:cxn modelId="{5DB81050-B128-4C32-823A-EC1763E1F1B0}" type="presOf" srcId="{7549546E-92BF-4F69-8D21-4956B06826FC}" destId="{9658D59F-E7E3-4CA8-87D8-3A405FE44E75}" srcOrd="0" destOrd="0" presId="urn:microsoft.com/office/officeart/2005/8/layout/radial5"/>
    <dgm:cxn modelId="{DA642754-8548-4A70-ACCF-09E851F0B4E8}" type="presOf" srcId="{D4786780-8F5A-4954-BBD2-D2449D4E4D97}" destId="{AE613281-7F42-44C4-A0DA-AB554B1C27B2}" srcOrd="0" destOrd="0" presId="urn:microsoft.com/office/officeart/2005/8/layout/radial5"/>
    <dgm:cxn modelId="{F2D91956-73EE-4A7A-AD12-3890FFD3B4A9}" type="presOf" srcId="{8E9FDFDA-D950-453D-B6A8-4FA6FCAE027B}" destId="{4A1BB45A-E152-49A6-AFF4-1C14A5A3025A}" srcOrd="0" destOrd="0" presId="urn:microsoft.com/office/officeart/2005/8/layout/radial5"/>
    <dgm:cxn modelId="{9AF52B76-212E-49E6-AFE3-7C39E9C4D60E}" srcId="{708E9564-C11F-41CC-A62F-D060BE6C8941}" destId="{FD190E9D-E1A5-4383-8E3F-2336AD818B9D}" srcOrd="4" destOrd="0" parTransId="{A6EA8EE0-C096-4FA0-8919-C53BFAEA94DD}" sibTransId="{D0A0EFB9-3F5F-448B-BDCE-20CC1E64BC80}"/>
    <dgm:cxn modelId="{2604CF57-7D82-4052-874A-ED703BFA9518}" type="presOf" srcId="{FED48AC9-254C-4BC4-B12B-55E1DD161E92}" destId="{10CB63B7-BB13-489A-9847-8EE3E0029729}" srcOrd="0" destOrd="0" presId="urn:microsoft.com/office/officeart/2005/8/layout/radial5"/>
    <dgm:cxn modelId="{341B10A5-737A-445E-A51E-2A2E4550BF11}" type="presOf" srcId="{D4786780-8F5A-4954-BBD2-D2449D4E4D97}" destId="{3D193316-BD6D-4A4C-B541-411AFE9E5B5B}" srcOrd="1" destOrd="0" presId="urn:microsoft.com/office/officeart/2005/8/layout/radial5"/>
    <dgm:cxn modelId="{FAE3DFA7-F3FD-4D57-911D-47F1CBFFB385}" type="presOf" srcId="{83B9A789-FD92-48F2-9F9E-0A89E96CED3F}" destId="{9DC3B661-9A1D-4F59-9187-179E7AC55178}" srcOrd="1" destOrd="0" presId="urn:microsoft.com/office/officeart/2005/8/layout/radial5"/>
    <dgm:cxn modelId="{6D8C8BAB-ABE0-4D3A-AB4D-F2EB26B5DDD7}" type="presOf" srcId="{BBD71193-BE36-4F59-939B-86E90A0F6272}" destId="{00985599-F022-4145-8FAE-6688652AA190}" srcOrd="0" destOrd="0" presId="urn:microsoft.com/office/officeart/2005/8/layout/radial5"/>
    <dgm:cxn modelId="{7F0710B5-25A0-424F-983B-8D43A6BBF79D}" type="presOf" srcId="{A6EA8EE0-C096-4FA0-8919-C53BFAEA94DD}" destId="{BEC625C2-3CB4-4CE4-B809-2483259BAA30}" srcOrd="0" destOrd="0" presId="urn:microsoft.com/office/officeart/2005/8/layout/radial5"/>
    <dgm:cxn modelId="{FD5987BA-3DED-4EB3-9678-3DF592D203BD}" srcId="{708E9564-C11F-41CC-A62F-D060BE6C8941}" destId="{FED48AC9-254C-4BC4-B12B-55E1DD161E92}" srcOrd="6" destOrd="0" parTransId="{8E9FDFDA-D950-453D-B6A8-4FA6FCAE027B}" sibTransId="{E4F8A15D-8F5B-4664-A04E-60F3252D4A87}"/>
    <dgm:cxn modelId="{4172EABA-CE82-438D-8374-16F4D2C821B6}" type="presOf" srcId="{7549546E-92BF-4F69-8D21-4956B06826FC}" destId="{70434299-B19A-4ADC-998E-4BEEDAE342E9}" srcOrd="1" destOrd="0" presId="urn:microsoft.com/office/officeart/2005/8/layout/radial5"/>
    <dgm:cxn modelId="{80C637BD-F2D6-4A89-AD5A-2C8D014A79E5}" type="presOf" srcId="{C04CB585-F3D3-41D2-AB81-4796D3846497}" destId="{C0BC2301-40EC-4CF0-942B-2E9D32AA9CE8}" srcOrd="0" destOrd="0" presId="urn:microsoft.com/office/officeart/2005/8/layout/radial5"/>
    <dgm:cxn modelId="{3CE6DAC1-146D-4863-9C28-B9317BC2ED79}" type="presOf" srcId="{8D55C5BD-DBF8-4AFA-AD3D-B9DF505672B1}" destId="{2F258FE3-239A-468B-8D14-0E7A60E68E0A}" srcOrd="0" destOrd="0" presId="urn:microsoft.com/office/officeart/2005/8/layout/radial5"/>
    <dgm:cxn modelId="{803CEAC4-EBAE-45C1-B508-3BFC0C380A8C}" type="presOf" srcId="{8D55C5BD-DBF8-4AFA-AD3D-B9DF505672B1}" destId="{8F6211EF-F843-4761-9E18-8BF0C35B5CFB}" srcOrd="1" destOrd="0" presId="urn:microsoft.com/office/officeart/2005/8/layout/radial5"/>
    <dgm:cxn modelId="{BDB449C7-3C78-4938-A35E-7D142DCC1B16}" srcId="{708E9564-C11F-41CC-A62F-D060BE6C8941}" destId="{BBD71193-BE36-4F59-939B-86E90A0F6272}" srcOrd="9" destOrd="0" parTransId="{83B9A789-FD92-48F2-9F9E-0A89E96CED3F}" sibTransId="{C14D0F8A-4698-4C17-A09A-5A85988EC060}"/>
    <dgm:cxn modelId="{3F2CB7CD-0590-40C0-A9FE-7491D0F961DF}" type="presOf" srcId="{2349BD8A-1EA7-4028-BF71-5231C07AC3F8}" destId="{589FFA07-D82D-4321-AC8A-83DA274B7B18}" srcOrd="0" destOrd="0" presId="urn:microsoft.com/office/officeart/2005/8/layout/radial5"/>
    <dgm:cxn modelId="{F9A608D1-DE69-401F-8984-C3F2266DA8F4}" type="presOf" srcId="{0D3AF06C-ACCB-48EB-95BD-9D22AC8791EB}" destId="{B93C4E59-A879-4057-B813-B6B64915AFD5}" srcOrd="1" destOrd="0" presId="urn:microsoft.com/office/officeart/2005/8/layout/radial5"/>
    <dgm:cxn modelId="{86A622D8-33F0-44E4-91CA-A354AE19372A}" srcId="{708E9564-C11F-41CC-A62F-D060BE6C8941}" destId="{3B492800-CA8B-4972-A0A3-8FFAD0F5C051}" srcOrd="8" destOrd="0" parTransId="{7549546E-92BF-4F69-8D21-4956B06826FC}" sibTransId="{AD6F461F-E7AE-4623-A9ED-BB97F3F7B0D9}"/>
    <dgm:cxn modelId="{161E1ADE-71D4-402E-AEA5-FD67778E9C18}" srcId="{708E9564-C11F-41CC-A62F-D060BE6C8941}" destId="{2349BD8A-1EA7-4028-BF71-5231C07AC3F8}" srcOrd="3" destOrd="0" parTransId="{B9EC9CCC-A796-40C7-8E0D-9AC52A529F60}" sibTransId="{04B1F1A9-B513-47A9-9547-A1F58BDA52E5}"/>
    <dgm:cxn modelId="{68998FED-81E0-4454-A2DC-F21186376324}" srcId="{708E9564-C11F-41CC-A62F-D060BE6C8941}" destId="{EF9EB3B7-E451-469C-B24C-AFA0EAB95BDE}" srcOrd="1" destOrd="0" parTransId="{3D0032FC-9AAC-44C6-B9F6-A0AC6A675CD9}" sibTransId="{E11A8485-ADA6-4FE7-A490-E00E8D07F970}"/>
    <dgm:cxn modelId="{35E304F0-DC4B-4C80-9B84-FEBE1A6B82C9}" type="presOf" srcId="{708E9564-C11F-41CC-A62F-D060BE6C8941}" destId="{168D9832-6521-4247-89C3-4E8DB91F3851}" srcOrd="0" destOrd="0" presId="urn:microsoft.com/office/officeart/2005/8/layout/radial5"/>
    <dgm:cxn modelId="{86DF0DF1-56E5-4B22-A95C-8E5DA3D3C833}" type="presOf" srcId="{3D0032FC-9AAC-44C6-B9F6-A0AC6A675CD9}" destId="{DE8409C0-E8EC-44A0-B642-95D13673EABD}" srcOrd="0" destOrd="0" presId="urn:microsoft.com/office/officeart/2005/8/layout/radial5"/>
    <dgm:cxn modelId="{83AB73F1-E9C6-41DE-BE18-FFFB80C10BA3}" type="presOf" srcId="{49F8D192-5400-4D1C-AC68-A4166C4770A6}" destId="{7E09EE50-113E-4FB9-9F12-351288BB6B51}" srcOrd="0" destOrd="0" presId="urn:microsoft.com/office/officeart/2005/8/layout/radial5"/>
    <dgm:cxn modelId="{4785A5F6-5A7D-46C6-B4A4-A1BE9291EEE1}" srcId="{708E9564-C11F-41CC-A62F-D060BE6C8941}" destId="{5860B30E-E158-499F-A348-DB2592CCDB68}" srcOrd="0" destOrd="0" parTransId="{1BDF69A3-F449-4500-B65F-4922C7E9B86E}" sibTransId="{03F3494A-46BD-46EC-9BC8-859983C75936}"/>
    <dgm:cxn modelId="{656B3BFB-882C-4336-BEBF-B5F45B3DB5D3}" type="presOf" srcId="{A6EA8EE0-C096-4FA0-8919-C53BFAEA94DD}" destId="{D337FA9C-6DD6-4EDE-8373-E4DE94CB73BE}" srcOrd="1" destOrd="0" presId="urn:microsoft.com/office/officeart/2005/8/layout/radial5"/>
    <dgm:cxn modelId="{FB21B5FF-999C-4498-851A-8B78173C5CE4}" type="presOf" srcId="{5860B30E-E158-499F-A348-DB2592CCDB68}" destId="{EF2A9899-A30F-44DB-A2E2-A6CAAC2BDB77}" srcOrd="0" destOrd="0" presId="urn:microsoft.com/office/officeart/2005/8/layout/radial5"/>
    <dgm:cxn modelId="{652903DB-FB6A-498F-8F3A-CF60C2FA2180}" type="presParOf" srcId="{C0BC2301-40EC-4CF0-942B-2E9D32AA9CE8}" destId="{168D9832-6521-4247-89C3-4E8DB91F3851}" srcOrd="0" destOrd="0" presId="urn:microsoft.com/office/officeart/2005/8/layout/radial5"/>
    <dgm:cxn modelId="{411840A2-27A5-4A77-8846-BADB2CBD16B4}" type="presParOf" srcId="{C0BC2301-40EC-4CF0-942B-2E9D32AA9CE8}" destId="{13057CE2-5410-44C0-AB44-B2213029FECE}" srcOrd="1" destOrd="0" presId="urn:microsoft.com/office/officeart/2005/8/layout/radial5"/>
    <dgm:cxn modelId="{14AFE08B-3FC6-4328-8C1A-A4EB02707A69}" type="presParOf" srcId="{13057CE2-5410-44C0-AB44-B2213029FECE}" destId="{B1E001AD-EAA4-4FF1-8F20-11A288C7D828}" srcOrd="0" destOrd="0" presId="urn:microsoft.com/office/officeart/2005/8/layout/radial5"/>
    <dgm:cxn modelId="{3BE2B94F-7AE1-4DF2-B6A2-08D2029A3746}" type="presParOf" srcId="{C0BC2301-40EC-4CF0-942B-2E9D32AA9CE8}" destId="{EF2A9899-A30F-44DB-A2E2-A6CAAC2BDB77}" srcOrd="2" destOrd="0" presId="urn:microsoft.com/office/officeart/2005/8/layout/radial5"/>
    <dgm:cxn modelId="{18B5B7E8-1AB6-4004-8113-F7A0F7587571}" type="presParOf" srcId="{C0BC2301-40EC-4CF0-942B-2E9D32AA9CE8}" destId="{DE8409C0-E8EC-44A0-B642-95D13673EABD}" srcOrd="3" destOrd="0" presId="urn:microsoft.com/office/officeart/2005/8/layout/radial5"/>
    <dgm:cxn modelId="{D99ACD75-8711-42C8-AC0E-A743F0A61DEA}" type="presParOf" srcId="{DE8409C0-E8EC-44A0-B642-95D13673EABD}" destId="{E2CCF87F-7BDE-4EB7-B884-06E61FFD819C}" srcOrd="0" destOrd="0" presId="urn:microsoft.com/office/officeart/2005/8/layout/radial5"/>
    <dgm:cxn modelId="{8B56EC21-BCB5-4A47-BAC1-B8A407C26FC0}" type="presParOf" srcId="{C0BC2301-40EC-4CF0-942B-2E9D32AA9CE8}" destId="{5F10CB38-48A8-479F-9A58-04762C427765}" srcOrd="4" destOrd="0" presId="urn:microsoft.com/office/officeart/2005/8/layout/radial5"/>
    <dgm:cxn modelId="{670D4A27-944E-4A77-9CD0-BD6281E1E0F6}" type="presParOf" srcId="{C0BC2301-40EC-4CF0-942B-2E9D32AA9CE8}" destId="{2F258FE3-239A-468B-8D14-0E7A60E68E0A}" srcOrd="5" destOrd="0" presId="urn:microsoft.com/office/officeart/2005/8/layout/radial5"/>
    <dgm:cxn modelId="{6DADACF1-F834-468C-87E5-0199A4A526ED}" type="presParOf" srcId="{2F258FE3-239A-468B-8D14-0E7A60E68E0A}" destId="{8F6211EF-F843-4761-9E18-8BF0C35B5CFB}" srcOrd="0" destOrd="0" presId="urn:microsoft.com/office/officeart/2005/8/layout/radial5"/>
    <dgm:cxn modelId="{82FB0588-52E7-4940-87A7-2E2FED0BDC1E}" type="presParOf" srcId="{C0BC2301-40EC-4CF0-942B-2E9D32AA9CE8}" destId="{7E09EE50-113E-4FB9-9F12-351288BB6B51}" srcOrd="6" destOrd="0" presId="urn:microsoft.com/office/officeart/2005/8/layout/radial5"/>
    <dgm:cxn modelId="{42D77399-B02D-4E05-A257-EF1BF2DD8D72}" type="presParOf" srcId="{C0BC2301-40EC-4CF0-942B-2E9D32AA9CE8}" destId="{C612AE9E-D13A-4A1E-8E4A-8A6BF6558B5E}" srcOrd="7" destOrd="0" presId="urn:microsoft.com/office/officeart/2005/8/layout/radial5"/>
    <dgm:cxn modelId="{9076D98D-6A96-4D6B-8894-9486968EC9F4}" type="presParOf" srcId="{C612AE9E-D13A-4A1E-8E4A-8A6BF6558B5E}" destId="{A4039504-9443-476A-A5A9-9013D7FDDAF4}" srcOrd="0" destOrd="0" presId="urn:microsoft.com/office/officeart/2005/8/layout/radial5"/>
    <dgm:cxn modelId="{E76F7915-BE64-4AB0-824B-0B8E56711911}" type="presParOf" srcId="{C0BC2301-40EC-4CF0-942B-2E9D32AA9CE8}" destId="{589FFA07-D82D-4321-AC8A-83DA274B7B18}" srcOrd="8" destOrd="0" presId="urn:microsoft.com/office/officeart/2005/8/layout/radial5"/>
    <dgm:cxn modelId="{C744CE35-C5BA-4E8E-995B-62F0764136D4}" type="presParOf" srcId="{C0BC2301-40EC-4CF0-942B-2E9D32AA9CE8}" destId="{BEC625C2-3CB4-4CE4-B809-2483259BAA30}" srcOrd="9" destOrd="0" presId="urn:microsoft.com/office/officeart/2005/8/layout/radial5"/>
    <dgm:cxn modelId="{D5056CC6-53E1-461E-8767-D66547ACA782}" type="presParOf" srcId="{BEC625C2-3CB4-4CE4-B809-2483259BAA30}" destId="{D337FA9C-6DD6-4EDE-8373-E4DE94CB73BE}" srcOrd="0" destOrd="0" presId="urn:microsoft.com/office/officeart/2005/8/layout/radial5"/>
    <dgm:cxn modelId="{28981EA1-F777-4262-9D6E-7C7AE2FC9C50}" type="presParOf" srcId="{C0BC2301-40EC-4CF0-942B-2E9D32AA9CE8}" destId="{86682EAA-BA07-4B76-B793-4310F6A27E06}" srcOrd="10" destOrd="0" presId="urn:microsoft.com/office/officeart/2005/8/layout/radial5"/>
    <dgm:cxn modelId="{1139A390-99E7-42D8-804F-944698610AF5}" type="presParOf" srcId="{C0BC2301-40EC-4CF0-942B-2E9D32AA9CE8}" destId="{70D97874-7976-47F5-B07D-755B9E7D69CB}" srcOrd="11" destOrd="0" presId="urn:microsoft.com/office/officeart/2005/8/layout/radial5"/>
    <dgm:cxn modelId="{60625FE7-210D-4DA0-90DF-54B4BDEC6180}" type="presParOf" srcId="{70D97874-7976-47F5-B07D-755B9E7D69CB}" destId="{B93C4E59-A879-4057-B813-B6B64915AFD5}" srcOrd="0" destOrd="0" presId="urn:microsoft.com/office/officeart/2005/8/layout/radial5"/>
    <dgm:cxn modelId="{ADA3B37C-171B-44DA-85C2-BA552B65257A}" type="presParOf" srcId="{C0BC2301-40EC-4CF0-942B-2E9D32AA9CE8}" destId="{8B1B4C89-2027-47B1-BE4E-93FECEACC1EC}" srcOrd="12" destOrd="0" presId="urn:microsoft.com/office/officeart/2005/8/layout/radial5"/>
    <dgm:cxn modelId="{4CE42DD5-B32A-4B9E-99AB-C596908EB369}" type="presParOf" srcId="{C0BC2301-40EC-4CF0-942B-2E9D32AA9CE8}" destId="{4A1BB45A-E152-49A6-AFF4-1C14A5A3025A}" srcOrd="13" destOrd="0" presId="urn:microsoft.com/office/officeart/2005/8/layout/radial5"/>
    <dgm:cxn modelId="{11710835-3592-445D-B7CA-CE02652826D6}" type="presParOf" srcId="{4A1BB45A-E152-49A6-AFF4-1C14A5A3025A}" destId="{81B79FEB-83D7-45DA-9EAF-CDBED5C36FEC}" srcOrd="0" destOrd="0" presId="urn:microsoft.com/office/officeart/2005/8/layout/radial5"/>
    <dgm:cxn modelId="{6A358892-3816-4992-8863-4365E04BDEF9}" type="presParOf" srcId="{C0BC2301-40EC-4CF0-942B-2E9D32AA9CE8}" destId="{10CB63B7-BB13-489A-9847-8EE3E0029729}" srcOrd="14" destOrd="0" presId="urn:microsoft.com/office/officeart/2005/8/layout/radial5"/>
    <dgm:cxn modelId="{D77906C1-95AB-4C7D-803C-D5C3458376C2}" type="presParOf" srcId="{C0BC2301-40EC-4CF0-942B-2E9D32AA9CE8}" destId="{AE613281-7F42-44C4-A0DA-AB554B1C27B2}" srcOrd="15" destOrd="0" presId="urn:microsoft.com/office/officeart/2005/8/layout/radial5"/>
    <dgm:cxn modelId="{32FC53C5-7E77-49D2-BEA7-63EBB36718A2}" type="presParOf" srcId="{AE613281-7F42-44C4-A0DA-AB554B1C27B2}" destId="{3D193316-BD6D-4A4C-B541-411AFE9E5B5B}" srcOrd="0" destOrd="0" presId="urn:microsoft.com/office/officeart/2005/8/layout/radial5"/>
    <dgm:cxn modelId="{AE12C629-1049-45B1-8210-11211B89CE07}" type="presParOf" srcId="{C0BC2301-40EC-4CF0-942B-2E9D32AA9CE8}" destId="{DE049C10-A01C-45FF-8032-3934EC3EC182}" srcOrd="16" destOrd="0" presId="urn:microsoft.com/office/officeart/2005/8/layout/radial5"/>
    <dgm:cxn modelId="{0902571D-C1E2-4C94-ABF6-02C6751D69AC}" type="presParOf" srcId="{C0BC2301-40EC-4CF0-942B-2E9D32AA9CE8}" destId="{9658D59F-E7E3-4CA8-87D8-3A405FE44E75}" srcOrd="17" destOrd="0" presId="urn:microsoft.com/office/officeart/2005/8/layout/radial5"/>
    <dgm:cxn modelId="{DC5FC40E-63BC-408C-9288-F44CE9925831}" type="presParOf" srcId="{9658D59F-E7E3-4CA8-87D8-3A405FE44E75}" destId="{70434299-B19A-4ADC-998E-4BEEDAE342E9}" srcOrd="0" destOrd="0" presId="urn:microsoft.com/office/officeart/2005/8/layout/radial5"/>
    <dgm:cxn modelId="{C2C2AF48-C956-4AB8-8A77-07ED0C74C58D}" type="presParOf" srcId="{C0BC2301-40EC-4CF0-942B-2E9D32AA9CE8}" destId="{A8ED87EC-F187-46FE-9D96-C7961BB90937}" srcOrd="18" destOrd="0" presId="urn:microsoft.com/office/officeart/2005/8/layout/radial5"/>
    <dgm:cxn modelId="{2B96890A-5F04-4926-876A-F9F95FA36C09}" type="presParOf" srcId="{C0BC2301-40EC-4CF0-942B-2E9D32AA9CE8}" destId="{BD796652-A63A-4EB4-9FD7-8E47CFAE4D99}" srcOrd="19" destOrd="0" presId="urn:microsoft.com/office/officeart/2005/8/layout/radial5"/>
    <dgm:cxn modelId="{0D0C07CA-3D05-48B3-8337-20F798C6F659}" type="presParOf" srcId="{BD796652-A63A-4EB4-9FD7-8E47CFAE4D99}" destId="{9DC3B661-9A1D-4F59-9187-179E7AC55178}" srcOrd="0" destOrd="0" presId="urn:microsoft.com/office/officeart/2005/8/layout/radial5"/>
    <dgm:cxn modelId="{BAFC3F90-6C8F-4706-A2FD-07A366505415}" type="presParOf" srcId="{C0BC2301-40EC-4CF0-942B-2E9D32AA9CE8}" destId="{00985599-F022-4145-8FAE-6688652AA190}" srcOrd="20" destOrd="0" presId="urn:microsoft.com/office/officeart/2005/8/layout/radial5"/>
    <dgm:cxn modelId="{61F7560A-26C5-4C8E-B309-0FBA779F6FD7}" type="presParOf" srcId="{C0BC2301-40EC-4CF0-942B-2E9D32AA9CE8}" destId="{DFD4BDC8-B7EC-4F3B-AC51-6E37B2D8813D}" srcOrd="21" destOrd="0" presId="urn:microsoft.com/office/officeart/2005/8/layout/radial5"/>
    <dgm:cxn modelId="{51A8CE31-C7A6-4230-97E7-87F37865ADBA}" type="presParOf" srcId="{DFD4BDC8-B7EC-4F3B-AC51-6E37B2D8813D}" destId="{E514CB0D-CDA2-429F-9854-52C8AB5DCFFE}" srcOrd="0" destOrd="0" presId="urn:microsoft.com/office/officeart/2005/8/layout/radial5"/>
    <dgm:cxn modelId="{EC9FF071-79A9-472B-B97D-6FB635087692}" type="presParOf" srcId="{C0BC2301-40EC-4CF0-942B-2E9D32AA9CE8}" destId="{5C2AA7E4-AACB-443A-A1E9-76556FE8539B}" srcOrd="2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8D9832-6521-4247-89C3-4E8DB91F3851}">
      <dsp:nvSpPr>
        <dsp:cNvPr id="0" name=""/>
        <dsp:cNvSpPr/>
      </dsp:nvSpPr>
      <dsp:spPr>
        <a:xfrm>
          <a:off x="3220389" y="2283169"/>
          <a:ext cx="1382406" cy="9473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400" b="1" kern="1200" dirty="0"/>
        </a:p>
      </dsp:txBody>
      <dsp:txXfrm>
        <a:off x="3422838" y="2421910"/>
        <a:ext cx="977508" cy="669899"/>
      </dsp:txXfrm>
    </dsp:sp>
    <dsp:sp modelId="{13057CE2-5410-44C0-AB44-B2213029FECE}">
      <dsp:nvSpPr>
        <dsp:cNvPr id="0" name=""/>
        <dsp:cNvSpPr/>
      </dsp:nvSpPr>
      <dsp:spPr>
        <a:xfrm rot="15850293">
          <a:off x="3181189" y="1389118"/>
          <a:ext cx="1226105" cy="4362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900" kern="1200"/>
        </a:p>
      </dsp:txBody>
      <dsp:txXfrm rot="10800000">
        <a:off x="3253273" y="1541470"/>
        <a:ext cx="1095228" cy="261754"/>
      </dsp:txXfrm>
    </dsp:sp>
    <dsp:sp modelId="{EF2A9899-A30F-44DB-A2E2-A6CAAC2BDB77}">
      <dsp:nvSpPr>
        <dsp:cNvPr id="0" name=""/>
        <dsp:cNvSpPr/>
      </dsp:nvSpPr>
      <dsp:spPr>
        <a:xfrm>
          <a:off x="2822348" y="491908"/>
          <a:ext cx="1756552" cy="396433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0" dirty="0">
              <a:solidFill>
                <a:schemeClr val="bg1"/>
              </a:solidFill>
            </a:rPr>
            <a:t>Mexico</a:t>
          </a:r>
          <a:endParaRPr lang="es-MX" sz="1600" b="1" kern="1200" baseline="0" dirty="0">
            <a:solidFill>
              <a:schemeClr val="bg1"/>
            </a:solidFill>
          </a:endParaRPr>
        </a:p>
      </dsp:txBody>
      <dsp:txXfrm>
        <a:off x="3079589" y="549964"/>
        <a:ext cx="1242070" cy="280321"/>
      </dsp:txXfrm>
    </dsp:sp>
    <dsp:sp modelId="{DE8409C0-E8EC-44A0-B642-95D13673EABD}">
      <dsp:nvSpPr>
        <dsp:cNvPr id="0" name=""/>
        <dsp:cNvSpPr/>
      </dsp:nvSpPr>
      <dsp:spPr>
        <a:xfrm rot="18786626">
          <a:off x="4443849" y="1145088"/>
          <a:ext cx="1414313" cy="5755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600" kern="1200"/>
        </a:p>
      </dsp:txBody>
      <dsp:txXfrm>
        <a:off x="4471183" y="1323232"/>
        <a:ext cx="1241640" cy="345346"/>
      </dsp:txXfrm>
    </dsp:sp>
    <dsp:sp modelId="{5F10CB38-48A8-479F-9A58-04762C427765}">
      <dsp:nvSpPr>
        <dsp:cNvPr id="0" name=""/>
        <dsp:cNvSpPr/>
      </dsp:nvSpPr>
      <dsp:spPr>
        <a:xfrm>
          <a:off x="5694095" y="34985"/>
          <a:ext cx="1130709" cy="427630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USA</a:t>
          </a:r>
          <a:endParaRPr lang="es-MX" sz="1600" b="1" kern="1200" dirty="0"/>
        </a:p>
      </dsp:txBody>
      <dsp:txXfrm>
        <a:off x="5859683" y="97610"/>
        <a:ext cx="799533" cy="302380"/>
      </dsp:txXfrm>
    </dsp:sp>
    <dsp:sp modelId="{2F258FE3-239A-468B-8D14-0E7A60E68E0A}">
      <dsp:nvSpPr>
        <dsp:cNvPr id="0" name=""/>
        <dsp:cNvSpPr/>
      </dsp:nvSpPr>
      <dsp:spPr>
        <a:xfrm rot="20453162">
          <a:off x="4763299" y="2062294"/>
          <a:ext cx="644147" cy="5755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4768059" y="2205680"/>
        <a:ext cx="471474" cy="345346"/>
      </dsp:txXfrm>
    </dsp:sp>
    <dsp:sp modelId="{7E09EE50-113E-4FB9-9F12-351288BB6B51}">
      <dsp:nvSpPr>
        <dsp:cNvPr id="0" name=""/>
        <dsp:cNvSpPr/>
      </dsp:nvSpPr>
      <dsp:spPr>
        <a:xfrm>
          <a:off x="5406388" y="1799478"/>
          <a:ext cx="1418416" cy="387151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i="0" kern="1200" dirty="0"/>
            <a:t>Uruguay</a:t>
          </a:r>
          <a:endParaRPr lang="es-MX" sz="1600" b="1" kern="1200" dirty="0"/>
        </a:p>
      </dsp:txBody>
      <dsp:txXfrm>
        <a:off x="5614110" y="1856175"/>
        <a:ext cx="1002972" cy="273757"/>
      </dsp:txXfrm>
    </dsp:sp>
    <dsp:sp modelId="{C612AE9E-D13A-4A1E-8E4A-8A6BF6558B5E}">
      <dsp:nvSpPr>
        <dsp:cNvPr id="0" name=""/>
        <dsp:cNvSpPr/>
      </dsp:nvSpPr>
      <dsp:spPr>
        <a:xfrm rot="264943">
          <a:off x="4781457" y="2553379"/>
          <a:ext cx="443786" cy="5755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4781655" y="2663369"/>
        <a:ext cx="310650" cy="345346"/>
      </dsp:txXfrm>
    </dsp:sp>
    <dsp:sp modelId="{589FFA07-D82D-4321-AC8A-83DA274B7B18}">
      <dsp:nvSpPr>
        <dsp:cNvPr id="0" name=""/>
        <dsp:cNvSpPr/>
      </dsp:nvSpPr>
      <dsp:spPr>
        <a:xfrm>
          <a:off x="5413576" y="2701718"/>
          <a:ext cx="1411228" cy="451232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/>
            <a:t>Colombia</a:t>
          </a:r>
        </a:p>
      </dsp:txBody>
      <dsp:txXfrm>
        <a:off x="5620246" y="2767799"/>
        <a:ext cx="997888" cy="319070"/>
      </dsp:txXfrm>
    </dsp:sp>
    <dsp:sp modelId="{BEC625C2-3CB4-4CE4-B809-2483259BAA30}">
      <dsp:nvSpPr>
        <dsp:cNvPr id="0" name=""/>
        <dsp:cNvSpPr/>
      </dsp:nvSpPr>
      <dsp:spPr>
        <a:xfrm rot="2124689">
          <a:off x="4613522" y="3289505"/>
          <a:ext cx="904083" cy="5755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4629493" y="3354593"/>
        <a:ext cx="731410" cy="345346"/>
      </dsp:txXfrm>
    </dsp:sp>
    <dsp:sp modelId="{86682EAA-BA07-4B76-B793-4310F6A27E06}">
      <dsp:nvSpPr>
        <dsp:cNvPr id="0" name=""/>
        <dsp:cNvSpPr/>
      </dsp:nvSpPr>
      <dsp:spPr>
        <a:xfrm>
          <a:off x="5371754" y="4061303"/>
          <a:ext cx="1453050" cy="500428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/>
            <a:t>China</a:t>
          </a:r>
        </a:p>
      </dsp:txBody>
      <dsp:txXfrm>
        <a:off x="5584548" y="4134589"/>
        <a:ext cx="1027462" cy="353856"/>
      </dsp:txXfrm>
    </dsp:sp>
    <dsp:sp modelId="{70D97874-7976-47F5-B07D-755B9E7D69CB}">
      <dsp:nvSpPr>
        <dsp:cNvPr id="0" name=""/>
        <dsp:cNvSpPr/>
      </dsp:nvSpPr>
      <dsp:spPr>
        <a:xfrm rot="3122480">
          <a:off x="4300280" y="3839366"/>
          <a:ext cx="1360624" cy="5755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4333512" y="3886409"/>
        <a:ext cx="1187951" cy="345346"/>
      </dsp:txXfrm>
    </dsp:sp>
    <dsp:sp modelId="{8B1B4C89-2027-47B1-BE4E-93FECEACC1EC}">
      <dsp:nvSpPr>
        <dsp:cNvPr id="0" name=""/>
        <dsp:cNvSpPr/>
      </dsp:nvSpPr>
      <dsp:spPr>
        <a:xfrm>
          <a:off x="5158210" y="5132149"/>
          <a:ext cx="1588934" cy="482139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 err="1"/>
            <a:t>Spain</a:t>
          </a:r>
          <a:endParaRPr lang="es-MX" sz="1600" b="1" kern="1200" dirty="0"/>
        </a:p>
      </dsp:txBody>
      <dsp:txXfrm>
        <a:off x="5390904" y="5202757"/>
        <a:ext cx="1123546" cy="340923"/>
      </dsp:txXfrm>
    </dsp:sp>
    <dsp:sp modelId="{4A1BB45A-E152-49A6-AFF4-1C14A5A3025A}">
      <dsp:nvSpPr>
        <dsp:cNvPr id="0" name=""/>
        <dsp:cNvSpPr/>
      </dsp:nvSpPr>
      <dsp:spPr>
        <a:xfrm rot="5216864">
          <a:off x="3246584" y="3851968"/>
          <a:ext cx="1477494" cy="5755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600" kern="1200"/>
        </a:p>
      </dsp:txBody>
      <dsp:txXfrm>
        <a:off x="3328323" y="3880869"/>
        <a:ext cx="1304821" cy="345346"/>
      </dsp:txXfrm>
    </dsp:sp>
    <dsp:sp modelId="{10CB63B7-BB13-489A-9847-8EE3E0029729}">
      <dsp:nvSpPr>
        <dsp:cNvPr id="0" name=""/>
        <dsp:cNvSpPr/>
      </dsp:nvSpPr>
      <dsp:spPr>
        <a:xfrm>
          <a:off x="3040746" y="5105513"/>
          <a:ext cx="2019180" cy="506644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/>
            <a:t>France</a:t>
          </a:r>
        </a:p>
      </dsp:txBody>
      <dsp:txXfrm>
        <a:off x="3336448" y="5179709"/>
        <a:ext cx="1427776" cy="358252"/>
      </dsp:txXfrm>
    </dsp:sp>
    <dsp:sp modelId="{AE613281-7F42-44C4-A0DA-AB554B1C27B2}">
      <dsp:nvSpPr>
        <dsp:cNvPr id="0" name=""/>
        <dsp:cNvSpPr/>
      </dsp:nvSpPr>
      <dsp:spPr>
        <a:xfrm rot="7864039">
          <a:off x="1712312" y="4031674"/>
          <a:ext cx="1675407" cy="5755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 rot="10800000">
        <a:off x="1855367" y="4081697"/>
        <a:ext cx="1502734" cy="345346"/>
      </dsp:txXfrm>
    </dsp:sp>
    <dsp:sp modelId="{DE049C10-A01C-45FF-8032-3934EC3EC182}">
      <dsp:nvSpPr>
        <dsp:cNvPr id="0" name=""/>
        <dsp:cNvSpPr/>
      </dsp:nvSpPr>
      <dsp:spPr>
        <a:xfrm>
          <a:off x="406862" y="5539408"/>
          <a:ext cx="1727271" cy="496967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/>
            <a:t>Argentina</a:t>
          </a:r>
        </a:p>
      </dsp:txBody>
      <dsp:txXfrm>
        <a:off x="659815" y="5612187"/>
        <a:ext cx="1221365" cy="351409"/>
      </dsp:txXfrm>
    </dsp:sp>
    <dsp:sp modelId="{9658D59F-E7E3-4CA8-87D8-3A405FE44E75}">
      <dsp:nvSpPr>
        <dsp:cNvPr id="0" name=""/>
        <dsp:cNvSpPr/>
      </dsp:nvSpPr>
      <dsp:spPr>
        <a:xfrm rot="10350991">
          <a:off x="2186699" y="2434963"/>
          <a:ext cx="661485" cy="5755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600" kern="1200"/>
        </a:p>
      </dsp:txBody>
      <dsp:txXfrm rot="10800000">
        <a:off x="2358637" y="2538834"/>
        <a:ext cx="488812" cy="345346"/>
      </dsp:txXfrm>
    </dsp:sp>
    <dsp:sp modelId="{A8ED87EC-F187-46FE-9D96-C7961BB90937}">
      <dsp:nvSpPr>
        <dsp:cNvPr id="0" name=""/>
        <dsp:cNvSpPr/>
      </dsp:nvSpPr>
      <dsp:spPr>
        <a:xfrm>
          <a:off x="346651" y="2415761"/>
          <a:ext cx="1349577" cy="450353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Russia</a:t>
          </a:r>
          <a:endParaRPr lang="es-MX" sz="1600" b="1" kern="1200" dirty="0"/>
        </a:p>
      </dsp:txBody>
      <dsp:txXfrm>
        <a:off x="544292" y="2481714"/>
        <a:ext cx="954295" cy="318447"/>
      </dsp:txXfrm>
    </dsp:sp>
    <dsp:sp modelId="{BD796652-A63A-4EB4-9FD7-8E47CFAE4D99}">
      <dsp:nvSpPr>
        <dsp:cNvPr id="0" name=""/>
        <dsp:cNvSpPr/>
      </dsp:nvSpPr>
      <dsp:spPr>
        <a:xfrm rot="12322641">
          <a:off x="1876582" y="1765943"/>
          <a:ext cx="1105426" cy="5755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 rot="10800000">
        <a:off x="2040924" y="1918060"/>
        <a:ext cx="932753" cy="345346"/>
      </dsp:txXfrm>
    </dsp:sp>
    <dsp:sp modelId="{00985599-F022-4145-8FAE-6688652AA190}">
      <dsp:nvSpPr>
        <dsp:cNvPr id="0" name=""/>
        <dsp:cNvSpPr/>
      </dsp:nvSpPr>
      <dsp:spPr>
        <a:xfrm>
          <a:off x="211648" y="1254503"/>
          <a:ext cx="1807721" cy="352066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 err="1"/>
            <a:t>Luxembourg</a:t>
          </a:r>
          <a:endParaRPr lang="es-MX" sz="1600" b="1" kern="1200" dirty="0"/>
        </a:p>
      </dsp:txBody>
      <dsp:txXfrm>
        <a:off x="476383" y="1306062"/>
        <a:ext cx="1278251" cy="248948"/>
      </dsp:txXfrm>
    </dsp:sp>
    <dsp:sp modelId="{DFD4BDC8-B7EC-4F3B-AC51-6E37B2D8813D}">
      <dsp:nvSpPr>
        <dsp:cNvPr id="0" name=""/>
        <dsp:cNvSpPr/>
      </dsp:nvSpPr>
      <dsp:spPr>
        <a:xfrm rot="13178225">
          <a:off x="1887146" y="916332"/>
          <a:ext cx="1684752" cy="5755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600" kern="1200"/>
        </a:p>
      </dsp:txBody>
      <dsp:txXfrm rot="10800000">
        <a:off x="2039970" y="1086523"/>
        <a:ext cx="1512079" cy="345346"/>
      </dsp:txXfrm>
    </dsp:sp>
    <dsp:sp modelId="{5C2AA7E4-AACB-443A-A1E9-76556FE8539B}">
      <dsp:nvSpPr>
        <dsp:cNvPr id="0" name=""/>
        <dsp:cNvSpPr/>
      </dsp:nvSpPr>
      <dsp:spPr>
        <a:xfrm>
          <a:off x="0" y="0"/>
          <a:ext cx="1614654" cy="370806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Germany</a:t>
          </a:r>
          <a:endParaRPr lang="es-MX" sz="1600" b="1" kern="1200" dirty="0"/>
        </a:p>
      </dsp:txBody>
      <dsp:txXfrm>
        <a:off x="236461" y="54303"/>
        <a:ext cx="1141732" cy="2622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22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22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22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CE07440-7E68-46A9-BCE8-0284D1D139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1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2F53DC5-D503-4FBF-898E-CE399EC8A7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eb.cs.iastate.edu/~cs577/handouts/polymultiply.pdf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eb.cs.iastate.edu/~cs577/handouts/polymultiply.pdf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eb.cs.iastate.edu/~cs577/handouts/polymultiply.pdf" TargetMode="Externa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FAAB414-442C-429B-A111-4EB930D66B00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84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Заметки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ru-RU" dirty="0"/>
              </a:p>
            </p:txBody>
          </p:sp>
        </mc:Choice>
        <mc:Fallback xmlns="">
          <p:sp>
            <p:nvSpPr>
              <p:cNvPr id="3" name="Заметки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This Figure shows the fundamental scheme of the storage model based on two-level RRNS with 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𝑛_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1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=3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, 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𝑛_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2,1=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𝑛_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2,2=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𝑛_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2,3=3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. </a:t>
                </a:r>
                <a:endParaRPr lang="ru-RU" sz="1200" kern="1200" dirty="0">
                  <a:solidFill>
                    <a:schemeClr val="tx1"/>
                  </a:solidFill>
                  <a:effectLst/>
                  <a:latin typeface="Arial" pitchFamily="34" charset="0"/>
                  <a:ea typeface="+mn-ea"/>
                  <a:cs typeface="+mn-cs"/>
                </a:endParaRPr>
              </a:p>
              <a:p>
                <a:pPr lvl="0"/>
                <a:r>
                  <a:rPr lang="x-none" sz="1200" kern="1200" dirty="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The data is encrypted by a binary XOR operation with the key generated by the Mersenne Twister algorithm.</a:t>
                </a:r>
                <a:endParaRPr lang="ru-RU" sz="1200" kern="1200" dirty="0">
                  <a:solidFill>
                    <a:schemeClr val="tx1"/>
                  </a:solidFill>
                  <a:effectLst/>
                  <a:latin typeface="Arial" pitchFamily="34" charset="0"/>
                  <a:ea typeface="+mn-ea"/>
                  <a:cs typeface="+mn-cs"/>
                </a:endParaRPr>
              </a:p>
              <a:p>
                <a:pPr lvl="0"/>
                <a:r>
                  <a:rPr lang="x-none" sz="1200" kern="1200" dirty="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RNS with the settings 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(𝑘_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1,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𝑛_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1 )</a:t>
                </a:r>
                <a:r>
                  <a:rPr lang="x-none" sz="1200" kern="1200" dirty="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 is applied on the first level to part encrypted data to 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𝑛_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1=3</a:t>
                </a:r>
                <a:r>
                  <a:rPr lang="x-none" sz="1200" kern="1200" dirty="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 shares with k=2, where 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𝑝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_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1,1=2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^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𝑛−1</a:t>
                </a:r>
                <a:r>
                  <a:rPr lang="x-none" sz="1200" kern="1200" dirty="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, 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𝑝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_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1,2=2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^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𝑛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, 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𝑝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_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1,3=2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^(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𝑛+1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)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−1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, </a:t>
                </a:r>
                <a:r>
                  <a:rPr lang="x-none" sz="1200" kern="1200" dirty="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and 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𝑛</a:t>
                </a:r>
                <a:r>
                  <a:rPr lang="x-none" sz="1200" kern="1200" dirty="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 depend on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the </a:t>
                </a:r>
                <a:r>
                  <a:rPr lang="x-none" sz="1200" kern="1200" dirty="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size of 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𝐷</a:t>
                </a:r>
                <a:r>
                  <a:rPr lang="x-none" sz="1200" kern="1200" dirty="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 (see Algorithm 2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 bellow</a:t>
                </a:r>
                <a:r>
                  <a:rPr lang="x-none" sz="1200" kern="1200" dirty="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).</a:t>
                </a:r>
                <a:endParaRPr lang="ru-RU" sz="1200" kern="1200" dirty="0">
                  <a:solidFill>
                    <a:schemeClr val="tx1"/>
                  </a:solidFill>
                  <a:effectLst/>
                  <a:latin typeface="Arial" pitchFamily="34" charset="0"/>
                  <a:ea typeface="+mn-ea"/>
                  <a:cs typeface="+mn-cs"/>
                </a:endParaRPr>
              </a:p>
              <a:p>
                <a:pPr lvl="0"/>
                <a:r>
                  <a:rPr lang="x-none" sz="1200" kern="1200" dirty="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RNS with the settings 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(𝑘_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2,1,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𝑛_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2,1 )</a:t>
                </a:r>
                <a:r>
                  <a:rPr lang="x-none" sz="1200" kern="1200" dirty="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, 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(𝑘_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2,2,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𝑛_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2,2 )</a:t>
                </a:r>
                <a:r>
                  <a:rPr lang="x-none" sz="1200" kern="1200" dirty="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, 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(𝑘_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2,3,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𝑛_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2,3 )</a:t>
                </a:r>
                <a:r>
                  <a:rPr lang="x-none" sz="1200" kern="1200" dirty="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 is applied on the second level to part each encrypted data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𝑆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_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𝑖</a:t>
                </a:r>
                <a:r>
                  <a:rPr lang="x-none" sz="1200" kern="1200" dirty="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 to 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𝑛_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2,1=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𝑛_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2,2=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𝑛_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2,3=3</a:t>
                </a:r>
                <a:r>
                  <a:rPr lang="x-none" sz="1200" kern="1200" dirty="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 shares with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〖 𝑘〗_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2,1=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𝑘_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2,2=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𝑘_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2,3=2</a:t>
                </a:r>
                <a:r>
                  <a:rPr lang="x-none" sz="1200" kern="1200" dirty="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, where 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𝑝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_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2,1,1=2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^(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𝑚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_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12 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)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−1</a:t>
                </a:r>
                <a:r>
                  <a:rPr lang="x-none" sz="1200" kern="1200" dirty="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, 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𝑝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_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2,1,2=2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^(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𝑚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_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12 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)</a:t>
                </a:r>
                <a:r>
                  <a:rPr lang="x-none" sz="1200" kern="1200" dirty="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, 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𝑝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_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2,1,3=2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^(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𝑚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_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12+1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)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−1</a:t>
                </a:r>
                <a:r>
                  <a:rPr lang="x-none" sz="1200" kern="1200" dirty="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, 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𝑝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_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2,2,1=2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^(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𝑚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_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12 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)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−1</a:t>
                </a:r>
                <a:r>
                  <a:rPr lang="x-none" sz="1200" kern="1200" dirty="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, 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𝑝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_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2,2,2=2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^(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𝑚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_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12 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)</a:t>
                </a:r>
                <a:r>
                  <a:rPr lang="x-none" sz="1200" kern="1200" dirty="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, 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𝑝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_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2,2,3=2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^(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𝑚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_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12+1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)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−1</a:t>
                </a:r>
                <a:r>
                  <a:rPr lang="x-none" sz="1200" kern="1200" dirty="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, and 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𝑝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_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2,3,1=2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^(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𝑚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_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3 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)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−1</a:t>
                </a:r>
                <a:r>
                  <a:rPr lang="x-none" sz="1200" kern="1200" dirty="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, 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𝑝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_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2,3,2=2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^(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𝑚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_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3 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)</a:t>
                </a:r>
                <a:r>
                  <a:rPr lang="x-none" sz="1200" kern="1200" dirty="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, 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𝑝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_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2,3,3=2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^(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𝑚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_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3+1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)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−1</a:t>
                </a:r>
                <a:r>
                  <a:rPr lang="x-none" sz="1200" kern="1200" dirty="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. 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𝑚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_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12</a:t>
                </a:r>
                <a:r>
                  <a:rPr lang="x-none" sz="1200" kern="1200" dirty="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 and 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𝑚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_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3</a:t>
                </a:r>
                <a:r>
                  <a:rPr lang="x-none" sz="1200" kern="1200" dirty="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 depend on 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𝑛</a:t>
                </a:r>
                <a:r>
                  <a:rPr lang="x-none" sz="1200" kern="1200" dirty="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.</a:t>
                </a:r>
                <a:endParaRPr lang="ru-RU" sz="1200" kern="1200" dirty="0">
                  <a:solidFill>
                    <a:schemeClr val="tx1"/>
                  </a:solidFill>
                  <a:effectLst/>
                  <a:latin typeface="Arial" pitchFamily="34" charset="0"/>
                  <a:ea typeface="+mn-ea"/>
                  <a:cs typeface="+mn-cs"/>
                </a:endParaRPr>
              </a:p>
              <a:p>
                <a:pPr lvl="0"/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𝑛_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2,1+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𝑛_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2,2+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𝑛_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2,3=9</a:t>
                </a:r>
                <a:r>
                  <a:rPr lang="x-none" sz="1200" kern="1200" dirty="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 shares are stored in </a:t>
                </a:r>
                <a:r>
                  <a:rPr lang="ru-RU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𝑚</a:t>
                </a:r>
                <a:r>
                  <a:rPr lang="x-none" sz="1200" i="0" kern="120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=5</a:t>
                </a:r>
                <a:r>
                  <a:rPr lang="x-none" sz="1200" kern="1200" dirty="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 cloud storages according to the weighted SSS (1, 2, 3, 2, 1) that corresponds the number of shares allocated to the first, second, and so on storage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s</a:t>
                </a:r>
                <a:r>
                  <a:rPr lang="x-none" sz="1200" kern="1200" dirty="0">
                    <a:solidFill>
                      <a:schemeClr val="tx1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.</a:t>
                </a:r>
                <a:endParaRPr lang="ru-RU" sz="1200" kern="1200" dirty="0">
                  <a:solidFill>
                    <a:schemeClr val="tx1"/>
                  </a:solidFill>
                  <a:effectLst/>
                  <a:latin typeface="Arial" pitchFamily="34" charset="0"/>
                  <a:ea typeface="+mn-ea"/>
                  <a:cs typeface="+mn-cs"/>
                </a:endParaRPr>
              </a:p>
              <a:p>
                <a:endParaRPr lang="ru-RU" dirty="0"/>
              </a:p>
            </p:txBody>
          </p:sp>
        </mc:Fallback>
      </mc:AlternateContent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13B9AC-03FE-4349-B1FA-173B3A1B52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839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13B9AC-03FE-4349-B1FA-173B3A1B52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89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8825" cy="3427412"/>
          </a:xfrm>
          <a:solidFill>
            <a:srgbClr val="FFFFFF"/>
          </a:solidFill>
          <a:ln/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4988"/>
            <a:ext cx="5032375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19547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Encrypted</a:t>
            </a: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Prediction as a service.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Cloud computing has been widely adopted because it allows access to on-demand computing resources.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The user only needs a computer and internet access to be able to use the hardware and software.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El </a:t>
            </a:r>
            <a:r>
              <a:rPr lang="en-US" sz="1800" dirty="0" err="1"/>
              <a:t>cual</a:t>
            </a:r>
            <a:r>
              <a:rPr lang="en-US" sz="1800" dirty="0"/>
              <a:t> se </a:t>
            </a:r>
            <a:r>
              <a:rPr lang="en-US" sz="1800" dirty="0" err="1"/>
              <a:t>caracteriza</a:t>
            </a:r>
            <a:r>
              <a:rPr lang="en-US" sz="1800" dirty="0"/>
              <a:t> por no </a:t>
            </a:r>
            <a:r>
              <a:rPr lang="en-US" sz="1800" dirty="0" err="1"/>
              <a:t>requerir</a:t>
            </a:r>
            <a:r>
              <a:rPr lang="en-US" sz="1800" dirty="0"/>
              <a:t> un </a:t>
            </a:r>
            <a:r>
              <a:rPr lang="en-US" sz="1800" dirty="0" err="1"/>
              <a:t>manejo</a:t>
            </a:r>
            <a:r>
              <a:rPr lang="en-US" sz="1800" dirty="0"/>
              <a:t> </a:t>
            </a:r>
            <a:r>
              <a:rPr lang="en-US" sz="1800" dirty="0" err="1"/>
              <a:t>directo</a:t>
            </a:r>
            <a:r>
              <a:rPr lang="en-US" sz="1800" dirty="0"/>
              <a:t> por </a:t>
            </a:r>
            <a:r>
              <a:rPr lang="en-US" sz="1800" dirty="0" err="1"/>
              <a:t>parte</a:t>
            </a:r>
            <a:r>
              <a:rPr lang="en-US" sz="1800" dirty="0"/>
              <a:t> del </a:t>
            </a:r>
            <a:r>
              <a:rPr lang="en-US" sz="1800" dirty="0" err="1"/>
              <a:t>usuario</a:t>
            </a:r>
            <a:r>
              <a:rPr lang="en-US" sz="1800" dirty="0"/>
              <a:t>. </a:t>
            </a:r>
          </a:p>
          <a:p>
            <a:pPr marL="0" marR="0" lvl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Cloud providers are continually developing new solutions for different types of industries and </a:t>
            </a:r>
            <a:r>
              <a:rPr lang="en-US" sz="1800" dirty="0" err="1"/>
              <a:t>necesidades</a:t>
            </a:r>
            <a:r>
              <a:rPr lang="en-US" sz="1800" dirty="0"/>
              <a:t>. </a:t>
            </a:r>
          </a:p>
          <a:p>
            <a:pPr marL="0" marR="0" lvl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A clear example of this is the nascent MLaaS paradigm.</a:t>
            </a:r>
          </a:p>
          <a:p>
            <a:pPr marL="0" marR="0" lvl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/>
              <a:t>Hace</a:t>
            </a:r>
            <a:r>
              <a:rPr lang="en-US" sz="1800" dirty="0"/>
              <a:t> </a:t>
            </a:r>
            <a:r>
              <a:rPr lang="en-US" sz="1800" dirty="0" err="1"/>
              <a:t>referencia</a:t>
            </a:r>
            <a:r>
              <a:rPr lang="en-US" sz="1800" dirty="0"/>
              <a:t> </a:t>
            </a:r>
            <a:r>
              <a:rPr lang="en-US" sz="1800" dirty="0" err="1"/>
              <a:t>basicamente</a:t>
            </a:r>
            <a:r>
              <a:rPr lang="en-US" sz="1800" dirty="0"/>
              <a:t> a una </a:t>
            </a:r>
            <a:r>
              <a:rPr lang="en-US" sz="1800" dirty="0" err="1"/>
              <a:t>solucióin</a:t>
            </a:r>
            <a:r>
              <a:rPr lang="en-US" sz="1800" dirty="0"/>
              <a:t> flexible y </a:t>
            </a:r>
            <a:r>
              <a:rPr lang="en-US" sz="1800" dirty="0" err="1"/>
              <a:t>escalable</a:t>
            </a:r>
            <a:r>
              <a:rPr lang="en-US" sz="1800" dirty="0"/>
              <a:t> para </a:t>
            </a:r>
            <a:r>
              <a:rPr lang="en-US" sz="1800" dirty="0" err="1"/>
              <a:t>entrenar</a:t>
            </a:r>
            <a:r>
              <a:rPr lang="en-US" sz="1800" dirty="0"/>
              <a:t> o </a:t>
            </a:r>
            <a:r>
              <a:rPr lang="en-US" sz="1800" dirty="0" err="1"/>
              <a:t>desplegar</a:t>
            </a:r>
            <a:r>
              <a:rPr lang="en-US" sz="1800" dirty="0"/>
              <a:t> </a:t>
            </a:r>
            <a:r>
              <a:rPr lang="en-US" sz="1800" dirty="0" err="1"/>
              <a:t>tus</a:t>
            </a:r>
            <a:r>
              <a:rPr lang="en-US" sz="1800" dirty="0"/>
              <a:t> </a:t>
            </a:r>
            <a:r>
              <a:rPr lang="en-US" sz="1800" dirty="0" err="1"/>
              <a:t>modelos</a:t>
            </a:r>
            <a:r>
              <a:rPr lang="en-US" sz="1800" dirty="0"/>
              <a:t> de </a:t>
            </a:r>
            <a:r>
              <a:rPr lang="en-US" sz="1800" dirty="0" err="1"/>
              <a:t>soluciones</a:t>
            </a:r>
            <a:r>
              <a:rPr lang="en-US" sz="1800" dirty="0"/>
              <a:t> de ML de </a:t>
            </a:r>
            <a:r>
              <a:rPr lang="en-US" sz="1800" dirty="0" err="1"/>
              <a:t>manera</a:t>
            </a:r>
            <a:r>
              <a:rPr lang="en-US" sz="1800" dirty="0"/>
              <a:t> </a:t>
            </a:r>
            <a:r>
              <a:rPr lang="en-US" sz="1800" dirty="0" err="1"/>
              <a:t>remota</a:t>
            </a:r>
            <a:r>
              <a:rPr lang="en-US" sz="1800" dirty="0"/>
              <a:t>.</a:t>
            </a:r>
          </a:p>
          <a:p>
            <a:pPr marL="0" marR="0" lvl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0" indent="0" algn="l" defTabSz="966612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These services focus on small companies, developers, and researchers without suitable resources and tools for developing ML solutions.</a:t>
            </a:r>
          </a:p>
          <a:p>
            <a:pPr defTabSz="966612">
              <a:defRPr/>
            </a:pPr>
            <a:endParaRPr lang="en-US" sz="1800" dirty="0"/>
          </a:p>
          <a:p>
            <a:pPr marL="0" marR="0" lvl="0" indent="0" algn="l" defTabSz="966612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critical limitation of the extensive adoption of MLaaS is the low protection of sensitive information. </a:t>
            </a:r>
            <a:r>
              <a:rPr lang="en-US" sz="2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El  simple echo de </a:t>
            </a:r>
            <a:r>
              <a:rPr lang="en-US" sz="2800" dirty="0" err="1">
                <a:effectLst/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utilizar</a:t>
            </a:r>
            <a:r>
              <a:rPr lang="en-US" sz="2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US" sz="2800" dirty="0" err="1">
                <a:effectLst/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servidor</a:t>
            </a:r>
            <a:r>
              <a:rPr lang="en-US" sz="2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800" dirty="0" err="1">
                <a:effectLst/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nube</a:t>
            </a:r>
            <a:r>
              <a:rPr lang="en-US" sz="2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implica</a:t>
            </a:r>
            <a:r>
              <a:rPr lang="en-US" sz="2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/>
              <a:t>cybersecurity problems.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Where sensitive information can be released, viewed, stolen, or used by an unauthorized third-party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defTabSz="966612">
              <a:defRPr/>
            </a:pPr>
            <a:endParaRPr lang="en-US" sz="2800" b="1" dirty="0">
              <a:effectLst/>
              <a:latin typeface="Times New Roman" panose="02020603050405020304" pitchFamily="18" charset="0"/>
            </a:endParaRPr>
          </a:p>
          <a:p>
            <a:pPr defTabSz="966612">
              <a:defRPr/>
            </a:pPr>
            <a:r>
              <a:rPr lang="en-US" sz="2800" b="1" dirty="0" err="1">
                <a:effectLst/>
                <a:latin typeface="Times New Roman" panose="02020603050405020304" pitchFamily="18" charset="0"/>
              </a:rPr>
              <a:t>Cuando</a:t>
            </a:r>
            <a:r>
              <a:rPr lang="en-US" sz="2800" b="1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</a:rPr>
              <a:t>trabajamos</a:t>
            </a:r>
            <a:r>
              <a:rPr lang="en-US" sz="2800" b="1" dirty="0">
                <a:effectLst/>
                <a:latin typeface="Times New Roman" panose="02020603050405020304" pitchFamily="18" charset="0"/>
              </a:rPr>
              <a:t> con </a:t>
            </a:r>
            <a:r>
              <a:rPr lang="en-US" sz="2800" b="1" dirty="0" err="1">
                <a:effectLst/>
                <a:latin typeface="Times New Roman" panose="02020603050405020304" pitchFamily="18" charset="0"/>
              </a:rPr>
              <a:t>modelos</a:t>
            </a:r>
            <a:r>
              <a:rPr lang="en-US" sz="2800" b="1" dirty="0">
                <a:effectLst/>
                <a:latin typeface="Times New Roman" panose="02020603050405020304" pitchFamily="18" charset="0"/>
              </a:rPr>
              <a:t> de ML </a:t>
            </a:r>
            <a:r>
              <a:rPr lang="en-US" sz="2800" b="1" dirty="0" err="1">
                <a:effectLst/>
                <a:latin typeface="Times New Roman" panose="02020603050405020304" pitchFamily="18" charset="0"/>
              </a:rPr>
              <a:t>usualmente</a:t>
            </a:r>
            <a:r>
              <a:rPr lang="en-US" sz="2800" b="1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</a:rPr>
              <a:t>trabajamos</a:t>
            </a:r>
            <a:r>
              <a:rPr lang="en-US" sz="2800" b="1" dirty="0">
                <a:effectLst/>
                <a:latin typeface="Times New Roman" panose="02020603050405020304" pitchFamily="18" charset="0"/>
              </a:rPr>
              <a:t> con </a:t>
            </a:r>
            <a:r>
              <a:rPr lang="en-US" sz="2800" b="1" dirty="0" err="1">
                <a:effectLst/>
                <a:latin typeface="Times New Roman" panose="02020603050405020304" pitchFamily="18" charset="0"/>
              </a:rPr>
              <a:t>informacion</a:t>
            </a:r>
            <a:r>
              <a:rPr lang="en-US" sz="2800" b="1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</a:rPr>
              <a:t>altamente</a:t>
            </a:r>
            <a:r>
              <a:rPr lang="en-US" sz="2800" b="1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</a:rPr>
              <a:t>confidencial</a:t>
            </a:r>
            <a:r>
              <a:rPr lang="en-US" sz="2800" b="1" dirty="0">
                <a:effectLst/>
                <a:latin typeface="Times New Roman" panose="02020603050405020304" pitchFamily="18" charset="0"/>
              </a:rPr>
              <a:t> y </a:t>
            </a:r>
            <a:r>
              <a:rPr lang="en-US" sz="2800" b="1" dirty="0" err="1">
                <a:effectLst/>
                <a:latin typeface="Times New Roman" panose="02020603050405020304" pitchFamily="18" charset="0"/>
              </a:rPr>
              <a:t>altamente</a:t>
            </a:r>
            <a:r>
              <a:rPr lang="en-US" sz="2800" b="1" dirty="0">
                <a:effectLst/>
                <a:latin typeface="Times New Roman" panose="02020603050405020304" pitchFamily="18" charset="0"/>
              </a:rPr>
              <a:t> sensible, por lo que </a:t>
            </a:r>
            <a:r>
              <a:rPr lang="en-US" sz="2800" b="1" dirty="0" err="1">
                <a:effectLst/>
                <a:latin typeface="Times New Roman" panose="02020603050405020304" pitchFamily="18" charset="0"/>
              </a:rPr>
              <a:t>requerimos</a:t>
            </a:r>
            <a:r>
              <a:rPr lang="en-US" sz="2800" b="1" dirty="0">
                <a:effectLst/>
                <a:latin typeface="Times New Roman" panose="02020603050405020304" pitchFamily="18" charset="0"/>
              </a:rPr>
              <a:t> un </a:t>
            </a:r>
            <a:r>
              <a:rPr lang="en-US" sz="2800" b="1" dirty="0" err="1">
                <a:effectLst/>
                <a:latin typeface="Times New Roman" panose="02020603050405020304" pitchFamily="18" charset="0"/>
              </a:rPr>
              <a:t>manejo</a:t>
            </a:r>
            <a:r>
              <a:rPr lang="en-US" sz="2800" b="1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</a:rPr>
              <a:t>adecuado</a:t>
            </a:r>
            <a:r>
              <a:rPr lang="en-US" sz="2800" b="1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</a:rPr>
              <a:t>en</a:t>
            </a:r>
            <a:r>
              <a:rPr lang="en-US" sz="2800" b="1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</a:rPr>
              <a:t>terminos</a:t>
            </a:r>
            <a:r>
              <a:rPr lang="en-US" sz="2800" b="1" dirty="0">
                <a:effectLst/>
                <a:latin typeface="Times New Roman" panose="02020603050405020304" pitchFamily="18" charset="0"/>
              </a:rPr>
              <a:t> de </a:t>
            </a:r>
            <a:r>
              <a:rPr lang="en-US" sz="2800" b="1" dirty="0" err="1">
                <a:effectLst/>
                <a:latin typeface="Times New Roman" panose="02020603050405020304" pitchFamily="18" charset="0"/>
              </a:rPr>
              <a:t>privacidad</a:t>
            </a:r>
            <a:r>
              <a:rPr lang="en-US" sz="2800" b="1" dirty="0">
                <a:effectLst/>
                <a:latin typeface="Times New Roman" panose="02020603050405020304" pitchFamily="18" charset="0"/>
              </a:rPr>
              <a:t> de </a:t>
            </a:r>
            <a:r>
              <a:rPr lang="en-US" sz="2800" b="1" dirty="0" err="1">
                <a:effectLst/>
                <a:latin typeface="Times New Roman" panose="02020603050405020304" pitchFamily="18" charset="0"/>
              </a:rPr>
              <a:t>nuestra</a:t>
            </a:r>
            <a:r>
              <a:rPr lang="en-US" sz="2800" b="1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</a:rPr>
              <a:t>información</a:t>
            </a:r>
            <a:r>
              <a:rPr lang="en-US" sz="2800" b="1" dirty="0">
                <a:effectLst/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13B9AC-03FE-4349-B1FA-173B3A1B52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49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\sum_{i=1}^{n}x_{i}*w_{i}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13B9AC-03FE-4349-B1FA-173B3A1B52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320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\sum_{i=1}^{n}x_{i}*w_{i}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13B9AC-03FE-4349-B1FA-173B3A1B52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9082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13B9AC-03FE-4349-B1FA-173B3A1B52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3274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13B9AC-03FE-4349-B1FA-173B3A1B52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0551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13A6F-FCD4-4DC4-FD1C-2F7033B03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5C0BC3C-77A9-E0D7-6CE3-2096126981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0FCC98D-D7F8-3551-34B0-8881323ABE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680D756-FD3C-853B-8D7E-87985E4DB3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13B9AC-03FE-4349-B1FA-173B3A1B52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3032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13B9AC-03FE-4349-B1FA-173B3A1B52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312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07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07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78104A-3CD6-4D94-A7BC-300E3CE5269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6403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13B9AC-03FE-4349-B1FA-173B3A1B52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071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13B9AC-03FE-4349-B1FA-173B3A1B52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9228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13B9AC-03FE-4349-B1FA-173B3A1B52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3946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13B9AC-03FE-4349-B1FA-173B3A1B52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0548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D1D5DB"/>
                </a:solidFill>
                <a:effectLst/>
                <a:latin typeface="Söhne"/>
              </a:rPr>
              <a:t>Preserving Privacy in Neural Network Processing with Homomorphic Encryption</a:t>
            </a:r>
          </a:p>
          <a:p>
            <a:endParaRPr lang="en-US" sz="1200" b="0" i="0" dirty="0">
              <a:solidFill>
                <a:srgbClr val="D1D5DB"/>
              </a:solidFill>
              <a:effectLst/>
              <a:latin typeface="Söhne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latin typeface="Calibri" panose="020F0502020204030204" pitchFamily="34" charset="0"/>
                <a:cs typeface="Calibri" panose="020F0502020204030204" pitchFamily="34" charset="0"/>
              </a:rPr>
              <a:t>Privacy-Preserving Neural Networks with Homomorphic Encryption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13B9AC-03FE-4349-B1FA-173B3A1B52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6671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HE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is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a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promising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tool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for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security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against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the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quantum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computer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threat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.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RLWE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is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known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to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be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as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hard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as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worst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case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lattice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problems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,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which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are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currently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secure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against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attacks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from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quantum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computers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. </m:t>
                      </m:r>
                    </m:oMath>
                  </m:oMathPara>
                </a14:m>
                <a:endParaRPr lang="en-US" sz="1200" b="0" dirty="0">
                  <a:solidFill>
                    <a:srgbClr val="000000"/>
                  </a:solidFill>
                  <a:latin typeface="Calibri" panose="020F0502020204030204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s-MX" sz="1200" b="0" i="1" spc="0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LTStd-Roman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MX" sz="1200" b="0" i="1" spc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LTStd-Roman"/>
                          </a:rPr>
                        </m:ctrlPr>
                      </m:sSubPr>
                      <m:e>
                        <m:r>
                          <a:rPr lang="en-US" sz="1200" b="0" i="1" spc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LTStd-Roman"/>
                          </a:rPr>
                          <m:t>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200" b="0" spc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LTStd-Roman"/>
                          </a:rPr>
                          <m:t>err</m:t>
                        </m:r>
                      </m:sub>
                    </m:sSub>
                  </m:oMath>
                </a14:m>
                <a:r>
                  <a:rPr lang="en-US" sz="1200" b="0" spc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denote discrete Gaussian distributions. </a:t>
                </a:r>
                <a:endParaRPr lang="es-MX" sz="1200" b="0" spc="-1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b="0" i="0" dirty="0">
                  <a:solidFill>
                    <a:srgbClr val="222222"/>
                  </a:solidFill>
                  <a:effectLst/>
                  <a:latin typeface="Overpass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0" i="0" dirty="0">
                    <a:solidFill>
                      <a:srgbClr val="222222"/>
                    </a:solidFill>
                    <a:effectLst/>
                    <a:latin typeface="Overpass"/>
                  </a:rPr>
                  <a:t>Multiplications are done on polynomials, therefore it can be done with a complexity of 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Caligraphic"/>
                  </a:rPr>
                  <a:t>O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in"/>
                  </a:rPr>
                  <a:t>(</a:t>
                </a:r>
                <a:r>
                  <a:rPr lang="en-US" b="0" i="0" u="none" strike="noStrike" dirty="0" err="1">
                    <a:solidFill>
                      <a:srgbClr val="222222"/>
                    </a:solidFill>
                    <a:effectLst/>
                    <a:latin typeface="MathJax_Math-italic"/>
                  </a:rPr>
                  <a:t>nlog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in"/>
                  </a:rPr>
                  <a:t>(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th-italic"/>
                  </a:rPr>
                  <a:t>n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in"/>
                  </a:rPr>
                  <a:t>))</a:t>
                </a:r>
                <a:r>
                  <a:rPr lang="en-US" b="0" i="0" dirty="0">
                    <a:solidFill>
                      <a:srgbClr val="222222"/>
                    </a:solidFill>
                    <a:effectLst/>
                    <a:latin typeface="Overpass"/>
                  </a:rPr>
                  <a:t> using </a:t>
                </a:r>
                <a:r>
                  <a:rPr lang="en-US" b="0" i="0" u="none" strike="noStrike" dirty="0">
                    <a:solidFill>
                      <a:srgbClr val="62A4AE"/>
                    </a:solidFill>
                    <a:effectLst/>
                    <a:latin typeface="Overpass"/>
                    <a:hlinkClick r:id="rId3"/>
                  </a:rPr>
                  <a:t>Discrete Fourier Transform for polynomial multiplication</a:t>
                </a:r>
                <a:r>
                  <a:rPr lang="en-US" b="0" i="0" dirty="0">
                    <a:solidFill>
                      <a:srgbClr val="222222"/>
                    </a:solidFill>
                    <a:effectLst/>
                    <a:latin typeface="Overpass"/>
                  </a:rPr>
                  <a:t>,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b="0" i="0" baseline="0" dirty="0">
                  <a:solidFill>
                    <a:srgbClr val="222222"/>
                  </a:solidFill>
                  <a:effectLst/>
                  <a:latin typeface="Overpass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0" i="0" dirty="0">
                    <a:solidFill>
                      <a:srgbClr val="222222"/>
                    </a:solidFill>
                    <a:effectLst/>
                    <a:latin typeface="Overpass"/>
                  </a:rPr>
                  <a:t>So we said that we have a secret 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th-italic"/>
                  </a:rPr>
                  <a:t>s</a:t>
                </a:r>
                <a:r>
                  <a:rPr lang="en-US" b="0" i="0" dirty="0">
                    <a:solidFill>
                      <a:srgbClr val="222222"/>
                    </a:solidFill>
                    <a:effectLst/>
                    <a:latin typeface="Overpass"/>
                  </a:rPr>
                  <a:t>, and a public key 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th-italic"/>
                  </a:rPr>
                  <a:t>p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in"/>
                  </a:rPr>
                  <a:t>=(</a:t>
                </a:r>
                <a:r>
                  <a:rPr lang="en-US" b="0" i="0" u="none" strike="noStrike" dirty="0" err="1">
                    <a:solidFill>
                      <a:srgbClr val="222222"/>
                    </a:solidFill>
                    <a:effectLst/>
                    <a:latin typeface="MathJax_Math-italic"/>
                  </a:rPr>
                  <a:t>b</a:t>
                </a:r>
                <a:r>
                  <a:rPr lang="en-US" b="0" i="0" u="none" strike="noStrike" dirty="0" err="1">
                    <a:solidFill>
                      <a:srgbClr val="222222"/>
                    </a:solidFill>
                    <a:effectLst/>
                    <a:latin typeface="MathJax_Main"/>
                  </a:rPr>
                  <a:t>,</a:t>
                </a:r>
                <a:r>
                  <a:rPr lang="en-US" b="0" i="0" u="none" strike="noStrike" dirty="0" err="1">
                    <a:solidFill>
                      <a:srgbClr val="222222"/>
                    </a:solidFill>
                    <a:effectLst/>
                    <a:latin typeface="MathJax_Math-italic"/>
                  </a:rPr>
                  <a:t>a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in"/>
                  </a:rPr>
                  <a:t>)=(−</a:t>
                </a:r>
                <a:r>
                  <a:rPr lang="en-US" b="0" i="0" u="none" strike="noStrike" dirty="0" err="1">
                    <a:solidFill>
                      <a:srgbClr val="222222"/>
                    </a:solidFill>
                    <a:effectLst/>
                    <a:latin typeface="MathJax_Math-italic"/>
                  </a:rPr>
                  <a:t>a</a:t>
                </a:r>
                <a:r>
                  <a:rPr lang="en-US" b="0" i="0" u="none" strike="noStrike" dirty="0" err="1">
                    <a:solidFill>
                      <a:srgbClr val="222222"/>
                    </a:solidFill>
                    <a:effectLst/>
                    <a:latin typeface="MathJax_Main"/>
                  </a:rPr>
                  <a:t>.</a:t>
                </a:r>
                <a:r>
                  <a:rPr lang="en-US" b="0" i="0" u="none" strike="noStrike" dirty="0" err="1">
                    <a:solidFill>
                      <a:srgbClr val="222222"/>
                    </a:solidFill>
                    <a:effectLst/>
                    <a:latin typeface="MathJax_Math-italic"/>
                  </a:rPr>
                  <a:t>s</a:t>
                </a:r>
                <a:r>
                  <a:rPr lang="en-US" b="0" i="0" u="none" strike="noStrike" dirty="0" err="1">
                    <a:solidFill>
                      <a:srgbClr val="222222"/>
                    </a:solidFill>
                    <a:effectLst/>
                    <a:latin typeface="MathJax_Main"/>
                  </a:rPr>
                  <a:t>+</a:t>
                </a:r>
                <a:r>
                  <a:rPr lang="en-US" b="0" i="0" u="none" strike="noStrike" dirty="0" err="1">
                    <a:solidFill>
                      <a:srgbClr val="222222"/>
                    </a:solidFill>
                    <a:effectLst/>
                    <a:latin typeface="MathJax_Math-italic"/>
                  </a:rPr>
                  <a:t>e</a:t>
                </a:r>
                <a:r>
                  <a:rPr lang="en-US" b="0" i="0" u="none" strike="noStrike" dirty="0" err="1">
                    <a:solidFill>
                      <a:srgbClr val="222222"/>
                    </a:solidFill>
                    <a:effectLst/>
                    <a:latin typeface="MathJax_Main"/>
                  </a:rPr>
                  <a:t>,</a:t>
                </a:r>
                <a:r>
                  <a:rPr lang="en-US" b="0" i="0" u="none" strike="noStrike" dirty="0" err="1">
                    <a:solidFill>
                      <a:srgbClr val="222222"/>
                    </a:solidFill>
                    <a:effectLst/>
                    <a:latin typeface="MathJax_Math-italic"/>
                  </a:rPr>
                  <a:t>a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in"/>
                  </a:rPr>
                  <a:t>)</a:t>
                </a:r>
                <a:r>
                  <a:rPr lang="en-US" b="0" i="0" dirty="0">
                    <a:solidFill>
                      <a:srgbClr val="222222"/>
                    </a:solidFill>
                    <a:effectLst/>
                    <a:latin typeface="Overpass"/>
                  </a:rPr>
                  <a:t>. To encrypt a message 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th-italic"/>
                  </a:rPr>
                  <a:t>μ</a:t>
                </a:r>
                <a:r>
                  <a:rPr lang="en-US" b="0" i="0" dirty="0">
                    <a:solidFill>
                      <a:srgbClr val="222222"/>
                    </a:solidFill>
                    <a:effectLst/>
                    <a:latin typeface="Overpass"/>
                  </a:rPr>
                  <a:t> we simply output 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th-italic"/>
                  </a:rPr>
                  <a:t>c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in"/>
                  </a:rPr>
                  <a:t>=(</a:t>
                </a:r>
                <a:r>
                  <a:rPr lang="en-US" b="0" i="0" u="none" strike="noStrike" dirty="0" err="1">
                    <a:solidFill>
                      <a:srgbClr val="222222"/>
                    </a:solidFill>
                    <a:effectLst/>
                    <a:latin typeface="MathJax_Math-italic"/>
                  </a:rPr>
                  <a:t>μ</a:t>
                </a:r>
                <a:r>
                  <a:rPr lang="en-US" b="0" i="0" u="none" strike="noStrike" dirty="0" err="1">
                    <a:solidFill>
                      <a:srgbClr val="222222"/>
                    </a:solidFill>
                    <a:effectLst/>
                    <a:latin typeface="MathJax_Main"/>
                  </a:rPr>
                  <a:t>+</a:t>
                </a:r>
                <a:r>
                  <a:rPr lang="en-US" b="0" i="0" u="none" strike="noStrike" dirty="0" err="1">
                    <a:solidFill>
                      <a:srgbClr val="222222"/>
                    </a:solidFill>
                    <a:effectLst/>
                    <a:latin typeface="MathJax_Math-italic"/>
                  </a:rPr>
                  <a:t>b</a:t>
                </a:r>
                <a:r>
                  <a:rPr lang="en-US" b="0" i="0" u="none" strike="noStrike" dirty="0" err="1">
                    <a:solidFill>
                      <a:srgbClr val="222222"/>
                    </a:solidFill>
                    <a:effectLst/>
                    <a:latin typeface="MathJax_Main"/>
                  </a:rPr>
                  <a:t>,</a:t>
                </a:r>
                <a:r>
                  <a:rPr lang="en-US" b="0" i="0" u="none" strike="noStrike" dirty="0" err="1">
                    <a:solidFill>
                      <a:srgbClr val="222222"/>
                    </a:solidFill>
                    <a:effectLst/>
                    <a:latin typeface="MathJax_Math-italic"/>
                  </a:rPr>
                  <a:t>a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in"/>
                  </a:rPr>
                  <a:t>)</a:t>
                </a:r>
                <a:r>
                  <a:rPr lang="en-US" b="0" i="0" dirty="0">
                    <a:solidFill>
                      <a:srgbClr val="222222"/>
                    </a:solidFill>
                    <a:effectLst/>
                    <a:latin typeface="Overpass"/>
                  </a:rPr>
                  <a:t>, and to decrypt it with 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th-italic"/>
                  </a:rPr>
                  <a:t>s</a:t>
                </a:r>
                <a:r>
                  <a:rPr lang="en-US" b="0" i="0" dirty="0">
                    <a:solidFill>
                      <a:srgbClr val="222222"/>
                    </a:solidFill>
                    <a:effectLst/>
                    <a:latin typeface="Overpass"/>
                  </a:rPr>
                  <a:t> we evaluate 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th-italic"/>
                  </a:rPr>
                  <a:t>c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in"/>
                  </a:rPr>
                  <a:t>0+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th-italic"/>
                  </a:rPr>
                  <a:t>c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in"/>
                  </a:rPr>
                  <a:t>1.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th-italic"/>
                  </a:rPr>
                  <a:t>s</a:t>
                </a:r>
                <a:r>
                  <a:rPr lang="en-US" b="0" i="0" dirty="0">
                    <a:solidFill>
                      <a:srgbClr val="222222"/>
                    </a:solidFill>
                    <a:effectLst/>
                    <a:latin typeface="Overpass"/>
                  </a:rPr>
                  <a:t> which will approximately gives the original message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b="0" i="0" baseline="0" dirty="0">
                  <a:solidFill>
                    <a:srgbClr val="222222"/>
                  </a:solidFill>
                  <a:effectLst/>
                  <a:latin typeface="Overpass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b="0" kern="0" dirty="0">
                    <a:solidFill>
                      <a:sysClr val="windowText" lastClr="000000"/>
                    </a:solidFill>
                    <a:latin typeface="Calibri" panose="020F0502020204030204" pitchFamily="34" charset="0"/>
                  </a:rPr>
                  <a:t>Decrypt function can be seen as a polynomial evaluation on the secret key </a:t>
                </a:r>
                <a14:m>
                  <m:oMath xmlns:m="http://schemas.openxmlformats.org/officeDocument/2006/math">
                    <m:r>
                      <a:rPr lang="es-MX" sz="1200" b="0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1200" b="0" kern="0" dirty="0">
                    <a:solidFill>
                      <a:sysClr val="windowText" lastClr="000000"/>
                    </a:solidFill>
                    <a:latin typeface="Calibri" panose="020F0502020204030204" pitchFamily="34" charset="0"/>
                  </a:rPr>
                  <a:t>.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s-MX" baseline="0" dirty="0"/>
              </a:p>
            </p:txBody>
          </p:sp>
        </mc:Choice>
        <mc:Fallback xmlns="">
          <p:sp>
            <p:nvSpPr>
              <p:cNvPr id="3" name="Marcador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800" spc="-5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Fig. 4 presents the nine-degree polynomial approximations generated and evaluated for the </a:t>
                </a:r>
                <a:r>
                  <a:rPr lang="x-none" sz="1800" spc="-5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fixed-precision </a:t>
                </a:r>
                <a:r>
                  <a:rPr lang="en-US" sz="1800" spc="-5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homomorphic comparison approaches. In the case of the iterative approach [1], it does not generates a polynomial as such; instead, the method approximates the </a:t>
                </a:r>
                <a:r>
                  <a:rPr lang="en-US" sz="1800" i="0" spc="-5">
                    <a:effectLst/>
                    <a:latin typeface="Cambria Math" panose="02040503050406030204" pitchFamily="18" charset="0"/>
                    <a:ea typeface="SimSun" panose="02010600030101010101" pitchFamily="2" charset="-122"/>
                  </a:rPr>
                  <a:t>𝑠𝑖𝑔𝑛(𝑥)</a:t>
                </a:r>
                <a:r>
                  <a:rPr lang="en-US" sz="1800" spc="-5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 function by iteratively computing the identity defined in (8). 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800" spc="-5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marL="285750" marR="0" lvl="0" indent="-28575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The Chebyshev method mainly concentrates on the interval endpoints, which causes interpolation at mostly initial and endpoints, and less oscillation in the approximation. </a:t>
                </a:r>
                <a:endParaRPr lang="es-MX" sz="1800" spc="-5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s-ES" baseline="0" dirty="0"/>
              </a:p>
            </p:txBody>
          </p:sp>
        </mc:Fallback>
      </mc:AlternateContent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13B9AC-03FE-4349-B1FA-173B3A1B52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4575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056B8E-1032-5349-4DCD-8A849DF69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938F6CD-F50A-E455-E674-38C1546474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notas 2">
                <a:extLst>
                  <a:ext uri="{FF2B5EF4-FFF2-40B4-BE49-F238E27FC236}">
                    <a16:creationId xmlns:a16="http://schemas.microsoft.com/office/drawing/2014/main" id="{5C4E312F-1F76-720F-F3BC-7D11C84C213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HE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is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a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promising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tool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for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security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against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the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quantum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computer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threat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.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RLWE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is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known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to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be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as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hard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as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worst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case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lattice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problems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,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which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are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currently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secure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against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attacks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from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quantum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computers</m:t>
                      </m:r>
                      <m:r>
                        <m:rPr>
                          <m:nor/>
                        </m:rPr>
                        <a:rPr lang="en-US" sz="1200" b="0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m:t>. </m:t>
                      </m:r>
                    </m:oMath>
                  </m:oMathPara>
                </a14:m>
                <a:endParaRPr lang="en-US" sz="1200" b="0" dirty="0">
                  <a:solidFill>
                    <a:srgbClr val="000000"/>
                  </a:solidFill>
                  <a:latin typeface="Calibri" panose="020F0502020204030204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s-MX" sz="1200" b="0" i="1" spc="0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LTStd-Roman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MX" sz="1200" b="0" i="1" spc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LTStd-Roman"/>
                          </a:rPr>
                        </m:ctrlPr>
                      </m:sSubPr>
                      <m:e>
                        <m:r>
                          <a:rPr lang="en-US" sz="1200" b="0" i="1" spc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LTStd-Roman"/>
                          </a:rPr>
                          <m:t>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200" b="0" spc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LTStd-Roman"/>
                          </a:rPr>
                          <m:t>err</m:t>
                        </m:r>
                      </m:sub>
                    </m:sSub>
                  </m:oMath>
                </a14:m>
                <a:r>
                  <a:rPr lang="en-US" sz="1200" b="0" spc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denote discrete Gaussian distributions. </a:t>
                </a:r>
                <a:endParaRPr lang="es-MX" sz="1200" b="0" spc="-1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b="0" i="0" dirty="0">
                  <a:solidFill>
                    <a:srgbClr val="222222"/>
                  </a:solidFill>
                  <a:effectLst/>
                  <a:latin typeface="Overpass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0" i="0" dirty="0">
                    <a:solidFill>
                      <a:srgbClr val="222222"/>
                    </a:solidFill>
                    <a:effectLst/>
                    <a:latin typeface="Overpass"/>
                  </a:rPr>
                  <a:t>Multiplications are done on polynomials, therefore it can be done with a complexity of 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Caligraphic"/>
                  </a:rPr>
                  <a:t>O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in"/>
                  </a:rPr>
                  <a:t>(</a:t>
                </a:r>
                <a:r>
                  <a:rPr lang="en-US" b="0" i="0" u="none" strike="noStrike" dirty="0" err="1">
                    <a:solidFill>
                      <a:srgbClr val="222222"/>
                    </a:solidFill>
                    <a:effectLst/>
                    <a:latin typeface="MathJax_Math-italic"/>
                  </a:rPr>
                  <a:t>nlog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in"/>
                  </a:rPr>
                  <a:t>(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th-italic"/>
                  </a:rPr>
                  <a:t>n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in"/>
                  </a:rPr>
                  <a:t>))</a:t>
                </a:r>
                <a:r>
                  <a:rPr lang="en-US" b="0" i="0" dirty="0">
                    <a:solidFill>
                      <a:srgbClr val="222222"/>
                    </a:solidFill>
                    <a:effectLst/>
                    <a:latin typeface="Overpass"/>
                  </a:rPr>
                  <a:t> using </a:t>
                </a:r>
                <a:r>
                  <a:rPr lang="en-US" b="0" i="0" u="none" strike="noStrike" dirty="0">
                    <a:solidFill>
                      <a:srgbClr val="62A4AE"/>
                    </a:solidFill>
                    <a:effectLst/>
                    <a:latin typeface="Overpass"/>
                    <a:hlinkClick r:id="rId3"/>
                  </a:rPr>
                  <a:t>Discrete Fourier Transform for polynomial multiplication</a:t>
                </a:r>
                <a:r>
                  <a:rPr lang="en-US" b="0" i="0" dirty="0">
                    <a:solidFill>
                      <a:srgbClr val="222222"/>
                    </a:solidFill>
                    <a:effectLst/>
                    <a:latin typeface="Overpass"/>
                  </a:rPr>
                  <a:t>,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b="0" i="0" baseline="0" dirty="0">
                  <a:solidFill>
                    <a:srgbClr val="222222"/>
                  </a:solidFill>
                  <a:effectLst/>
                  <a:latin typeface="Overpass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0" i="0" dirty="0">
                    <a:solidFill>
                      <a:srgbClr val="222222"/>
                    </a:solidFill>
                    <a:effectLst/>
                    <a:latin typeface="Overpass"/>
                  </a:rPr>
                  <a:t>So we said that we have a secret 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th-italic"/>
                  </a:rPr>
                  <a:t>s</a:t>
                </a:r>
                <a:r>
                  <a:rPr lang="en-US" b="0" i="0" dirty="0">
                    <a:solidFill>
                      <a:srgbClr val="222222"/>
                    </a:solidFill>
                    <a:effectLst/>
                    <a:latin typeface="Overpass"/>
                  </a:rPr>
                  <a:t>, and a public key 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th-italic"/>
                  </a:rPr>
                  <a:t>p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in"/>
                  </a:rPr>
                  <a:t>=(</a:t>
                </a:r>
                <a:r>
                  <a:rPr lang="en-US" b="0" i="0" u="none" strike="noStrike" dirty="0" err="1">
                    <a:solidFill>
                      <a:srgbClr val="222222"/>
                    </a:solidFill>
                    <a:effectLst/>
                    <a:latin typeface="MathJax_Math-italic"/>
                  </a:rPr>
                  <a:t>b</a:t>
                </a:r>
                <a:r>
                  <a:rPr lang="en-US" b="0" i="0" u="none" strike="noStrike" dirty="0" err="1">
                    <a:solidFill>
                      <a:srgbClr val="222222"/>
                    </a:solidFill>
                    <a:effectLst/>
                    <a:latin typeface="MathJax_Main"/>
                  </a:rPr>
                  <a:t>,</a:t>
                </a:r>
                <a:r>
                  <a:rPr lang="en-US" b="0" i="0" u="none" strike="noStrike" dirty="0" err="1">
                    <a:solidFill>
                      <a:srgbClr val="222222"/>
                    </a:solidFill>
                    <a:effectLst/>
                    <a:latin typeface="MathJax_Math-italic"/>
                  </a:rPr>
                  <a:t>a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in"/>
                  </a:rPr>
                  <a:t>)=(−</a:t>
                </a:r>
                <a:r>
                  <a:rPr lang="en-US" b="0" i="0" u="none" strike="noStrike" dirty="0" err="1">
                    <a:solidFill>
                      <a:srgbClr val="222222"/>
                    </a:solidFill>
                    <a:effectLst/>
                    <a:latin typeface="MathJax_Math-italic"/>
                  </a:rPr>
                  <a:t>a</a:t>
                </a:r>
                <a:r>
                  <a:rPr lang="en-US" b="0" i="0" u="none" strike="noStrike" dirty="0" err="1">
                    <a:solidFill>
                      <a:srgbClr val="222222"/>
                    </a:solidFill>
                    <a:effectLst/>
                    <a:latin typeface="MathJax_Main"/>
                  </a:rPr>
                  <a:t>.</a:t>
                </a:r>
                <a:r>
                  <a:rPr lang="en-US" b="0" i="0" u="none" strike="noStrike" dirty="0" err="1">
                    <a:solidFill>
                      <a:srgbClr val="222222"/>
                    </a:solidFill>
                    <a:effectLst/>
                    <a:latin typeface="MathJax_Math-italic"/>
                  </a:rPr>
                  <a:t>s</a:t>
                </a:r>
                <a:r>
                  <a:rPr lang="en-US" b="0" i="0" u="none" strike="noStrike" dirty="0" err="1">
                    <a:solidFill>
                      <a:srgbClr val="222222"/>
                    </a:solidFill>
                    <a:effectLst/>
                    <a:latin typeface="MathJax_Main"/>
                  </a:rPr>
                  <a:t>+</a:t>
                </a:r>
                <a:r>
                  <a:rPr lang="en-US" b="0" i="0" u="none" strike="noStrike" dirty="0" err="1">
                    <a:solidFill>
                      <a:srgbClr val="222222"/>
                    </a:solidFill>
                    <a:effectLst/>
                    <a:latin typeface="MathJax_Math-italic"/>
                  </a:rPr>
                  <a:t>e</a:t>
                </a:r>
                <a:r>
                  <a:rPr lang="en-US" b="0" i="0" u="none" strike="noStrike" dirty="0" err="1">
                    <a:solidFill>
                      <a:srgbClr val="222222"/>
                    </a:solidFill>
                    <a:effectLst/>
                    <a:latin typeface="MathJax_Main"/>
                  </a:rPr>
                  <a:t>,</a:t>
                </a:r>
                <a:r>
                  <a:rPr lang="en-US" b="0" i="0" u="none" strike="noStrike" dirty="0" err="1">
                    <a:solidFill>
                      <a:srgbClr val="222222"/>
                    </a:solidFill>
                    <a:effectLst/>
                    <a:latin typeface="MathJax_Math-italic"/>
                  </a:rPr>
                  <a:t>a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in"/>
                  </a:rPr>
                  <a:t>)</a:t>
                </a:r>
                <a:r>
                  <a:rPr lang="en-US" b="0" i="0" dirty="0">
                    <a:solidFill>
                      <a:srgbClr val="222222"/>
                    </a:solidFill>
                    <a:effectLst/>
                    <a:latin typeface="Overpass"/>
                  </a:rPr>
                  <a:t>. To encrypt a message 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th-italic"/>
                  </a:rPr>
                  <a:t>μ</a:t>
                </a:r>
                <a:r>
                  <a:rPr lang="en-US" b="0" i="0" dirty="0">
                    <a:solidFill>
                      <a:srgbClr val="222222"/>
                    </a:solidFill>
                    <a:effectLst/>
                    <a:latin typeface="Overpass"/>
                  </a:rPr>
                  <a:t> we simply output 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th-italic"/>
                  </a:rPr>
                  <a:t>c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in"/>
                  </a:rPr>
                  <a:t>=(</a:t>
                </a:r>
                <a:r>
                  <a:rPr lang="en-US" b="0" i="0" u="none" strike="noStrike" dirty="0" err="1">
                    <a:solidFill>
                      <a:srgbClr val="222222"/>
                    </a:solidFill>
                    <a:effectLst/>
                    <a:latin typeface="MathJax_Math-italic"/>
                  </a:rPr>
                  <a:t>μ</a:t>
                </a:r>
                <a:r>
                  <a:rPr lang="en-US" b="0" i="0" u="none" strike="noStrike" dirty="0" err="1">
                    <a:solidFill>
                      <a:srgbClr val="222222"/>
                    </a:solidFill>
                    <a:effectLst/>
                    <a:latin typeface="MathJax_Main"/>
                  </a:rPr>
                  <a:t>+</a:t>
                </a:r>
                <a:r>
                  <a:rPr lang="en-US" b="0" i="0" u="none" strike="noStrike" dirty="0" err="1">
                    <a:solidFill>
                      <a:srgbClr val="222222"/>
                    </a:solidFill>
                    <a:effectLst/>
                    <a:latin typeface="MathJax_Math-italic"/>
                  </a:rPr>
                  <a:t>b</a:t>
                </a:r>
                <a:r>
                  <a:rPr lang="en-US" b="0" i="0" u="none" strike="noStrike" dirty="0" err="1">
                    <a:solidFill>
                      <a:srgbClr val="222222"/>
                    </a:solidFill>
                    <a:effectLst/>
                    <a:latin typeface="MathJax_Main"/>
                  </a:rPr>
                  <a:t>,</a:t>
                </a:r>
                <a:r>
                  <a:rPr lang="en-US" b="0" i="0" u="none" strike="noStrike" dirty="0" err="1">
                    <a:solidFill>
                      <a:srgbClr val="222222"/>
                    </a:solidFill>
                    <a:effectLst/>
                    <a:latin typeface="MathJax_Math-italic"/>
                  </a:rPr>
                  <a:t>a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in"/>
                  </a:rPr>
                  <a:t>)</a:t>
                </a:r>
                <a:r>
                  <a:rPr lang="en-US" b="0" i="0" dirty="0">
                    <a:solidFill>
                      <a:srgbClr val="222222"/>
                    </a:solidFill>
                    <a:effectLst/>
                    <a:latin typeface="Overpass"/>
                  </a:rPr>
                  <a:t>, and to decrypt it with 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th-italic"/>
                  </a:rPr>
                  <a:t>s</a:t>
                </a:r>
                <a:r>
                  <a:rPr lang="en-US" b="0" i="0" dirty="0">
                    <a:solidFill>
                      <a:srgbClr val="222222"/>
                    </a:solidFill>
                    <a:effectLst/>
                    <a:latin typeface="Overpass"/>
                  </a:rPr>
                  <a:t> we evaluate 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th-italic"/>
                  </a:rPr>
                  <a:t>c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in"/>
                  </a:rPr>
                  <a:t>0+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th-italic"/>
                  </a:rPr>
                  <a:t>c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in"/>
                  </a:rPr>
                  <a:t>1.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th-italic"/>
                  </a:rPr>
                  <a:t>s</a:t>
                </a:r>
                <a:r>
                  <a:rPr lang="en-US" b="0" i="0" dirty="0">
                    <a:solidFill>
                      <a:srgbClr val="222222"/>
                    </a:solidFill>
                    <a:effectLst/>
                    <a:latin typeface="Overpass"/>
                  </a:rPr>
                  <a:t> which will approximately gives the original message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b="0" i="0" baseline="0" dirty="0">
                  <a:solidFill>
                    <a:srgbClr val="222222"/>
                  </a:solidFill>
                  <a:effectLst/>
                  <a:latin typeface="Overpass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b="0" kern="0" dirty="0">
                    <a:solidFill>
                      <a:sysClr val="windowText" lastClr="000000"/>
                    </a:solidFill>
                    <a:latin typeface="Calibri" panose="020F0502020204030204" pitchFamily="34" charset="0"/>
                  </a:rPr>
                  <a:t>Decrypt function can be seen as a polynomial evaluation on the secret key </a:t>
                </a:r>
                <a14:m>
                  <m:oMath xmlns:m="http://schemas.openxmlformats.org/officeDocument/2006/math">
                    <m:r>
                      <a:rPr lang="es-MX" sz="1200" b="0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1200" b="0" kern="0" dirty="0">
                    <a:solidFill>
                      <a:sysClr val="windowText" lastClr="000000"/>
                    </a:solidFill>
                    <a:latin typeface="Calibri" panose="020F0502020204030204" pitchFamily="34" charset="0"/>
                  </a:rPr>
                  <a:t>.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s-MX" baseline="0" dirty="0"/>
              </a:p>
            </p:txBody>
          </p:sp>
        </mc:Choice>
        <mc:Fallback xmlns="">
          <p:sp>
            <p:nvSpPr>
              <p:cNvPr id="3" name="Marcador de notas 2">
                <a:extLst>
                  <a:ext uri="{FF2B5EF4-FFF2-40B4-BE49-F238E27FC236}">
                    <a16:creationId xmlns:a16="http://schemas.microsoft.com/office/drawing/2014/main" id="{5C4E312F-1F76-720F-F3BC-7D11C84C213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b="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"HE is a promising tool for security against the quantum computer threat. RLWE is known to be as hard as worst−case lattice problems, which are currently secure against attacks from quantum computers. </a:t>
                </a:r>
                <a:r>
                  <a:rPr lang="en-US" sz="1200" b="0" i="0" dirty="0">
                    <a:solidFill>
                      <a:srgbClr val="000000"/>
                    </a:solidFill>
                    <a:latin typeface="Calibri" panose="020F0502020204030204"/>
                  </a:rPr>
                  <a:t>"</a:t>
                </a:r>
                <a:endParaRPr lang="en-US" sz="1200" b="0" dirty="0">
                  <a:solidFill>
                    <a:srgbClr val="000000"/>
                  </a:solidFill>
                  <a:latin typeface="Calibri" panose="020F0502020204030204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s-MX" sz="1200" b="0" i="1" spc="0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LTStd-Roman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b="0" i="0" spc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LTStd-Roman"/>
                  </a:rPr>
                  <a:t>𝜒</a:t>
                </a:r>
                <a:r>
                  <a:rPr lang="es-MX" sz="1200" b="0" i="0" spc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LTStd-Roman"/>
                  </a:rPr>
                  <a:t>_</a:t>
                </a:r>
                <a:r>
                  <a:rPr lang="en-US" sz="1200" b="0" i="0" spc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LTStd-Roman"/>
                  </a:rPr>
                  <a:t>err</a:t>
                </a:r>
                <a:r>
                  <a:rPr lang="en-US" sz="1200" b="0" spc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denote discrete Gaussian distributions. </a:t>
                </a:r>
                <a:endParaRPr lang="es-MX" sz="1200" b="0" spc="-1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b="0" i="0" dirty="0">
                  <a:solidFill>
                    <a:srgbClr val="222222"/>
                  </a:solidFill>
                  <a:effectLst/>
                  <a:latin typeface="Overpass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0" i="0" dirty="0">
                    <a:solidFill>
                      <a:srgbClr val="222222"/>
                    </a:solidFill>
                    <a:effectLst/>
                    <a:latin typeface="Overpass"/>
                  </a:rPr>
                  <a:t>Multiplications are done on polynomials, therefore it can be done with a complexity of 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Caligraphic"/>
                  </a:rPr>
                  <a:t>O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in"/>
                  </a:rPr>
                  <a:t>(</a:t>
                </a:r>
                <a:r>
                  <a:rPr lang="en-US" b="0" i="0" u="none" strike="noStrike" dirty="0" err="1">
                    <a:solidFill>
                      <a:srgbClr val="222222"/>
                    </a:solidFill>
                    <a:effectLst/>
                    <a:latin typeface="MathJax_Math-italic"/>
                  </a:rPr>
                  <a:t>nlog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in"/>
                  </a:rPr>
                  <a:t>(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th-italic"/>
                  </a:rPr>
                  <a:t>n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in"/>
                  </a:rPr>
                  <a:t>))</a:t>
                </a:r>
                <a:r>
                  <a:rPr lang="en-US" b="0" i="0" dirty="0">
                    <a:solidFill>
                      <a:srgbClr val="222222"/>
                    </a:solidFill>
                    <a:effectLst/>
                    <a:latin typeface="Overpass"/>
                  </a:rPr>
                  <a:t> using </a:t>
                </a:r>
                <a:r>
                  <a:rPr lang="en-US" b="0" i="0" u="none" strike="noStrike" dirty="0">
                    <a:solidFill>
                      <a:srgbClr val="62A4AE"/>
                    </a:solidFill>
                    <a:effectLst/>
                    <a:latin typeface="Overpass"/>
                    <a:hlinkClick r:id="rId4"/>
                  </a:rPr>
                  <a:t>Discrete Fourier Transform for polynomial multiplication</a:t>
                </a:r>
                <a:r>
                  <a:rPr lang="en-US" b="0" i="0" dirty="0">
                    <a:solidFill>
                      <a:srgbClr val="222222"/>
                    </a:solidFill>
                    <a:effectLst/>
                    <a:latin typeface="Overpass"/>
                  </a:rPr>
                  <a:t>,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b="0" i="0" baseline="0" dirty="0">
                  <a:solidFill>
                    <a:srgbClr val="222222"/>
                  </a:solidFill>
                  <a:effectLst/>
                  <a:latin typeface="Overpass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0" i="0" dirty="0">
                    <a:solidFill>
                      <a:srgbClr val="222222"/>
                    </a:solidFill>
                    <a:effectLst/>
                    <a:latin typeface="Overpass"/>
                  </a:rPr>
                  <a:t>So we said that we have a secret 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th-italic"/>
                  </a:rPr>
                  <a:t>s</a:t>
                </a:r>
                <a:r>
                  <a:rPr lang="en-US" b="0" i="0" dirty="0">
                    <a:solidFill>
                      <a:srgbClr val="222222"/>
                    </a:solidFill>
                    <a:effectLst/>
                    <a:latin typeface="Overpass"/>
                  </a:rPr>
                  <a:t>, and a public key 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th-italic"/>
                  </a:rPr>
                  <a:t>p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in"/>
                  </a:rPr>
                  <a:t>=(</a:t>
                </a:r>
                <a:r>
                  <a:rPr lang="en-US" b="0" i="0" u="none" strike="noStrike" dirty="0" err="1">
                    <a:solidFill>
                      <a:srgbClr val="222222"/>
                    </a:solidFill>
                    <a:effectLst/>
                    <a:latin typeface="MathJax_Math-italic"/>
                  </a:rPr>
                  <a:t>b</a:t>
                </a:r>
                <a:r>
                  <a:rPr lang="en-US" b="0" i="0" u="none" strike="noStrike" dirty="0" err="1">
                    <a:solidFill>
                      <a:srgbClr val="222222"/>
                    </a:solidFill>
                    <a:effectLst/>
                    <a:latin typeface="MathJax_Main"/>
                  </a:rPr>
                  <a:t>,</a:t>
                </a:r>
                <a:r>
                  <a:rPr lang="en-US" b="0" i="0" u="none" strike="noStrike" dirty="0" err="1">
                    <a:solidFill>
                      <a:srgbClr val="222222"/>
                    </a:solidFill>
                    <a:effectLst/>
                    <a:latin typeface="MathJax_Math-italic"/>
                  </a:rPr>
                  <a:t>a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in"/>
                  </a:rPr>
                  <a:t>)=(−</a:t>
                </a:r>
                <a:r>
                  <a:rPr lang="en-US" b="0" i="0" u="none" strike="noStrike" dirty="0" err="1">
                    <a:solidFill>
                      <a:srgbClr val="222222"/>
                    </a:solidFill>
                    <a:effectLst/>
                    <a:latin typeface="MathJax_Math-italic"/>
                  </a:rPr>
                  <a:t>a</a:t>
                </a:r>
                <a:r>
                  <a:rPr lang="en-US" b="0" i="0" u="none" strike="noStrike" dirty="0" err="1">
                    <a:solidFill>
                      <a:srgbClr val="222222"/>
                    </a:solidFill>
                    <a:effectLst/>
                    <a:latin typeface="MathJax_Main"/>
                  </a:rPr>
                  <a:t>.</a:t>
                </a:r>
                <a:r>
                  <a:rPr lang="en-US" b="0" i="0" u="none" strike="noStrike" dirty="0" err="1">
                    <a:solidFill>
                      <a:srgbClr val="222222"/>
                    </a:solidFill>
                    <a:effectLst/>
                    <a:latin typeface="MathJax_Math-italic"/>
                  </a:rPr>
                  <a:t>s</a:t>
                </a:r>
                <a:r>
                  <a:rPr lang="en-US" b="0" i="0" u="none" strike="noStrike" dirty="0" err="1">
                    <a:solidFill>
                      <a:srgbClr val="222222"/>
                    </a:solidFill>
                    <a:effectLst/>
                    <a:latin typeface="MathJax_Main"/>
                  </a:rPr>
                  <a:t>+</a:t>
                </a:r>
                <a:r>
                  <a:rPr lang="en-US" b="0" i="0" u="none" strike="noStrike" dirty="0" err="1">
                    <a:solidFill>
                      <a:srgbClr val="222222"/>
                    </a:solidFill>
                    <a:effectLst/>
                    <a:latin typeface="MathJax_Math-italic"/>
                  </a:rPr>
                  <a:t>e</a:t>
                </a:r>
                <a:r>
                  <a:rPr lang="en-US" b="0" i="0" u="none" strike="noStrike" dirty="0" err="1">
                    <a:solidFill>
                      <a:srgbClr val="222222"/>
                    </a:solidFill>
                    <a:effectLst/>
                    <a:latin typeface="MathJax_Main"/>
                  </a:rPr>
                  <a:t>,</a:t>
                </a:r>
                <a:r>
                  <a:rPr lang="en-US" b="0" i="0" u="none" strike="noStrike" dirty="0" err="1">
                    <a:solidFill>
                      <a:srgbClr val="222222"/>
                    </a:solidFill>
                    <a:effectLst/>
                    <a:latin typeface="MathJax_Math-italic"/>
                  </a:rPr>
                  <a:t>a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in"/>
                  </a:rPr>
                  <a:t>)</a:t>
                </a:r>
                <a:r>
                  <a:rPr lang="en-US" b="0" i="0" dirty="0">
                    <a:solidFill>
                      <a:srgbClr val="222222"/>
                    </a:solidFill>
                    <a:effectLst/>
                    <a:latin typeface="Overpass"/>
                  </a:rPr>
                  <a:t>. To encrypt a message 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th-italic"/>
                  </a:rPr>
                  <a:t>μ</a:t>
                </a:r>
                <a:r>
                  <a:rPr lang="en-US" b="0" i="0" dirty="0">
                    <a:solidFill>
                      <a:srgbClr val="222222"/>
                    </a:solidFill>
                    <a:effectLst/>
                    <a:latin typeface="Overpass"/>
                  </a:rPr>
                  <a:t> we simply output 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th-italic"/>
                  </a:rPr>
                  <a:t>c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in"/>
                  </a:rPr>
                  <a:t>=(</a:t>
                </a:r>
                <a:r>
                  <a:rPr lang="en-US" b="0" i="0" u="none" strike="noStrike" dirty="0" err="1">
                    <a:solidFill>
                      <a:srgbClr val="222222"/>
                    </a:solidFill>
                    <a:effectLst/>
                    <a:latin typeface="MathJax_Math-italic"/>
                  </a:rPr>
                  <a:t>μ</a:t>
                </a:r>
                <a:r>
                  <a:rPr lang="en-US" b="0" i="0" u="none" strike="noStrike" dirty="0" err="1">
                    <a:solidFill>
                      <a:srgbClr val="222222"/>
                    </a:solidFill>
                    <a:effectLst/>
                    <a:latin typeface="MathJax_Main"/>
                  </a:rPr>
                  <a:t>+</a:t>
                </a:r>
                <a:r>
                  <a:rPr lang="en-US" b="0" i="0" u="none" strike="noStrike" dirty="0" err="1">
                    <a:solidFill>
                      <a:srgbClr val="222222"/>
                    </a:solidFill>
                    <a:effectLst/>
                    <a:latin typeface="MathJax_Math-italic"/>
                  </a:rPr>
                  <a:t>b</a:t>
                </a:r>
                <a:r>
                  <a:rPr lang="en-US" b="0" i="0" u="none" strike="noStrike" dirty="0" err="1">
                    <a:solidFill>
                      <a:srgbClr val="222222"/>
                    </a:solidFill>
                    <a:effectLst/>
                    <a:latin typeface="MathJax_Main"/>
                  </a:rPr>
                  <a:t>,</a:t>
                </a:r>
                <a:r>
                  <a:rPr lang="en-US" b="0" i="0" u="none" strike="noStrike" dirty="0" err="1">
                    <a:solidFill>
                      <a:srgbClr val="222222"/>
                    </a:solidFill>
                    <a:effectLst/>
                    <a:latin typeface="MathJax_Math-italic"/>
                  </a:rPr>
                  <a:t>a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in"/>
                  </a:rPr>
                  <a:t>)</a:t>
                </a:r>
                <a:r>
                  <a:rPr lang="en-US" b="0" i="0" dirty="0">
                    <a:solidFill>
                      <a:srgbClr val="222222"/>
                    </a:solidFill>
                    <a:effectLst/>
                    <a:latin typeface="Overpass"/>
                  </a:rPr>
                  <a:t>, and to decrypt it with 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th-italic"/>
                  </a:rPr>
                  <a:t>s</a:t>
                </a:r>
                <a:r>
                  <a:rPr lang="en-US" b="0" i="0" dirty="0">
                    <a:solidFill>
                      <a:srgbClr val="222222"/>
                    </a:solidFill>
                    <a:effectLst/>
                    <a:latin typeface="Overpass"/>
                  </a:rPr>
                  <a:t> we evaluate 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th-italic"/>
                  </a:rPr>
                  <a:t>c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in"/>
                  </a:rPr>
                  <a:t>0+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th-italic"/>
                  </a:rPr>
                  <a:t>c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in"/>
                  </a:rPr>
                  <a:t>1.</a:t>
                </a:r>
                <a:r>
                  <a:rPr lang="en-US" b="0" i="0" u="none" strike="noStrike" dirty="0">
                    <a:solidFill>
                      <a:srgbClr val="222222"/>
                    </a:solidFill>
                    <a:effectLst/>
                    <a:latin typeface="MathJax_Math-italic"/>
                  </a:rPr>
                  <a:t>s</a:t>
                </a:r>
                <a:r>
                  <a:rPr lang="en-US" b="0" i="0" dirty="0">
                    <a:solidFill>
                      <a:srgbClr val="222222"/>
                    </a:solidFill>
                    <a:effectLst/>
                    <a:latin typeface="Overpass"/>
                  </a:rPr>
                  <a:t> which will approximately gives the original message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b="0" i="0" baseline="0" dirty="0">
                  <a:solidFill>
                    <a:srgbClr val="222222"/>
                  </a:solidFill>
                  <a:effectLst/>
                  <a:latin typeface="Overpass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b="0" kern="0" dirty="0">
                    <a:solidFill>
                      <a:sysClr val="windowText" lastClr="000000"/>
                    </a:solidFill>
                    <a:latin typeface="Calibri" panose="020F0502020204030204" pitchFamily="34" charset="0"/>
                  </a:rPr>
                  <a:t>Decrypt function can be seen as a polynomial evaluation on the secret key </a:t>
                </a:r>
                <a:r>
                  <a:rPr lang="es-MX" sz="1200" b="0" i="0" kern="0">
                    <a:solidFill>
                      <a:sysClr val="windowText" lastClr="000000"/>
                    </a:solidFill>
                    <a:latin typeface="Cambria Math" panose="02040503050406030204" pitchFamily="18" charset="0"/>
                  </a:rPr>
                  <a:t>𝑠</a:t>
                </a:r>
                <a:r>
                  <a:rPr lang="en-US" sz="1200" b="0" kern="0" dirty="0">
                    <a:solidFill>
                      <a:sysClr val="windowText" lastClr="000000"/>
                    </a:solidFill>
                    <a:latin typeface="Calibri" panose="020F0502020204030204" pitchFamily="34" charset="0"/>
                  </a:rPr>
                  <a:t>.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s-MX" baseline="0" dirty="0"/>
              </a:p>
            </p:txBody>
          </p:sp>
        </mc:Fallback>
      </mc:AlternateContent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2A3A61A-17F1-75D3-D863-6B1BD458AC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13B9AC-03FE-4349-B1FA-173B3A1B52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1264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theoretical speculations to actual solutions, where several companies, such as IBM [26], are now offering HE services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noProof="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000000"/>
                </a:solidFill>
                <a:latin typeface="Calibri" panose="020F0502020204030204"/>
                <a:cs typeface="Calibri" panose="020F0502020204030204" pitchFamily="34" charset="0"/>
              </a:rPr>
              <a:t>IBM security homomorphic encryption services: https://www.ibm.com/security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ES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13B9AC-03FE-4349-B1FA-173B3A1B52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5626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en-US" sz="18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13B9AC-03FE-4349-B1FA-173B3A1B52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1439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s-MX" b="0" i="0" dirty="0">
                <a:solidFill>
                  <a:srgbClr val="ECECEC"/>
                </a:solidFill>
                <a:effectLst/>
                <a:highlight>
                  <a:srgbClr val="212121"/>
                </a:highlight>
                <a:latin typeface="Söhne"/>
              </a:rPr>
              <a:t>Su objetivo principal es introducir no linealidad en la red, lo que permite a la red aprender y modelar relaciones complejas en los datos de entrada.</a:t>
            </a:r>
          </a:p>
          <a:p>
            <a:pPr algn="l">
              <a:buFont typeface="+mj-lt"/>
              <a:buNone/>
            </a:pPr>
            <a:r>
              <a:rPr lang="es-MX" b="0" i="0" dirty="0">
                <a:solidFill>
                  <a:srgbClr val="ECECEC"/>
                </a:solidFill>
                <a:effectLst/>
                <a:highlight>
                  <a:srgbClr val="212121"/>
                </a:highlight>
                <a:latin typeface="Söhne"/>
              </a:rPr>
              <a:t>Sin funciones de activación no lineales, la red neuronal sería esencialmente solo una combinación lineal de capas, lo que limitaría su capacidad para modelar patrones complejos en los datos.</a:t>
            </a:r>
          </a:p>
          <a:p>
            <a:pPr algn="l">
              <a:buFont typeface="+mj-lt"/>
              <a:buNone/>
            </a:pPr>
            <a:r>
              <a:rPr lang="es-MX" b="0" i="0" dirty="0">
                <a:solidFill>
                  <a:srgbClr val="ECECEC"/>
                </a:solidFill>
                <a:effectLst/>
                <a:highlight>
                  <a:srgbClr val="212121"/>
                </a:highlight>
                <a:latin typeface="Söhne"/>
              </a:rPr>
              <a:t>Las funciones de activación no lineales permiten a la red aprender relaciones no lineales entre las características de entrada y las salidas deseadas. Esto es fundamental para que la red pueda capturar y representar patrones en los datos que no son lineales.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13B9AC-03FE-4349-B1FA-173B3A1B52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173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07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07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78104A-3CD6-4D94-A7BC-300E3CE5269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6620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800" spc="-5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We study the performance of several approaches for approximate by polynomials the sign function, including the Composition of polynomials. 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800" spc="-5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In this table and figure, we can see the polynomial approximation itself and the generation and evaluation time of each method.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800" spc="-5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800" spc="-5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Why is it so important to reduce a few milliseconds? The ratio between the best and the worst homomorphic comparison approach could be very small. However, modern networks contain hundreds, or millions of neurons, where each neuron computes a comparison operation, i.e., an activation function. 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800" spc="-5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So, if you reduce the comparison operation in 1 millisecond, you can optimize a network with a million neurons in a million milliseconds. 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800" spc="-5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800" spc="-5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The homomorphic comparison needs to be optimized. An homomorphic comparison takes around 2000 times more than a non-homomorphic comparison. Therefore, slight improvements of homomorphic comparison are high steps toward a privacy-preserving model.</a:t>
                </a:r>
                <a:endParaRPr lang="en-US" sz="1800" b="1" spc="-5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</mc:Choice>
        <mc:Fallback xmlns="">
          <p:sp>
            <p:nvSpPr>
              <p:cNvPr id="3" name="Marcador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800" spc="-5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Fig. 4 presents the nine-degree polynomial approximations generated and evaluated for the </a:t>
                </a:r>
                <a:r>
                  <a:rPr lang="x-none" sz="1800" spc="-5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fixed-precision </a:t>
                </a:r>
                <a:r>
                  <a:rPr lang="en-US" sz="1800" spc="-5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homomorphic comparison approaches. In the case of the iterative approach [1], it does not generates a polynomial as such; instead, the method approximates the </a:t>
                </a:r>
                <a:r>
                  <a:rPr lang="en-US" sz="1800" i="0" spc="-5">
                    <a:effectLst/>
                    <a:latin typeface="Cambria Math" panose="02040503050406030204" pitchFamily="18" charset="0"/>
                    <a:ea typeface="SimSun" panose="02010600030101010101" pitchFamily="2" charset="-122"/>
                  </a:rPr>
                  <a:t>𝑠𝑖𝑔𝑛(𝑥)</a:t>
                </a:r>
                <a:r>
                  <a:rPr lang="en-US" sz="1800" spc="-5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 function by iteratively computing the identity defined in (8). 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800" spc="-5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marL="285750" marR="0" lvl="0" indent="-28575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The Chebyshev method mainly concentrates on the interval endpoints, which causes interpolation at mostly initial and endpoints, and less oscillation in the approximation. </a:t>
                </a:r>
                <a:endParaRPr lang="es-MX" sz="1800" spc="-5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s-ES" baseline="0" dirty="0"/>
              </a:p>
            </p:txBody>
          </p:sp>
        </mc:Fallback>
      </mc:AlternateContent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13B9AC-03FE-4349-B1FA-173B3A1B52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8537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propose approximating the activation function by assuming a functional form at each neuron with learnable parameters updated during training.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13B9AC-03FE-4349-B1FA-173B3A1B52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4078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sz="1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The idea behind a trainable activation is to search for an adequate function shape using knowledge given by the training data 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lang="en-US" sz="18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Ideally, NN should be able to incorporate the variability that arises in a learning problem due to task type and data properties through adaptation. The same should be true for activation.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285750" indent="-285750" algn="just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b="0" dirty="0">
                    <a:solidFill>
                      <a:srgbClr val="0A0A0A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 NN is a computing model system that mimics the behavior of a biological brain. It attempts to learn underlying relationships in the information provided by a dataset.</a:t>
                </a:r>
              </a:p>
              <a:p>
                <a:pPr marL="285750" indent="-285750" algn="just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b="0" dirty="0">
                    <a:solidFill>
                      <a:srgbClr val="0A0A0A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Main concepts in the learning process:</a:t>
                </a:r>
              </a:p>
              <a:p>
                <a:pPr marL="468000" lvl="1" indent="-216000" algn="just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Synapses. </a:t>
                </a:r>
                <a:r>
                  <a:rPr lang="en-US" b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More</a:t>
                </a:r>
                <a:r>
                  <a:rPr lang="en-US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b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neuronal connections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</m:oMath>
                </a14:m>
                <a:r>
                  <a:rPr lang="en-US" b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Better learning process</a:t>
                </a:r>
              </a:p>
              <a:p>
                <a:pPr marL="468000" lvl="1" indent="-216000" algn="just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Plasticity. </a:t>
                </a:r>
                <a:r>
                  <a:rPr lang="en-US" b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Physiological capacity that allows the brain to adapt to new ways of learning</a:t>
                </a:r>
                <a:endPara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Marcador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800" spc="-5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Fig. 4 presents the nine-degree polynomial approximations generated and evaluated for the </a:t>
                </a:r>
                <a:r>
                  <a:rPr lang="x-none" sz="1800" spc="-5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fixed-precision </a:t>
                </a:r>
                <a:r>
                  <a:rPr lang="en-US" sz="1800" spc="-5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homomorphic comparison approaches. In the case of the iterative approach [1], it does not generates a polynomial as such; instead, the method approximates the </a:t>
                </a:r>
                <a:r>
                  <a:rPr lang="en-US" sz="1800" i="0" spc="-5">
                    <a:effectLst/>
                    <a:latin typeface="Cambria Math" panose="02040503050406030204" pitchFamily="18" charset="0"/>
                    <a:ea typeface="SimSun" panose="02010600030101010101" pitchFamily="2" charset="-122"/>
                  </a:rPr>
                  <a:t>𝑠𝑖𝑔𝑛(𝑥)</a:t>
                </a:r>
                <a:r>
                  <a:rPr lang="en-US" sz="1800" spc="-5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 function by iteratively computing the identity defined in (8). 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800" spc="-5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marL="285750" marR="0" lvl="0" indent="-28575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The Chebyshev method mainly concentrates on the interval endpoints, which causes interpolation at mostly initial and endpoints, and less oscillation in the approximation. </a:t>
                </a:r>
                <a:endParaRPr lang="es-MX" sz="1800" spc="-5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s-ES" baseline="0" dirty="0"/>
              </a:p>
            </p:txBody>
          </p:sp>
        </mc:Fallback>
      </mc:AlternateContent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13B9AC-03FE-4349-B1FA-173B3A1B52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902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13B9AC-03FE-4349-B1FA-173B3A1B52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0239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7388"/>
            <a:ext cx="4568825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392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12317" y="4345215"/>
            <a:ext cx="5033367" cy="411087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3981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14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401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0797CC-2DCD-4987-9D79-597B75484A7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008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07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07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78104A-3CD6-4D94-A7BC-300E3CE5269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67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Shamir </a:t>
            </a:r>
            <a:r>
              <a:rPr lang="en-US" dirty="0" err="1"/>
              <a:t>interpolacion</a:t>
            </a:r>
            <a:r>
              <a:rPr lang="en-US" dirty="0"/>
              <a:t> de </a:t>
            </a:r>
            <a:r>
              <a:rPr lang="en-US" dirty="0" err="1"/>
              <a:t>lagrange</a:t>
            </a:r>
            <a:endParaRPr lang="en-US" dirty="0"/>
          </a:p>
          <a:p>
            <a:r>
              <a:rPr lang="en-US" dirty="0" err="1"/>
              <a:t>Blakley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13B9AC-03FE-4349-B1FA-173B3A1B52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593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13B9AC-03FE-4349-B1FA-173B3A1B52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255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19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19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568ECF-6855-4DF8-9DA8-188BAFC6337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025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8F03EC-AC83-4429-B540-926619EC27B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10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3525" y="877888"/>
            <a:ext cx="3784600" cy="2838450"/>
          </a:xfrm>
          <a:solidFill>
            <a:srgbClr val="FFFFFF"/>
          </a:solidFill>
          <a:ln/>
        </p:spPr>
      </p:sp>
      <p:sp>
        <p:nvSpPr>
          <p:cNvPr id="410628" name="Text Box 3"/>
          <p:cNvSpPr txBox="1">
            <a:spLocks noChangeArrowheads="1"/>
          </p:cNvSpPr>
          <p:nvPr/>
        </p:nvSpPr>
        <p:spPr bwMode="auto">
          <a:xfrm>
            <a:off x="1062038" y="4232275"/>
            <a:ext cx="4732337" cy="350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7324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 userDrawn="1"/>
        </p:nvSpPr>
        <p:spPr bwMode="auto">
          <a:xfrm>
            <a:off x="304800" y="304800"/>
            <a:ext cx="8499475" cy="6324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ru-RU" altLang="en-US" sz="2400" b="0">
              <a:solidFill>
                <a:srgbClr val="CC0000"/>
              </a:solidFill>
            </a:endParaRPr>
          </a:p>
        </p:txBody>
      </p:sp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228600" y="228600"/>
            <a:ext cx="8686800" cy="64770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en-US"/>
              <a:t> 	</a:t>
            </a:r>
          </a:p>
        </p:txBody>
      </p:sp>
      <p:pic>
        <p:nvPicPr>
          <p:cNvPr id="4" name="Picture 7" descr="parala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3" y="381000"/>
            <a:ext cx="94932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 bwMode="auto">
          <a:xfrm>
            <a:off x="304800" y="6096000"/>
            <a:ext cx="8499475" cy="0"/>
          </a:xfrm>
          <a:prstGeom prst="line">
            <a:avLst/>
          </a:prstGeom>
          <a:solidFill>
            <a:schemeClr val="accent1"/>
          </a:solidFill>
          <a:ln w="19050" cap="flat" cmpd="dbl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cxnSp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381000"/>
            <a:ext cx="12461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7501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8CC00-0ED3-40FA-81F2-062C16F480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3762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AFFD53-82D4-410B-AF73-19508D3BAF1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74292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CC83E1-211A-4E6F-B445-069325CDFAD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5988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453BBE-1914-435F-A738-849952EDC44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537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1DC7EC-7D9D-4B6A-9AB9-1B78EA6A616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46462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7E57A7-6917-4AB0-A384-831FE4F1B35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16612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74BFEE-8335-4BA3-B8EA-B87271A9E52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21927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6"/>
          <p:cNvCxnSpPr/>
          <p:nvPr userDrawn="1"/>
        </p:nvCxnSpPr>
        <p:spPr>
          <a:xfrm>
            <a:off x="107950" y="115888"/>
            <a:ext cx="89281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7"/>
          <p:cNvCxnSpPr/>
          <p:nvPr userDrawn="1"/>
        </p:nvCxnSpPr>
        <p:spPr>
          <a:xfrm>
            <a:off x="107950" y="188913"/>
            <a:ext cx="89281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8"/>
          <p:cNvCxnSpPr/>
          <p:nvPr userDrawn="1"/>
        </p:nvCxnSpPr>
        <p:spPr>
          <a:xfrm>
            <a:off x="107950" y="6308725"/>
            <a:ext cx="89281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9"/>
          <p:cNvCxnSpPr/>
          <p:nvPr userDrawn="1"/>
        </p:nvCxnSpPr>
        <p:spPr>
          <a:xfrm>
            <a:off x="107950" y="6381750"/>
            <a:ext cx="89281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10"/>
          <p:cNvCxnSpPr/>
          <p:nvPr userDrawn="1"/>
        </p:nvCxnSpPr>
        <p:spPr>
          <a:xfrm>
            <a:off x="107950" y="908050"/>
            <a:ext cx="89281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217488"/>
            <a:ext cx="1246187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paralab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14313"/>
            <a:ext cx="8382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7950" y="6453188"/>
            <a:ext cx="6048375" cy="268287"/>
          </a:xfrm>
        </p:spPr>
        <p:txBody>
          <a:bodyPr/>
          <a:lstStyle>
            <a:lvl1pPr algn="l">
              <a:defRPr b="1">
                <a:solidFill>
                  <a:srgbClr val="0070C0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Parallel Computing Laboratory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CICESE Research Center</a:t>
            </a: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6875463" y="6453188"/>
            <a:ext cx="2133600" cy="268287"/>
          </a:xfrm>
        </p:spPr>
        <p:txBody>
          <a:bodyPr/>
          <a:lstStyle>
            <a:lvl1pPr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6659B1-3AF9-41F3-9A1B-BA557AD55FCC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(21)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7743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arala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5888"/>
            <a:ext cx="76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"/>
          <p:cNvSpPr txBox="1">
            <a:spLocks noChangeArrowheads="1"/>
          </p:cNvSpPr>
          <p:nvPr userDrawn="1"/>
        </p:nvSpPr>
        <p:spPr bwMode="auto">
          <a:xfrm>
            <a:off x="152400" y="6580188"/>
            <a:ext cx="3733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CICESE Parallel Computing Laboratory</a:t>
            </a:r>
          </a:p>
        </p:txBody>
      </p:sp>
      <p:grpSp>
        <p:nvGrpSpPr>
          <p:cNvPr id="8" name="Group 8"/>
          <p:cNvGrpSpPr>
            <a:grpSpLocks/>
          </p:cNvGrpSpPr>
          <p:nvPr userDrawn="1"/>
        </p:nvGrpSpPr>
        <p:grpSpPr bwMode="auto">
          <a:xfrm flipV="1">
            <a:off x="228600" y="762000"/>
            <a:ext cx="8610600" cy="36513"/>
            <a:chOff x="381000" y="6516281"/>
            <a:chExt cx="8153400" cy="36919"/>
          </a:xfrm>
        </p:grpSpPr>
        <p:sp>
          <p:nvSpPr>
            <p:cNvPr id="10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Line 6"/>
            <p:cNvSpPr>
              <a:spLocks noChangeShapeType="1"/>
            </p:cNvSpPr>
            <p:nvPr userDrawn="1"/>
          </p:nvSpPr>
          <p:spPr bwMode="auto">
            <a:xfrm>
              <a:off x="381000" y="6516281"/>
              <a:ext cx="815340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/>
          <p:cNvGrpSpPr>
            <a:grpSpLocks/>
          </p:cNvGrpSpPr>
          <p:nvPr userDrawn="1"/>
        </p:nvGrpSpPr>
        <p:grpSpPr bwMode="auto">
          <a:xfrm flipV="1">
            <a:off x="228600" y="6513513"/>
            <a:ext cx="8610600" cy="36512"/>
            <a:chOff x="381000" y="6516281"/>
            <a:chExt cx="8153400" cy="36919"/>
          </a:xfrm>
        </p:grpSpPr>
        <p:sp>
          <p:nvSpPr>
            <p:cNvPr id="13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Line 6"/>
            <p:cNvSpPr>
              <a:spLocks noChangeShapeType="1"/>
            </p:cNvSpPr>
            <p:nvPr userDrawn="1"/>
          </p:nvSpPr>
          <p:spPr bwMode="auto">
            <a:xfrm>
              <a:off x="381000" y="6516281"/>
              <a:ext cx="815340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219200" y="115888"/>
            <a:ext cx="7543800" cy="569912"/>
          </a:xfrm>
        </p:spPr>
        <p:txBody>
          <a:bodyPr/>
          <a:lstStyle>
            <a:lvl1pPr marL="0" indent="0" algn="ctr">
              <a:buNone/>
              <a:defRPr sz="3100" baseline="0">
                <a:solidFill>
                  <a:srgbClr val="C00000"/>
                </a:solidFill>
              </a:defRPr>
            </a:lvl1pPr>
            <a:lvl2pPr algn="ctr">
              <a:defRPr sz="3100">
                <a:solidFill>
                  <a:srgbClr val="C00000"/>
                </a:solidFill>
              </a:defRPr>
            </a:lvl2pPr>
            <a:lvl3pPr algn="ctr">
              <a:defRPr sz="3100">
                <a:solidFill>
                  <a:srgbClr val="C00000"/>
                </a:solidFill>
              </a:defRPr>
            </a:lvl3pPr>
            <a:lvl4pPr algn="ctr">
              <a:defRPr sz="3100">
                <a:solidFill>
                  <a:srgbClr val="C00000"/>
                </a:solidFill>
              </a:defRPr>
            </a:lvl4pPr>
            <a:lvl5pPr algn="ctr">
              <a:defRPr sz="3100">
                <a:solidFill>
                  <a:srgbClr val="C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33400" y="1219200"/>
            <a:ext cx="7924800" cy="838200"/>
          </a:xfrm>
        </p:spPr>
        <p:txBody>
          <a:bodyPr/>
          <a:lstStyle>
            <a:lvl1pPr marL="0" indent="0">
              <a:buNone/>
              <a:defRPr sz="2800">
                <a:solidFill>
                  <a:srgbClr val="1C1C1C"/>
                </a:solidFill>
              </a:defRPr>
            </a:lvl1pPr>
            <a:lvl2pPr>
              <a:defRPr sz="2400">
                <a:solidFill>
                  <a:srgbClr val="1C1C1C"/>
                </a:solidFill>
              </a:defRPr>
            </a:lvl2pPr>
            <a:lvl3pPr>
              <a:defRPr sz="2000">
                <a:solidFill>
                  <a:srgbClr val="1C1C1C"/>
                </a:solidFill>
              </a:defRPr>
            </a:lvl3pPr>
            <a:lvl4pPr>
              <a:defRPr sz="1800">
                <a:solidFill>
                  <a:srgbClr val="1C1C1C"/>
                </a:solidFill>
              </a:defRPr>
            </a:lvl4pPr>
            <a:lvl5pPr>
              <a:defRPr sz="1400">
                <a:solidFill>
                  <a:srgbClr val="1C1C1C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33400" y="2286000"/>
            <a:ext cx="7924800" cy="2667000"/>
          </a:xfrm>
        </p:spPr>
        <p:txBody>
          <a:bodyPr/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6"/>
          </p:nvPr>
        </p:nvSpPr>
        <p:spPr>
          <a:xfrm>
            <a:off x="228600" y="6267739"/>
            <a:ext cx="8610600" cy="240080"/>
          </a:xfrm>
        </p:spPr>
        <p:txBody>
          <a:bodyPr/>
          <a:lstStyle>
            <a:lvl1pPr marL="0" indent="0">
              <a:buNone/>
              <a:defRPr sz="1000">
                <a:solidFill>
                  <a:srgbClr val="1C1C1C"/>
                </a:solidFill>
                <a:latin typeface="+mn-lt"/>
              </a:defRPr>
            </a:lvl1pPr>
            <a:lvl2pPr>
              <a:defRPr sz="1200">
                <a:solidFill>
                  <a:srgbClr val="1C1C1C"/>
                </a:solidFill>
                <a:latin typeface="+mn-lt"/>
              </a:defRPr>
            </a:lvl2pPr>
            <a:lvl3pPr>
              <a:defRPr sz="1200">
                <a:solidFill>
                  <a:srgbClr val="1C1C1C"/>
                </a:solidFill>
                <a:latin typeface="+mn-lt"/>
              </a:defRPr>
            </a:lvl3pPr>
            <a:lvl4pPr>
              <a:defRPr sz="1200">
                <a:solidFill>
                  <a:srgbClr val="1C1C1C"/>
                </a:solidFill>
                <a:latin typeface="+mn-lt"/>
              </a:defRPr>
            </a:lvl4pPr>
            <a:lvl5pPr>
              <a:defRPr sz="1200">
                <a:solidFill>
                  <a:srgbClr val="1C1C1C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ectangle 1030"/>
          <p:cNvSpPr>
            <a:spLocks noGrp="1" noChangeArrowheads="1"/>
          </p:cNvSpPr>
          <p:nvPr>
            <p:ph type="sldNum" sz="quarter" idx="17"/>
          </p:nvPr>
        </p:nvSpPr>
        <p:spPr>
          <a:xfrm>
            <a:off x="8305800" y="6545263"/>
            <a:ext cx="609600" cy="311150"/>
          </a:xfrm>
        </p:spPr>
        <p:txBody>
          <a:bodyPr/>
          <a:lstStyle>
            <a:lvl1pPr>
              <a:defRPr sz="1200" b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56B05C-DD43-43B0-BF5F-88A7E73CCB4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568484"/>
      </p:ext>
    </p:extLst>
  </p:cSld>
  <p:clrMapOvr>
    <a:masterClrMapping/>
  </p:clrMapOvr>
  <p:transition spd="slow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 userDrawn="1"/>
        </p:nvSpPr>
        <p:spPr bwMode="auto">
          <a:xfrm>
            <a:off x="304800" y="304800"/>
            <a:ext cx="8499475" cy="6324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228600" y="228600"/>
            <a:ext cx="8686800" cy="64770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	</a:t>
            </a:r>
          </a:p>
        </p:txBody>
      </p:sp>
      <p:pic>
        <p:nvPicPr>
          <p:cNvPr id="4" name="Picture 7" descr="parala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3" y="381000"/>
            <a:ext cx="94932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 bwMode="auto">
          <a:xfrm>
            <a:off x="304800" y="6096000"/>
            <a:ext cx="8499475" cy="0"/>
          </a:xfrm>
          <a:prstGeom prst="line">
            <a:avLst/>
          </a:prstGeom>
          <a:solidFill>
            <a:schemeClr val="accent1"/>
          </a:solidFill>
          <a:ln w="19050" cap="flat" cmpd="dbl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cxnSp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381000"/>
            <a:ext cx="12461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5815631"/>
      </p:ext>
    </p:extLst>
  </p:cSld>
  <p:clrMapOvr>
    <a:masterClrMapping/>
  </p:clrMapOvr>
  <p:transition spd="slow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 userDrawn="1"/>
        </p:nvSpPr>
        <p:spPr bwMode="auto">
          <a:xfrm>
            <a:off x="304800" y="304800"/>
            <a:ext cx="8499193" cy="6324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2400" b="0">
              <a:solidFill>
                <a:srgbClr val="CC0000"/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auto">
          <a:xfrm>
            <a:off x="228600" y="228600"/>
            <a:ext cx="8686800" cy="64770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dirty="0"/>
              <a:t> 	</a:t>
            </a:r>
          </a:p>
        </p:txBody>
      </p:sp>
      <p:pic>
        <p:nvPicPr>
          <p:cNvPr id="10" name="Picture 7" descr="paralab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01914" y="381000"/>
            <a:ext cx="949485" cy="760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44" y="381000"/>
            <a:ext cx="1245540" cy="616855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432718" y="1447800"/>
            <a:ext cx="6278563" cy="533400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“Tittle”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628775" y="6286500"/>
            <a:ext cx="5886450" cy="304800"/>
          </a:xfrm>
        </p:spPr>
        <p:txBody>
          <a:bodyPr/>
          <a:lstStyle>
            <a:lvl1pPr marL="0" indent="0" algn="ctr">
              <a:buNone/>
              <a:defRPr sz="1300" b="0">
                <a:solidFill>
                  <a:srgbClr val="C00000"/>
                </a:solidFill>
              </a:defRPr>
            </a:lvl1pPr>
            <a:lvl2pPr algn="ctr">
              <a:defRPr sz="1300" b="0">
                <a:solidFill>
                  <a:srgbClr val="C00000"/>
                </a:solidFill>
              </a:defRPr>
            </a:lvl2pPr>
            <a:lvl3pPr algn="ctr">
              <a:defRPr sz="1300" b="0">
                <a:solidFill>
                  <a:srgbClr val="C00000"/>
                </a:solidFill>
              </a:defRPr>
            </a:lvl3pPr>
            <a:lvl4pPr algn="ctr">
              <a:defRPr sz="1300" b="0">
                <a:solidFill>
                  <a:srgbClr val="C00000"/>
                </a:solidFill>
              </a:defRPr>
            </a:lvl4pPr>
            <a:lvl5pPr algn="ctr">
              <a:defRPr sz="1300" b="0"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91263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541478-C796-434A-830F-9205BB79D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14337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6545048"/>
            <a:ext cx="609600" cy="311921"/>
          </a:xfrm>
          <a:ln/>
        </p:spPr>
        <p:txBody>
          <a:bodyPr/>
          <a:lstStyle>
            <a:lvl1pPr>
              <a:defRPr sz="1200" b="0"/>
            </a:lvl1pPr>
          </a:lstStyle>
          <a:p>
            <a:pPr>
              <a:defRPr/>
            </a:pPr>
            <a:fld id="{B33ED618-095F-4A2E-81CD-0431DB534EA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2" descr="parala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5743"/>
            <a:ext cx="762000" cy="609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9"/>
          <p:cNvSpPr txBox="1">
            <a:spLocks noChangeArrowheads="1"/>
          </p:cNvSpPr>
          <p:nvPr userDrawn="1"/>
        </p:nvSpPr>
        <p:spPr bwMode="auto">
          <a:xfrm>
            <a:off x="152400" y="6579970"/>
            <a:ext cx="3733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200" b="0" dirty="0">
                <a:solidFill>
                  <a:schemeClr val="tx2"/>
                </a:solidFill>
              </a:rPr>
              <a:t>CICESE Parallel Computing Laboratory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 flipV="1">
            <a:off x="228600" y="762000"/>
            <a:ext cx="8610600" cy="36919"/>
            <a:chOff x="381000" y="6516281"/>
            <a:chExt cx="8153400" cy="36919"/>
          </a:xfrm>
        </p:grpSpPr>
        <p:sp>
          <p:nvSpPr>
            <p:cNvPr id="17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" name="Line 6"/>
            <p:cNvSpPr>
              <a:spLocks noChangeShapeType="1"/>
            </p:cNvSpPr>
            <p:nvPr userDrawn="1"/>
          </p:nvSpPr>
          <p:spPr bwMode="auto">
            <a:xfrm>
              <a:off x="381000" y="6516281"/>
              <a:ext cx="815340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 flipV="1">
            <a:off x="228600" y="6512805"/>
            <a:ext cx="8610600" cy="36919"/>
            <a:chOff x="381000" y="6516281"/>
            <a:chExt cx="8153400" cy="36919"/>
          </a:xfrm>
        </p:grpSpPr>
        <p:sp>
          <p:nvSpPr>
            <p:cNvPr id="15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9" name="Line 6"/>
            <p:cNvSpPr>
              <a:spLocks noChangeShapeType="1"/>
            </p:cNvSpPr>
            <p:nvPr userDrawn="1"/>
          </p:nvSpPr>
          <p:spPr bwMode="auto">
            <a:xfrm>
              <a:off x="381000" y="6516281"/>
              <a:ext cx="815340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19200" y="115888"/>
            <a:ext cx="7543800" cy="569912"/>
          </a:xfrm>
        </p:spPr>
        <p:txBody>
          <a:bodyPr/>
          <a:lstStyle>
            <a:lvl1pPr marL="0" indent="0" algn="ctr">
              <a:buNone/>
              <a:defRPr sz="3100" baseline="0">
                <a:solidFill>
                  <a:srgbClr val="C00000"/>
                </a:solidFill>
              </a:defRPr>
            </a:lvl1pPr>
            <a:lvl2pPr algn="ctr">
              <a:defRPr sz="3100">
                <a:solidFill>
                  <a:srgbClr val="C00000"/>
                </a:solidFill>
              </a:defRPr>
            </a:lvl2pPr>
            <a:lvl3pPr algn="ctr">
              <a:defRPr sz="3100">
                <a:solidFill>
                  <a:srgbClr val="C00000"/>
                </a:solidFill>
              </a:defRPr>
            </a:lvl3pPr>
            <a:lvl4pPr algn="ctr">
              <a:defRPr sz="3100">
                <a:solidFill>
                  <a:srgbClr val="C00000"/>
                </a:solidFill>
              </a:defRPr>
            </a:lvl4pPr>
            <a:lvl5pPr algn="ctr">
              <a:defRPr sz="3100"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33400" y="1219200"/>
            <a:ext cx="7924800" cy="838200"/>
          </a:xfrm>
        </p:spPr>
        <p:txBody>
          <a:bodyPr/>
          <a:lstStyle>
            <a:lvl1pPr marL="0" indent="0">
              <a:buNone/>
              <a:defRPr sz="2800">
                <a:solidFill>
                  <a:srgbClr val="1C1C1C"/>
                </a:solidFill>
              </a:defRPr>
            </a:lvl1pPr>
            <a:lvl2pPr>
              <a:defRPr sz="2400">
                <a:solidFill>
                  <a:srgbClr val="1C1C1C"/>
                </a:solidFill>
              </a:defRPr>
            </a:lvl2pPr>
            <a:lvl3pPr>
              <a:defRPr sz="2000">
                <a:solidFill>
                  <a:srgbClr val="1C1C1C"/>
                </a:solidFill>
              </a:defRPr>
            </a:lvl3pPr>
            <a:lvl4pPr>
              <a:defRPr sz="1800">
                <a:solidFill>
                  <a:srgbClr val="1C1C1C"/>
                </a:solidFill>
              </a:defRPr>
            </a:lvl4pPr>
            <a:lvl5pPr>
              <a:defRPr sz="1400">
                <a:solidFill>
                  <a:srgbClr val="1C1C1C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33400" y="2286000"/>
            <a:ext cx="7924800" cy="2667000"/>
          </a:xfrm>
        </p:spPr>
        <p:txBody>
          <a:bodyPr/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226737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 userDrawn="1"/>
        </p:nvSpPr>
        <p:spPr bwMode="auto">
          <a:xfrm>
            <a:off x="304800" y="304800"/>
            <a:ext cx="8499193" cy="6324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2400" b="0">
              <a:solidFill>
                <a:srgbClr val="CC0000"/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auto">
          <a:xfrm>
            <a:off x="228600" y="228600"/>
            <a:ext cx="8686800" cy="64770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dirty="0"/>
              <a:t> 	</a:t>
            </a:r>
          </a:p>
        </p:txBody>
      </p:sp>
      <p:pic>
        <p:nvPicPr>
          <p:cNvPr id="9" name="Picture 7" descr="paralab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01914" y="381000"/>
            <a:ext cx="949485" cy="760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44" y="381000"/>
            <a:ext cx="1245540" cy="61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0439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EC48E-5745-41EF-B409-A6ADF3A0D3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41290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DF371-19B7-4647-ACEA-1CFC6094BC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022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58B3A-7B05-4A1B-A80D-A28A8BB1D7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8231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D291E-385D-4A2B-9DCC-5FAC5D878A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1009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FFD53-82D4-410B-AF73-19508D3BAF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872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C83E1-211A-4E6F-B445-069325CDFA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4125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53BBE-1914-435F-A738-849952EDC4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09652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DC7EC-7D9D-4B6A-9AB9-1B78EA6A61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10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785132-4B2C-4D10-8958-AD0A971EA9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38763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E57A7-6917-4AB0-A384-831FE4F1B3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931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4BFEE-8335-4BA3-B8EA-B87271A9E5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07336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6545048"/>
            <a:ext cx="609600" cy="311921"/>
          </a:xfrm>
          <a:ln/>
        </p:spPr>
        <p:txBody>
          <a:bodyPr/>
          <a:lstStyle>
            <a:lvl1pPr>
              <a:defRPr sz="1200" b="0"/>
            </a:lvl1pPr>
          </a:lstStyle>
          <a:p>
            <a:pPr>
              <a:defRPr/>
            </a:pPr>
            <a:fld id="{B33ED618-095F-4A2E-81CD-0431DB534EA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2" descr="parala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5743"/>
            <a:ext cx="762000" cy="609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9"/>
          <p:cNvSpPr txBox="1">
            <a:spLocks noChangeArrowheads="1"/>
          </p:cNvSpPr>
          <p:nvPr userDrawn="1"/>
        </p:nvSpPr>
        <p:spPr bwMode="auto">
          <a:xfrm>
            <a:off x="152400" y="6579970"/>
            <a:ext cx="3733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200" b="0" dirty="0">
                <a:solidFill>
                  <a:schemeClr val="tx2"/>
                </a:solidFill>
              </a:rPr>
              <a:t>CICESE Parallel Computing Laboratory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 flipV="1">
            <a:off x="228600" y="762000"/>
            <a:ext cx="8610600" cy="36919"/>
            <a:chOff x="381000" y="6516281"/>
            <a:chExt cx="8153400" cy="36919"/>
          </a:xfrm>
        </p:grpSpPr>
        <p:sp>
          <p:nvSpPr>
            <p:cNvPr id="17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" name="Line 6"/>
            <p:cNvSpPr>
              <a:spLocks noChangeShapeType="1"/>
            </p:cNvSpPr>
            <p:nvPr userDrawn="1"/>
          </p:nvSpPr>
          <p:spPr bwMode="auto">
            <a:xfrm>
              <a:off x="381000" y="6516281"/>
              <a:ext cx="815340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 flipV="1">
            <a:off x="228600" y="6512805"/>
            <a:ext cx="8610600" cy="36919"/>
            <a:chOff x="381000" y="6516281"/>
            <a:chExt cx="8153400" cy="36919"/>
          </a:xfrm>
        </p:grpSpPr>
        <p:sp>
          <p:nvSpPr>
            <p:cNvPr id="15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9" name="Line 6"/>
            <p:cNvSpPr>
              <a:spLocks noChangeShapeType="1"/>
            </p:cNvSpPr>
            <p:nvPr userDrawn="1"/>
          </p:nvSpPr>
          <p:spPr bwMode="auto">
            <a:xfrm>
              <a:off x="381000" y="6516281"/>
              <a:ext cx="815340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19200" y="115888"/>
            <a:ext cx="7543800" cy="569912"/>
          </a:xfrm>
        </p:spPr>
        <p:txBody>
          <a:bodyPr/>
          <a:lstStyle>
            <a:lvl1pPr marL="0" indent="0" algn="ctr">
              <a:buNone/>
              <a:defRPr sz="3100" baseline="0">
                <a:solidFill>
                  <a:srgbClr val="C00000"/>
                </a:solidFill>
              </a:defRPr>
            </a:lvl1pPr>
            <a:lvl2pPr algn="ctr">
              <a:defRPr sz="3100">
                <a:solidFill>
                  <a:srgbClr val="C00000"/>
                </a:solidFill>
              </a:defRPr>
            </a:lvl2pPr>
            <a:lvl3pPr algn="ctr">
              <a:defRPr sz="3100">
                <a:solidFill>
                  <a:srgbClr val="C00000"/>
                </a:solidFill>
              </a:defRPr>
            </a:lvl3pPr>
            <a:lvl4pPr algn="ctr">
              <a:defRPr sz="3100">
                <a:solidFill>
                  <a:srgbClr val="C00000"/>
                </a:solidFill>
              </a:defRPr>
            </a:lvl4pPr>
            <a:lvl5pPr algn="ctr">
              <a:defRPr sz="3100"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33400" y="1219200"/>
            <a:ext cx="7924800" cy="838200"/>
          </a:xfrm>
        </p:spPr>
        <p:txBody>
          <a:bodyPr/>
          <a:lstStyle>
            <a:lvl1pPr marL="0" indent="0">
              <a:buNone/>
              <a:defRPr sz="2800">
                <a:solidFill>
                  <a:srgbClr val="1C1C1C"/>
                </a:solidFill>
              </a:defRPr>
            </a:lvl1pPr>
            <a:lvl2pPr>
              <a:defRPr sz="2400">
                <a:solidFill>
                  <a:srgbClr val="1C1C1C"/>
                </a:solidFill>
              </a:defRPr>
            </a:lvl2pPr>
            <a:lvl3pPr>
              <a:defRPr sz="2000">
                <a:solidFill>
                  <a:srgbClr val="1C1C1C"/>
                </a:solidFill>
              </a:defRPr>
            </a:lvl3pPr>
            <a:lvl4pPr>
              <a:defRPr sz="1800">
                <a:solidFill>
                  <a:srgbClr val="1C1C1C"/>
                </a:solidFill>
              </a:defRPr>
            </a:lvl4pPr>
            <a:lvl5pPr>
              <a:defRPr sz="1400">
                <a:solidFill>
                  <a:srgbClr val="1C1C1C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33400" y="2286000"/>
            <a:ext cx="7924800" cy="2667000"/>
          </a:xfrm>
        </p:spPr>
        <p:txBody>
          <a:bodyPr/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6" hasCustomPrompt="1"/>
          </p:nvPr>
        </p:nvSpPr>
        <p:spPr>
          <a:xfrm>
            <a:off x="228600" y="6267739"/>
            <a:ext cx="8610600" cy="240080"/>
          </a:xfrm>
        </p:spPr>
        <p:txBody>
          <a:bodyPr/>
          <a:lstStyle>
            <a:lvl1pPr marL="0" indent="0">
              <a:buNone/>
              <a:defRPr sz="1000">
                <a:solidFill>
                  <a:srgbClr val="1C1C1C"/>
                </a:solidFill>
                <a:latin typeface="+mn-lt"/>
              </a:defRPr>
            </a:lvl1pPr>
            <a:lvl2pPr>
              <a:defRPr sz="1200">
                <a:solidFill>
                  <a:srgbClr val="1C1C1C"/>
                </a:solidFill>
                <a:latin typeface="+mn-lt"/>
              </a:defRPr>
            </a:lvl2pPr>
            <a:lvl3pPr>
              <a:defRPr sz="1200">
                <a:solidFill>
                  <a:srgbClr val="1C1C1C"/>
                </a:solidFill>
                <a:latin typeface="+mn-lt"/>
              </a:defRPr>
            </a:lvl3pPr>
            <a:lvl4pPr>
              <a:defRPr sz="1200">
                <a:solidFill>
                  <a:srgbClr val="1C1C1C"/>
                </a:solidFill>
                <a:latin typeface="+mn-lt"/>
              </a:defRPr>
            </a:lvl4pPr>
            <a:lvl5pPr>
              <a:defRPr sz="1200">
                <a:solidFill>
                  <a:srgbClr val="1C1C1C"/>
                </a:solidFill>
                <a:latin typeface="+mn-lt"/>
              </a:defRPr>
            </a:lvl5pPr>
          </a:lstStyle>
          <a:p>
            <a:pPr lvl="0"/>
            <a:r>
              <a:rPr lang="en-US" dirty="0" err="1"/>
              <a:t>Referencias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81292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6545048"/>
            <a:ext cx="609600" cy="311921"/>
          </a:xfrm>
          <a:ln/>
        </p:spPr>
        <p:txBody>
          <a:bodyPr/>
          <a:lstStyle>
            <a:lvl1pPr>
              <a:defRPr sz="1200" b="0"/>
            </a:lvl1pPr>
          </a:lstStyle>
          <a:p>
            <a:pPr>
              <a:defRPr/>
            </a:pPr>
            <a:fld id="{B33ED618-095F-4A2E-81CD-0431DB534EA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2" descr="parala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5743"/>
            <a:ext cx="762000" cy="609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9"/>
          <p:cNvSpPr txBox="1">
            <a:spLocks noChangeArrowheads="1"/>
          </p:cNvSpPr>
          <p:nvPr userDrawn="1"/>
        </p:nvSpPr>
        <p:spPr bwMode="auto">
          <a:xfrm>
            <a:off x="152400" y="6579970"/>
            <a:ext cx="3733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200" b="0" dirty="0">
                <a:solidFill>
                  <a:schemeClr val="tx2"/>
                </a:solidFill>
              </a:rPr>
              <a:t>CICESE Parallel Computing Laboratory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 flipV="1">
            <a:off x="228600" y="762000"/>
            <a:ext cx="8610600" cy="36919"/>
            <a:chOff x="381000" y="6516281"/>
            <a:chExt cx="8153400" cy="36919"/>
          </a:xfrm>
        </p:grpSpPr>
        <p:sp>
          <p:nvSpPr>
            <p:cNvPr id="17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" name="Line 6"/>
            <p:cNvSpPr>
              <a:spLocks noChangeShapeType="1"/>
            </p:cNvSpPr>
            <p:nvPr userDrawn="1"/>
          </p:nvSpPr>
          <p:spPr bwMode="auto">
            <a:xfrm>
              <a:off x="381000" y="6516281"/>
              <a:ext cx="815340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 flipV="1">
            <a:off x="228600" y="6512805"/>
            <a:ext cx="8610600" cy="36919"/>
            <a:chOff x="381000" y="6516281"/>
            <a:chExt cx="8153400" cy="36919"/>
          </a:xfrm>
        </p:grpSpPr>
        <p:sp>
          <p:nvSpPr>
            <p:cNvPr id="15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9" name="Line 6"/>
            <p:cNvSpPr>
              <a:spLocks noChangeShapeType="1"/>
            </p:cNvSpPr>
            <p:nvPr userDrawn="1"/>
          </p:nvSpPr>
          <p:spPr bwMode="auto">
            <a:xfrm>
              <a:off x="381000" y="6516281"/>
              <a:ext cx="815340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19200" y="115888"/>
            <a:ext cx="7543800" cy="569912"/>
          </a:xfrm>
        </p:spPr>
        <p:txBody>
          <a:bodyPr/>
          <a:lstStyle>
            <a:lvl1pPr marL="0" indent="0" algn="ctr">
              <a:buNone/>
              <a:defRPr sz="3100" baseline="0">
                <a:solidFill>
                  <a:srgbClr val="C00000"/>
                </a:solidFill>
              </a:defRPr>
            </a:lvl1pPr>
            <a:lvl2pPr algn="ctr">
              <a:defRPr sz="3100">
                <a:solidFill>
                  <a:srgbClr val="C00000"/>
                </a:solidFill>
              </a:defRPr>
            </a:lvl2pPr>
            <a:lvl3pPr algn="ctr">
              <a:defRPr sz="3100">
                <a:solidFill>
                  <a:srgbClr val="C00000"/>
                </a:solidFill>
              </a:defRPr>
            </a:lvl3pPr>
            <a:lvl4pPr algn="ctr">
              <a:defRPr sz="3100">
                <a:solidFill>
                  <a:srgbClr val="C00000"/>
                </a:solidFill>
              </a:defRPr>
            </a:lvl4pPr>
            <a:lvl5pPr algn="ctr">
              <a:defRPr sz="3100"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33400" y="1219200"/>
            <a:ext cx="7924800" cy="838200"/>
          </a:xfrm>
        </p:spPr>
        <p:txBody>
          <a:bodyPr/>
          <a:lstStyle>
            <a:lvl1pPr marL="0" indent="0">
              <a:buNone/>
              <a:defRPr sz="2800">
                <a:solidFill>
                  <a:srgbClr val="1C1C1C"/>
                </a:solidFill>
              </a:defRPr>
            </a:lvl1pPr>
            <a:lvl2pPr>
              <a:defRPr sz="2400">
                <a:solidFill>
                  <a:srgbClr val="1C1C1C"/>
                </a:solidFill>
              </a:defRPr>
            </a:lvl2pPr>
            <a:lvl3pPr>
              <a:defRPr sz="2000">
                <a:solidFill>
                  <a:srgbClr val="1C1C1C"/>
                </a:solidFill>
              </a:defRPr>
            </a:lvl3pPr>
            <a:lvl4pPr>
              <a:defRPr sz="1800">
                <a:solidFill>
                  <a:srgbClr val="1C1C1C"/>
                </a:solidFill>
              </a:defRPr>
            </a:lvl4pPr>
            <a:lvl5pPr>
              <a:defRPr sz="1400">
                <a:solidFill>
                  <a:srgbClr val="1C1C1C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33400" y="2286000"/>
            <a:ext cx="7924800" cy="2667000"/>
          </a:xfrm>
        </p:spPr>
        <p:txBody>
          <a:bodyPr/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6" hasCustomPrompt="1"/>
          </p:nvPr>
        </p:nvSpPr>
        <p:spPr>
          <a:xfrm>
            <a:off x="228600" y="6267739"/>
            <a:ext cx="8610600" cy="240080"/>
          </a:xfrm>
        </p:spPr>
        <p:txBody>
          <a:bodyPr/>
          <a:lstStyle>
            <a:lvl1pPr marL="0" indent="0">
              <a:buNone/>
              <a:defRPr sz="1000">
                <a:solidFill>
                  <a:srgbClr val="1C1C1C"/>
                </a:solidFill>
                <a:latin typeface="+mn-lt"/>
              </a:defRPr>
            </a:lvl1pPr>
            <a:lvl2pPr>
              <a:defRPr sz="1200">
                <a:solidFill>
                  <a:srgbClr val="1C1C1C"/>
                </a:solidFill>
                <a:latin typeface="+mn-lt"/>
              </a:defRPr>
            </a:lvl2pPr>
            <a:lvl3pPr>
              <a:defRPr sz="1200">
                <a:solidFill>
                  <a:srgbClr val="1C1C1C"/>
                </a:solidFill>
                <a:latin typeface="+mn-lt"/>
              </a:defRPr>
            </a:lvl3pPr>
            <a:lvl4pPr>
              <a:defRPr sz="1200">
                <a:solidFill>
                  <a:srgbClr val="1C1C1C"/>
                </a:solidFill>
                <a:latin typeface="+mn-lt"/>
              </a:defRPr>
            </a:lvl4pPr>
            <a:lvl5pPr>
              <a:defRPr sz="1200">
                <a:solidFill>
                  <a:srgbClr val="1C1C1C"/>
                </a:solidFill>
                <a:latin typeface="+mn-lt"/>
              </a:defRPr>
            </a:lvl5pPr>
          </a:lstStyle>
          <a:p>
            <a:pPr lvl="0"/>
            <a:r>
              <a:rPr lang="en-US" dirty="0" err="1"/>
              <a:t>Referencias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86072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E6878D-7A5C-0C4C-B000-8DA37527D837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34136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304800" y="304800"/>
            <a:ext cx="8499475" cy="6324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228600" y="228600"/>
            <a:ext cx="8686800" cy="64770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	</a:t>
            </a:r>
          </a:p>
        </p:txBody>
      </p:sp>
      <p:pic>
        <p:nvPicPr>
          <p:cNvPr id="6" name="Picture 7" descr="parala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3" y="381000"/>
            <a:ext cx="94932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381000"/>
            <a:ext cx="12461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432718" y="1447800"/>
            <a:ext cx="6278563" cy="533400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1628775" y="6286500"/>
            <a:ext cx="5886450" cy="304800"/>
          </a:xfrm>
        </p:spPr>
        <p:txBody>
          <a:bodyPr/>
          <a:lstStyle>
            <a:lvl1pPr marL="0" indent="0" algn="ctr">
              <a:buNone/>
              <a:defRPr sz="1300" b="0">
                <a:solidFill>
                  <a:srgbClr val="C00000"/>
                </a:solidFill>
              </a:defRPr>
            </a:lvl1pPr>
            <a:lvl2pPr algn="ctr">
              <a:defRPr sz="1300" b="0">
                <a:solidFill>
                  <a:srgbClr val="C00000"/>
                </a:solidFill>
              </a:defRPr>
            </a:lvl2pPr>
            <a:lvl3pPr algn="ctr">
              <a:defRPr sz="1300" b="0">
                <a:solidFill>
                  <a:srgbClr val="C00000"/>
                </a:solidFill>
              </a:defRPr>
            </a:lvl3pPr>
            <a:lvl4pPr algn="ctr">
              <a:defRPr sz="1300" b="0">
                <a:solidFill>
                  <a:srgbClr val="C00000"/>
                </a:solidFill>
              </a:defRPr>
            </a:lvl4pPr>
            <a:lvl5pPr algn="ctr">
              <a:defRPr sz="1300" b="0">
                <a:solidFill>
                  <a:srgbClr val="C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767020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arala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5888"/>
            <a:ext cx="76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"/>
          <p:cNvSpPr txBox="1">
            <a:spLocks noChangeArrowheads="1"/>
          </p:cNvSpPr>
          <p:nvPr userDrawn="1"/>
        </p:nvSpPr>
        <p:spPr bwMode="auto">
          <a:xfrm>
            <a:off x="152400" y="6580188"/>
            <a:ext cx="3733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CICESE Parallel Computing Laboratory</a:t>
            </a:r>
          </a:p>
        </p:txBody>
      </p:sp>
      <p:grpSp>
        <p:nvGrpSpPr>
          <p:cNvPr id="8" name="Group 8"/>
          <p:cNvGrpSpPr>
            <a:grpSpLocks/>
          </p:cNvGrpSpPr>
          <p:nvPr userDrawn="1"/>
        </p:nvGrpSpPr>
        <p:grpSpPr bwMode="auto">
          <a:xfrm flipV="1">
            <a:off x="228600" y="762000"/>
            <a:ext cx="8610600" cy="36513"/>
            <a:chOff x="381000" y="6516281"/>
            <a:chExt cx="8153400" cy="36919"/>
          </a:xfrm>
        </p:grpSpPr>
        <p:sp>
          <p:nvSpPr>
            <p:cNvPr id="10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Line 6"/>
            <p:cNvSpPr>
              <a:spLocks noChangeShapeType="1"/>
            </p:cNvSpPr>
            <p:nvPr userDrawn="1"/>
          </p:nvSpPr>
          <p:spPr bwMode="auto">
            <a:xfrm>
              <a:off x="381000" y="6516281"/>
              <a:ext cx="815340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/>
          <p:cNvGrpSpPr>
            <a:grpSpLocks/>
          </p:cNvGrpSpPr>
          <p:nvPr userDrawn="1"/>
        </p:nvGrpSpPr>
        <p:grpSpPr bwMode="auto">
          <a:xfrm flipV="1">
            <a:off x="228600" y="6513513"/>
            <a:ext cx="8610600" cy="36512"/>
            <a:chOff x="381000" y="6516281"/>
            <a:chExt cx="8153400" cy="36919"/>
          </a:xfrm>
        </p:grpSpPr>
        <p:sp>
          <p:nvSpPr>
            <p:cNvPr id="13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Line 6"/>
            <p:cNvSpPr>
              <a:spLocks noChangeShapeType="1"/>
            </p:cNvSpPr>
            <p:nvPr userDrawn="1"/>
          </p:nvSpPr>
          <p:spPr bwMode="auto">
            <a:xfrm>
              <a:off x="381000" y="6516281"/>
              <a:ext cx="815340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219200" y="115888"/>
            <a:ext cx="7543800" cy="569912"/>
          </a:xfrm>
        </p:spPr>
        <p:txBody>
          <a:bodyPr/>
          <a:lstStyle>
            <a:lvl1pPr marL="0" indent="0" algn="ctr">
              <a:buNone/>
              <a:defRPr sz="3100" baseline="0">
                <a:solidFill>
                  <a:srgbClr val="C00000"/>
                </a:solidFill>
              </a:defRPr>
            </a:lvl1pPr>
            <a:lvl2pPr algn="ctr">
              <a:defRPr sz="3100">
                <a:solidFill>
                  <a:srgbClr val="C00000"/>
                </a:solidFill>
              </a:defRPr>
            </a:lvl2pPr>
            <a:lvl3pPr algn="ctr">
              <a:defRPr sz="3100">
                <a:solidFill>
                  <a:srgbClr val="C00000"/>
                </a:solidFill>
              </a:defRPr>
            </a:lvl3pPr>
            <a:lvl4pPr algn="ctr">
              <a:defRPr sz="3100">
                <a:solidFill>
                  <a:srgbClr val="C00000"/>
                </a:solidFill>
              </a:defRPr>
            </a:lvl4pPr>
            <a:lvl5pPr algn="ctr">
              <a:defRPr sz="3100">
                <a:solidFill>
                  <a:srgbClr val="C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33400" y="1219200"/>
            <a:ext cx="7924800" cy="838200"/>
          </a:xfrm>
        </p:spPr>
        <p:txBody>
          <a:bodyPr/>
          <a:lstStyle>
            <a:lvl1pPr marL="0" indent="0">
              <a:buNone/>
              <a:defRPr sz="2800">
                <a:solidFill>
                  <a:srgbClr val="1C1C1C"/>
                </a:solidFill>
              </a:defRPr>
            </a:lvl1pPr>
            <a:lvl2pPr>
              <a:defRPr sz="2400">
                <a:solidFill>
                  <a:srgbClr val="1C1C1C"/>
                </a:solidFill>
              </a:defRPr>
            </a:lvl2pPr>
            <a:lvl3pPr>
              <a:defRPr sz="2000">
                <a:solidFill>
                  <a:srgbClr val="1C1C1C"/>
                </a:solidFill>
              </a:defRPr>
            </a:lvl3pPr>
            <a:lvl4pPr>
              <a:defRPr sz="1800">
                <a:solidFill>
                  <a:srgbClr val="1C1C1C"/>
                </a:solidFill>
              </a:defRPr>
            </a:lvl4pPr>
            <a:lvl5pPr>
              <a:defRPr sz="1400">
                <a:solidFill>
                  <a:srgbClr val="1C1C1C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33400" y="2286000"/>
            <a:ext cx="7924800" cy="2667000"/>
          </a:xfrm>
        </p:spPr>
        <p:txBody>
          <a:bodyPr/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Rectangle 1030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8305800" y="6545263"/>
            <a:ext cx="609600" cy="311150"/>
          </a:xfrm>
        </p:spPr>
        <p:txBody>
          <a:bodyPr/>
          <a:lstStyle>
            <a:lvl1pPr>
              <a:defRPr sz="1200" b="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C60E3B-324A-4AFE-82B1-AC0A3FB4323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40511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 userDrawn="1"/>
        </p:nvSpPr>
        <p:spPr bwMode="auto">
          <a:xfrm>
            <a:off x="304800" y="304800"/>
            <a:ext cx="8499475" cy="6324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228600" y="228600"/>
            <a:ext cx="8686800" cy="64770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	</a:t>
            </a:r>
          </a:p>
        </p:txBody>
      </p:sp>
      <p:pic>
        <p:nvPicPr>
          <p:cNvPr id="4" name="Picture 7" descr="parala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3" y="381000"/>
            <a:ext cx="94932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381000"/>
            <a:ext cx="12461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911452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A5D0C2-9541-47DA-8D73-9B1982FE3EA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93519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73E521-8FA6-4FFE-BF04-529E0384F9A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824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4AAB1E-109B-4614-8829-3CF9163318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81461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915D07-6123-4D1E-BA4A-ED445251990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09271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E97E1F-992F-4FA1-B1D3-F480067373C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12298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E314B3-CB8B-4B02-8E2C-27E5827F816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80706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C60131-255A-4218-A6A0-0C53FD679BE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21691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2E9658-43CC-4A69-91BF-1A0F47F93CF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42253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C572DF-D48E-4F04-AEFE-AA126E3D164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26180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14FCEE-7BEB-4971-89AD-7E3667D0FFD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9787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25AA82-7896-4DC0-825D-73C941916D5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2076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rala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271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7"/>
          <p:cNvGrpSpPr>
            <a:grpSpLocks/>
          </p:cNvGrpSpPr>
          <p:nvPr userDrawn="1"/>
        </p:nvGrpSpPr>
        <p:grpSpPr bwMode="auto">
          <a:xfrm>
            <a:off x="228600" y="6477000"/>
            <a:ext cx="8610600" cy="76200"/>
            <a:chOff x="381000" y="6477000"/>
            <a:chExt cx="8153400" cy="76200"/>
          </a:xfrm>
        </p:grpSpPr>
        <p:sp>
          <p:nvSpPr>
            <p:cNvPr id="4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Line 6"/>
            <p:cNvSpPr>
              <a:spLocks noChangeShapeType="1"/>
            </p:cNvSpPr>
            <p:nvPr userDrawn="1"/>
          </p:nvSpPr>
          <p:spPr bwMode="auto">
            <a:xfrm>
              <a:off x="381000" y="6477000"/>
              <a:ext cx="8153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228600" y="6553200"/>
            <a:ext cx="373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CICESE Parallel Computing Laboratory</a:t>
            </a:r>
          </a:p>
        </p:txBody>
      </p:sp>
      <p:grpSp>
        <p:nvGrpSpPr>
          <p:cNvPr id="7" name="Group 11"/>
          <p:cNvGrpSpPr>
            <a:grpSpLocks/>
          </p:cNvGrpSpPr>
          <p:nvPr userDrawn="1"/>
        </p:nvGrpSpPr>
        <p:grpSpPr bwMode="auto">
          <a:xfrm flipV="1">
            <a:off x="228600" y="801688"/>
            <a:ext cx="8610600" cy="76200"/>
            <a:chOff x="381000" y="6477000"/>
            <a:chExt cx="8153400" cy="76200"/>
          </a:xfrm>
        </p:grpSpPr>
        <p:sp>
          <p:nvSpPr>
            <p:cNvPr id="8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Line 6"/>
            <p:cNvSpPr>
              <a:spLocks noChangeShapeType="1"/>
            </p:cNvSpPr>
            <p:nvPr userDrawn="1"/>
          </p:nvSpPr>
          <p:spPr bwMode="auto">
            <a:xfrm>
              <a:off x="381000" y="6477000"/>
              <a:ext cx="8153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Rectangle 103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29600" y="6513513"/>
            <a:ext cx="609600" cy="311150"/>
          </a:xfrm>
        </p:spPr>
        <p:txBody>
          <a:bodyPr/>
          <a:lstStyle>
            <a:lvl1pPr>
              <a:defRPr sz="1600" b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72E2D9-FAFC-4A6D-B861-93483F927399}" type="slidenum"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88514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6"/>
          <p:cNvCxnSpPr/>
          <p:nvPr userDrawn="1"/>
        </p:nvCxnSpPr>
        <p:spPr>
          <a:xfrm>
            <a:off x="107950" y="115888"/>
            <a:ext cx="89281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7"/>
          <p:cNvCxnSpPr/>
          <p:nvPr userDrawn="1"/>
        </p:nvCxnSpPr>
        <p:spPr>
          <a:xfrm>
            <a:off x="107950" y="188913"/>
            <a:ext cx="89281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8"/>
          <p:cNvCxnSpPr/>
          <p:nvPr userDrawn="1"/>
        </p:nvCxnSpPr>
        <p:spPr>
          <a:xfrm>
            <a:off x="107950" y="6308725"/>
            <a:ext cx="89281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9"/>
          <p:cNvCxnSpPr/>
          <p:nvPr userDrawn="1"/>
        </p:nvCxnSpPr>
        <p:spPr>
          <a:xfrm>
            <a:off x="107950" y="6381750"/>
            <a:ext cx="89281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10"/>
          <p:cNvCxnSpPr/>
          <p:nvPr userDrawn="1"/>
        </p:nvCxnSpPr>
        <p:spPr>
          <a:xfrm>
            <a:off x="107950" y="908050"/>
            <a:ext cx="89281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217488"/>
            <a:ext cx="1246187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paralab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14313"/>
            <a:ext cx="8382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7950" y="6453188"/>
            <a:ext cx="6048375" cy="268287"/>
          </a:xfrm>
        </p:spPr>
        <p:txBody>
          <a:bodyPr/>
          <a:lstStyle>
            <a:lvl1pPr algn="l">
              <a:defRPr b="1">
                <a:solidFill>
                  <a:srgbClr val="0070C0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Parallel Computing Laboratory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CICESE Research Center</a:t>
            </a: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6875463" y="6453188"/>
            <a:ext cx="2133600" cy="268287"/>
          </a:xfrm>
        </p:spPr>
        <p:txBody>
          <a:bodyPr/>
          <a:lstStyle>
            <a:lvl1pPr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6659B1-3AF9-41F3-9A1B-BA557AD55FCC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(21)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030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3E96C-1AAD-4126-BE27-E8137E009E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75733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rala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271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7"/>
          <p:cNvGrpSpPr>
            <a:grpSpLocks/>
          </p:cNvGrpSpPr>
          <p:nvPr userDrawn="1"/>
        </p:nvGrpSpPr>
        <p:grpSpPr bwMode="auto">
          <a:xfrm>
            <a:off x="228600" y="6477000"/>
            <a:ext cx="8610600" cy="76200"/>
            <a:chOff x="381000" y="6477000"/>
            <a:chExt cx="8153400" cy="76200"/>
          </a:xfrm>
        </p:grpSpPr>
        <p:sp>
          <p:nvSpPr>
            <p:cNvPr id="4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Line 6"/>
            <p:cNvSpPr>
              <a:spLocks noChangeShapeType="1"/>
            </p:cNvSpPr>
            <p:nvPr userDrawn="1"/>
          </p:nvSpPr>
          <p:spPr bwMode="auto">
            <a:xfrm>
              <a:off x="381000" y="6477000"/>
              <a:ext cx="8153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228600" y="6553200"/>
            <a:ext cx="373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CICESE Parallel Computing Laboratory</a:t>
            </a:r>
          </a:p>
        </p:txBody>
      </p:sp>
      <p:grpSp>
        <p:nvGrpSpPr>
          <p:cNvPr id="7" name="Group 11"/>
          <p:cNvGrpSpPr>
            <a:grpSpLocks/>
          </p:cNvGrpSpPr>
          <p:nvPr userDrawn="1"/>
        </p:nvGrpSpPr>
        <p:grpSpPr bwMode="auto">
          <a:xfrm flipV="1">
            <a:off x="228600" y="801688"/>
            <a:ext cx="8610600" cy="76200"/>
            <a:chOff x="381000" y="6477000"/>
            <a:chExt cx="8153400" cy="76200"/>
          </a:xfrm>
        </p:grpSpPr>
        <p:sp>
          <p:nvSpPr>
            <p:cNvPr id="8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Line 6"/>
            <p:cNvSpPr>
              <a:spLocks noChangeShapeType="1"/>
            </p:cNvSpPr>
            <p:nvPr userDrawn="1"/>
          </p:nvSpPr>
          <p:spPr bwMode="auto">
            <a:xfrm>
              <a:off x="381000" y="6477000"/>
              <a:ext cx="8153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Rectangle 103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29600" y="6513513"/>
            <a:ext cx="609600" cy="311150"/>
          </a:xfrm>
        </p:spPr>
        <p:txBody>
          <a:bodyPr/>
          <a:lstStyle>
            <a:lvl1pPr>
              <a:defRPr sz="1600" b="1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692DEA-5EE6-4061-804E-A94B88980382}" type="slidenum"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38888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 userDrawn="1"/>
        </p:nvSpPr>
        <p:spPr bwMode="auto">
          <a:xfrm>
            <a:off x="304800" y="304800"/>
            <a:ext cx="8499475" cy="6324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ru-RU" altLang="en-US" sz="2400" b="0">
              <a:solidFill>
                <a:srgbClr val="CC0000"/>
              </a:solidFill>
            </a:endParaRPr>
          </a:p>
        </p:txBody>
      </p:sp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228600" y="228600"/>
            <a:ext cx="8686800" cy="64770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en-US">
                <a:solidFill>
                  <a:srgbClr val="A50021"/>
                </a:solidFill>
              </a:rPr>
              <a:t> 	</a:t>
            </a:r>
          </a:p>
        </p:txBody>
      </p:sp>
      <p:pic>
        <p:nvPicPr>
          <p:cNvPr id="4" name="Picture 7" descr="parala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3" y="381000"/>
            <a:ext cx="94932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 bwMode="auto">
          <a:xfrm>
            <a:off x="304800" y="6096000"/>
            <a:ext cx="8499475" cy="0"/>
          </a:xfrm>
          <a:prstGeom prst="line">
            <a:avLst/>
          </a:prstGeom>
          <a:solidFill>
            <a:schemeClr val="accent1"/>
          </a:solidFill>
          <a:ln w="19050" cap="flat" cmpd="dbl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cxnSp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381000"/>
            <a:ext cx="12461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90019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rala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271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7"/>
          <p:cNvGrpSpPr>
            <a:grpSpLocks/>
          </p:cNvGrpSpPr>
          <p:nvPr userDrawn="1"/>
        </p:nvGrpSpPr>
        <p:grpSpPr bwMode="auto">
          <a:xfrm>
            <a:off x="228600" y="6477000"/>
            <a:ext cx="8610600" cy="76200"/>
            <a:chOff x="381000" y="6477000"/>
            <a:chExt cx="8153400" cy="76200"/>
          </a:xfrm>
        </p:grpSpPr>
        <p:sp>
          <p:nvSpPr>
            <p:cNvPr id="4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Line 6"/>
            <p:cNvSpPr>
              <a:spLocks noChangeShapeType="1"/>
            </p:cNvSpPr>
            <p:nvPr userDrawn="1"/>
          </p:nvSpPr>
          <p:spPr bwMode="auto">
            <a:xfrm>
              <a:off x="381000" y="6477000"/>
              <a:ext cx="8153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228600" y="6553200"/>
            <a:ext cx="373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altLang="en-US" sz="1400" dirty="0">
                <a:solidFill>
                  <a:srgbClr val="A50021"/>
                </a:solidFill>
              </a:rPr>
              <a:t>CICESE Parallel Computing Laboratory</a:t>
            </a:r>
          </a:p>
        </p:txBody>
      </p:sp>
      <p:grpSp>
        <p:nvGrpSpPr>
          <p:cNvPr id="7" name="Group 11"/>
          <p:cNvGrpSpPr>
            <a:grpSpLocks/>
          </p:cNvGrpSpPr>
          <p:nvPr userDrawn="1"/>
        </p:nvGrpSpPr>
        <p:grpSpPr bwMode="auto">
          <a:xfrm flipV="1">
            <a:off x="228600" y="801688"/>
            <a:ext cx="8610600" cy="76200"/>
            <a:chOff x="381000" y="6477000"/>
            <a:chExt cx="8153400" cy="76200"/>
          </a:xfrm>
        </p:grpSpPr>
        <p:sp>
          <p:nvSpPr>
            <p:cNvPr id="8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6"/>
            <p:cNvSpPr>
              <a:spLocks noChangeShapeType="1"/>
            </p:cNvSpPr>
            <p:nvPr userDrawn="1"/>
          </p:nvSpPr>
          <p:spPr bwMode="auto">
            <a:xfrm>
              <a:off x="381000" y="6477000"/>
              <a:ext cx="8153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" name="Rectangle 103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29600" y="6513513"/>
            <a:ext cx="609600" cy="311150"/>
          </a:xfrm>
        </p:spPr>
        <p:txBody>
          <a:bodyPr/>
          <a:lstStyle>
            <a:lvl1pPr>
              <a:defRPr sz="1600" b="1" smtClean="0"/>
            </a:lvl1pPr>
          </a:lstStyle>
          <a:p>
            <a:pPr>
              <a:defRPr/>
            </a:pPr>
            <a:fld id="{618B0BE2-CB4F-4084-A0D2-FE9583E4D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47548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 userDrawn="1"/>
        </p:nvSpPr>
        <p:spPr bwMode="auto">
          <a:xfrm>
            <a:off x="304800" y="304800"/>
            <a:ext cx="8499475" cy="6324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ru-RU" altLang="en-US" sz="2400" b="0">
              <a:solidFill>
                <a:srgbClr val="CC0000"/>
              </a:solidFill>
            </a:endParaRPr>
          </a:p>
        </p:txBody>
      </p:sp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228600" y="228600"/>
            <a:ext cx="8686800" cy="64770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en-US">
                <a:solidFill>
                  <a:srgbClr val="A50021"/>
                </a:solidFill>
              </a:rPr>
              <a:t> 	</a:t>
            </a:r>
          </a:p>
        </p:txBody>
      </p:sp>
      <p:pic>
        <p:nvPicPr>
          <p:cNvPr id="4" name="Picture 7" descr="parala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3" y="381000"/>
            <a:ext cx="94932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381000"/>
            <a:ext cx="12461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445268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27C0B-C345-4812-9E9A-40B5558ADB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41501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996BE-B0B4-47EF-AF61-0C9F9ECCB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1096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FB014-82B5-4370-875B-3717B26245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80815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130EA-04C1-4322-85CB-30580AF17F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9147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8D0B8-67E4-479F-B099-F7B5CED35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21176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748A5-E1F5-4D76-9B52-83776D7D8D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3276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E3A13B-893A-4D68-9FC5-D92E2A6AEE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70420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0FAF0-C962-43F6-AD41-9B4E48762E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7850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D276B-D893-49DF-A399-63CE19B6E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47027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4033F-60D1-404D-A9EA-A3AFBD5BE0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7528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50038-B65F-4F6F-B1BA-FF6EBE0B1C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9531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rala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271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7"/>
          <p:cNvGrpSpPr>
            <a:grpSpLocks/>
          </p:cNvGrpSpPr>
          <p:nvPr userDrawn="1"/>
        </p:nvGrpSpPr>
        <p:grpSpPr bwMode="auto">
          <a:xfrm>
            <a:off x="228600" y="6477000"/>
            <a:ext cx="8610600" cy="76200"/>
            <a:chOff x="381000" y="6477000"/>
            <a:chExt cx="8153400" cy="76200"/>
          </a:xfrm>
        </p:grpSpPr>
        <p:sp>
          <p:nvSpPr>
            <p:cNvPr id="4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Line 6"/>
            <p:cNvSpPr>
              <a:spLocks noChangeShapeType="1"/>
            </p:cNvSpPr>
            <p:nvPr userDrawn="1"/>
          </p:nvSpPr>
          <p:spPr bwMode="auto">
            <a:xfrm>
              <a:off x="381000" y="6477000"/>
              <a:ext cx="8153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228600" y="6553200"/>
            <a:ext cx="373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1400" dirty="0">
                <a:solidFill>
                  <a:srgbClr val="1F497D"/>
                </a:solidFill>
              </a:rPr>
              <a:t>CICESE Parallel Computing Laboratory</a:t>
            </a:r>
          </a:p>
        </p:txBody>
      </p:sp>
      <p:grpSp>
        <p:nvGrpSpPr>
          <p:cNvPr id="7" name="Group 11"/>
          <p:cNvGrpSpPr>
            <a:grpSpLocks/>
          </p:cNvGrpSpPr>
          <p:nvPr userDrawn="1"/>
        </p:nvGrpSpPr>
        <p:grpSpPr bwMode="auto">
          <a:xfrm flipV="1">
            <a:off x="228600" y="801688"/>
            <a:ext cx="8610600" cy="76200"/>
            <a:chOff x="381000" y="6477000"/>
            <a:chExt cx="8153400" cy="76200"/>
          </a:xfrm>
        </p:grpSpPr>
        <p:sp>
          <p:nvSpPr>
            <p:cNvPr id="8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6"/>
            <p:cNvSpPr>
              <a:spLocks noChangeShapeType="1"/>
            </p:cNvSpPr>
            <p:nvPr userDrawn="1"/>
          </p:nvSpPr>
          <p:spPr bwMode="auto">
            <a:xfrm>
              <a:off x="381000" y="6477000"/>
              <a:ext cx="8153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" name="Rectangle 103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29600" y="6513513"/>
            <a:ext cx="609600" cy="311150"/>
          </a:xfrm>
        </p:spPr>
        <p:txBody>
          <a:bodyPr/>
          <a:lstStyle>
            <a:lvl1pPr>
              <a:defRPr sz="1600" b="1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D9EF9126-BE01-491C-8563-3EC3487DCF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7736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110D5-4AE3-4414-B998-240D479F76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90882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83FF8707-2EC4-424E-A021-1B7A27ED78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76476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 userDrawn="1"/>
        </p:nvSpPr>
        <p:spPr bwMode="auto">
          <a:xfrm>
            <a:off x="304800" y="304800"/>
            <a:ext cx="8499193" cy="6324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auto">
          <a:xfrm>
            <a:off x="228600" y="228600"/>
            <a:ext cx="8686800" cy="64770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	</a:t>
            </a:r>
          </a:p>
        </p:txBody>
      </p:sp>
      <p:pic>
        <p:nvPicPr>
          <p:cNvPr id="10" name="Picture 7" descr="paralab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01914" y="381000"/>
            <a:ext cx="949485" cy="760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44" y="381000"/>
            <a:ext cx="1245540" cy="616855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432718" y="1447800"/>
            <a:ext cx="6278563" cy="533400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“Tittle”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628775" y="6286500"/>
            <a:ext cx="5886450" cy="304800"/>
          </a:xfrm>
        </p:spPr>
        <p:txBody>
          <a:bodyPr/>
          <a:lstStyle>
            <a:lvl1pPr marL="0" indent="0" algn="ctr">
              <a:buNone/>
              <a:defRPr sz="1300" b="0">
                <a:solidFill>
                  <a:srgbClr val="C00000"/>
                </a:solidFill>
              </a:defRPr>
            </a:lvl1pPr>
            <a:lvl2pPr algn="ctr">
              <a:defRPr sz="1300" b="0">
                <a:solidFill>
                  <a:srgbClr val="C00000"/>
                </a:solidFill>
              </a:defRPr>
            </a:lvl2pPr>
            <a:lvl3pPr algn="ctr">
              <a:defRPr sz="1300" b="0">
                <a:solidFill>
                  <a:srgbClr val="C00000"/>
                </a:solidFill>
              </a:defRPr>
            </a:lvl3pPr>
            <a:lvl4pPr algn="ctr">
              <a:defRPr sz="1300" b="0">
                <a:solidFill>
                  <a:srgbClr val="C00000"/>
                </a:solidFill>
              </a:defRPr>
            </a:lvl4pPr>
            <a:lvl5pPr algn="ctr">
              <a:defRPr sz="1300" b="0"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09783828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6545048"/>
            <a:ext cx="609600" cy="311921"/>
          </a:xfrm>
          <a:ln/>
        </p:spPr>
        <p:txBody>
          <a:bodyPr/>
          <a:lstStyle>
            <a:lvl1pPr>
              <a:defRPr sz="1200" b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ED618-095F-4A2E-81CD-0431DB534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2" descr="parala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5743"/>
            <a:ext cx="762000" cy="609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9"/>
          <p:cNvSpPr txBox="1">
            <a:spLocks noChangeArrowheads="1"/>
          </p:cNvSpPr>
          <p:nvPr userDrawn="1"/>
        </p:nvSpPr>
        <p:spPr bwMode="auto">
          <a:xfrm>
            <a:off x="152400" y="6579970"/>
            <a:ext cx="3733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CICESE Parallel Computing Laboratory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 flipV="1">
            <a:off x="228600" y="762000"/>
            <a:ext cx="8610600" cy="36919"/>
            <a:chOff x="381000" y="6516281"/>
            <a:chExt cx="8153400" cy="36919"/>
          </a:xfrm>
        </p:grpSpPr>
        <p:sp>
          <p:nvSpPr>
            <p:cNvPr id="17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Line 6"/>
            <p:cNvSpPr>
              <a:spLocks noChangeShapeType="1"/>
            </p:cNvSpPr>
            <p:nvPr userDrawn="1"/>
          </p:nvSpPr>
          <p:spPr bwMode="auto">
            <a:xfrm>
              <a:off x="381000" y="6516281"/>
              <a:ext cx="815340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 flipV="1">
            <a:off x="228600" y="6512805"/>
            <a:ext cx="8610600" cy="36919"/>
            <a:chOff x="381000" y="6516281"/>
            <a:chExt cx="8153400" cy="36919"/>
          </a:xfrm>
        </p:grpSpPr>
        <p:sp>
          <p:nvSpPr>
            <p:cNvPr id="15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Line 6"/>
            <p:cNvSpPr>
              <a:spLocks noChangeShapeType="1"/>
            </p:cNvSpPr>
            <p:nvPr userDrawn="1"/>
          </p:nvSpPr>
          <p:spPr bwMode="auto">
            <a:xfrm>
              <a:off x="381000" y="6516281"/>
              <a:ext cx="815340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19200" y="115888"/>
            <a:ext cx="7543800" cy="569912"/>
          </a:xfrm>
        </p:spPr>
        <p:txBody>
          <a:bodyPr/>
          <a:lstStyle>
            <a:lvl1pPr marL="0" indent="0" algn="ctr">
              <a:buNone/>
              <a:defRPr sz="3100" baseline="0">
                <a:solidFill>
                  <a:srgbClr val="C00000"/>
                </a:solidFill>
              </a:defRPr>
            </a:lvl1pPr>
            <a:lvl2pPr algn="ctr">
              <a:defRPr sz="3100">
                <a:solidFill>
                  <a:srgbClr val="C00000"/>
                </a:solidFill>
              </a:defRPr>
            </a:lvl2pPr>
            <a:lvl3pPr algn="ctr">
              <a:defRPr sz="3100">
                <a:solidFill>
                  <a:srgbClr val="C00000"/>
                </a:solidFill>
              </a:defRPr>
            </a:lvl3pPr>
            <a:lvl4pPr algn="ctr">
              <a:defRPr sz="3100">
                <a:solidFill>
                  <a:srgbClr val="C00000"/>
                </a:solidFill>
              </a:defRPr>
            </a:lvl4pPr>
            <a:lvl5pPr algn="ctr">
              <a:defRPr sz="3100"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33400" y="1219200"/>
            <a:ext cx="7924800" cy="838200"/>
          </a:xfrm>
        </p:spPr>
        <p:txBody>
          <a:bodyPr/>
          <a:lstStyle>
            <a:lvl1pPr marL="0" indent="0">
              <a:buNone/>
              <a:defRPr sz="2800">
                <a:solidFill>
                  <a:srgbClr val="1C1C1C"/>
                </a:solidFill>
              </a:defRPr>
            </a:lvl1pPr>
            <a:lvl2pPr>
              <a:defRPr sz="2400">
                <a:solidFill>
                  <a:srgbClr val="1C1C1C"/>
                </a:solidFill>
              </a:defRPr>
            </a:lvl2pPr>
            <a:lvl3pPr>
              <a:defRPr sz="2000">
                <a:solidFill>
                  <a:srgbClr val="1C1C1C"/>
                </a:solidFill>
              </a:defRPr>
            </a:lvl3pPr>
            <a:lvl4pPr>
              <a:defRPr sz="1800">
                <a:solidFill>
                  <a:srgbClr val="1C1C1C"/>
                </a:solidFill>
              </a:defRPr>
            </a:lvl4pPr>
            <a:lvl5pPr>
              <a:defRPr sz="1400">
                <a:solidFill>
                  <a:srgbClr val="1C1C1C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33400" y="2286000"/>
            <a:ext cx="7924800" cy="2667000"/>
          </a:xfrm>
        </p:spPr>
        <p:txBody>
          <a:bodyPr/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56978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 userDrawn="1"/>
        </p:nvSpPr>
        <p:spPr bwMode="auto">
          <a:xfrm>
            <a:off x="304800" y="304800"/>
            <a:ext cx="8499193" cy="6324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auto">
          <a:xfrm>
            <a:off x="228600" y="228600"/>
            <a:ext cx="8686800" cy="64770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	</a:t>
            </a:r>
          </a:p>
        </p:txBody>
      </p:sp>
      <p:pic>
        <p:nvPicPr>
          <p:cNvPr id="9" name="Picture 7" descr="paralab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01914" y="381000"/>
            <a:ext cx="949485" cy="760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44" y="381000"/>
            <a:ext cx="1245540" cy="61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134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E4880-3F84-4335-A821-31C1046EF5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2966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8EC48E-5745-41EF-B409-A6ADF3A0D39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54978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6DF371-19B7-4647-ACEA-1CFC6094BCC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15614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758B3A-7B05-4A1B-A80D-A28A8BB1D7F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43722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8D291E-385D-4A2B-9DCC-5FAC5D878A6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120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AFFD53-82D4-410B-AF73-19508D3BAF1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77058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CC83E1-211A-4E6F-B445-069325CDFAD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8317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453BBE-1914-435F-A738-849952EDC44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21072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1DC7EC-7D9D-4B6A-9AB9-1B78EA6A616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78276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7E57A7-6917-4AB0-A384-831FE4F1B35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62733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74BFEE-8335-4BA3-B8EA-B87271A9E52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323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67917-ECAD-4AA9-AB86-E8C7B6CC58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1076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6545048"/>
            <a:ext cx="609600" cy="311921"/>
          </a:xfrm>
          <a:ln/>
        </p:spPr>
        <p:txBody>
          <a:bodyPr/>
          <a:lstStyle>
            <a:lvl1pPr>
              <a:defRPr sz="1200" b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ED618-095F-4A2E-81CD-0431DB534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2" descr="parala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5743"/>
            <a:ext cx="762000" cy="609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9"/>
          <p:cNvSpPr txBox="1">
            <a:spLocks noChangeArrowheads="1"/>
          </p:cNvSpPr>
          <p:nvPr userDrawn="1"/>
        </p:nvSpPr>
        <p:spPr bwMode="auto">
          <a:xfrm>
            <a:off x="152400" y="6579970"/>
            <a:ext cx="3733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CICESE Parallel Computing Laboratory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 flipV="1">
            <a:off x="228600" y="762000"/>
            <a:ext cx="8610600" cy="36919"/>
            <a:chOff x="381000" y="6516281"/>
            <a:chExt cx="8153400" cy="36919"/>
          </a:xfrm>
        </p:grpSpPr>
        <p:sp>
          <p:nvSpPr>
            <p:cNvPr id="17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Line 6"/>
            <p:cNvSpPr>
              <a:spLocks noChangeShapeType="1"/>
            </p:cNvSpPr>
            <p:nvPr userDrawn="1"/>
          </p:nvSpPr>
          <p:spPr bwMode="auto">
            <a:xfrm>
              <a:off x="381000" y="6516281"/>
              <a:ext cx="815340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 flipV="1">
            <a:off x="228600" y="6512805"/>
            <a:ext cx="8610600" cy="36919"/>
            <a:chOff x="381000" y="6516281"/>
            <a:chExt cx="8153400" cy="36919"/>
          </a:xfrm>
        </p:grpSpPr>
        <p:sp>
          <p:nvSpPr>
            <p:cNvPr id="15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Line 6"/>
            <p:cNvSpPr>
              <a:spLocks noChangeShapeType="1"/>
            </p:cNvSpPr>
            <p:nvPr userDrawn="1"/>
          </p:nvSpPr>
          <p:spPr bwMode="auto">
            <a:xfrm>
              <a:off x="381000" y="6516281"/>
              <a:ext cx="815340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19200" y="115888"/>
            <a:ext cx="7543800" cy="569912"/>
          </a:xfrm>
        </p:spPr>
        <p:txBody>
          <a:bodyPr/>
          <a:lstStyle>
            <a:lvl1pPr marL="0" indent="0" algn="ctr">
              <a:buNone/>
              <a:defRPr sz="3100" baseline="0">
                <a:solidFill>
                  <a:srgbClr val="C00000"/>
                </a:solidFill>
              </a:defRPr>
            </a:lvl1pPr>
            <a:lvl2pPr algn="ctr">
              <a:defRPr sz="3100">
                <a:solidFill>
                  <a:srgbClr val="C00000"/>
                </a:solidFill>
              </a:defRPr>
            </a:lvl2pPr>
            <a:lvl3pPr algn="ctr">
              <a:defRPr sz="3100">
                <a:solidFill>
                  <a:srgbClr val="C00000"/>
                </a:solidFill>
              </a:defRPr>
            </a:lvl3pPr>
            <a:lvl4pPr algn="ctr">
              <a:defRPr sz="3100">
                <a:solidFill>
                  <a:srgbClr val="C00000"/>
                </a:solidFill>
              </a:defRPr>
            </a:lvl4pPr>
            <a:lvl5pPr algn="ctr">
              <a:defRPr sz="3100"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33400" y="1219200"/>
            <a:ext cx="7924800" cy="838200"/>
          </a:xfrm>
        </p:spPr>
        <p:txBody>
          <a:bodyPr/>
          <a:lstStyle>
            <a:lvl1pPr marL="0" indent="0">
              <a:buNone/>
              <a:defRPr sz="2800">
                <a:solidFill>
                  <a:srgbClr val="1C1C1C"/>
                </a:solidFill>
              </a:defRPr>
            </a:lvl1pPr>
            <a:lvl2pPr>
              <a:defRPr sz="2400">
                <a:solidFill>
                  <a:srgbClr val="1C1C1C"/>
                </a:solidFill>
              </a:defRPr>
            </a:lvl2pPr>
            <a:lvl3pPr>
              <a:defRPr sz="2000">
                <a:solidFill>
                  <a:srgbClr val="1C1C1C"/>
                </a:solidFill>
              </a:defRPr>
            </a:lvl3pPr>
            <a:lvl4pPr>
              <a:defRPr sz="1800">
                <a:solidFill>
                  <a:srgbClr val="1C1C1C"/>
                </a:solidFill>
              </a:defRPr>
            </a:lvl4pPr>
            <a:lvl5pPr>
              <a:defRPr sz="1400">
                <a:solidFill>
                  <a:srgbClr val="1C1C1C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33400" y="2286000"/>
            <a:ext cx="7924800" cy="2667000"/>
          </a:xfrm>
        </p:spPr>
        <p:txBody>
          <a:bodyPr/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6" hasCustomPrompt="1"/>
          </p:nvPr>
        </p:nvSpPr>
        <p:spPr>
          <a:xfrm>
            <a:off x="228600" y="6267739"/>
            <a:ext cx="8610600" cy="240080"/>
          </a:xfrm>
        </p:spPr>
        <p:txBody>
          <a:bodyPr/>
          <a:lstStyle>
            <a:lvl1pPr marL="0" indent="0">
              <a:buNone/>
              <a:defRPr sz="1000">
                <a:solidFill>
                  <a:srgbClr val="1C1C1C"/>
                </a:solidFill>
                <a:latin typeface="+mn-lt"/>
              </a:defRPr>
            </a:lvl1pPr>
            <a:lvl2pPr>
              <a:defRPr sz="1200">
                <a:solidFill>
                  <a:srgbClr val="1C1C1C"/>
                </a:solidFill>
                <a:latin typeface="+mn-lt"/>
              </a:defRPr>
            </a:lvl2pPr>
            <a:lvl3pPr>
              <a:defRPr sz="1200">
                <a:solidFill>
                  <a:srgbClr val="1C1C1C"/>
                </a:solidFill>
                <a:latin typeface="+mn-lt"/>
              </a:defRPr>
            </a:lvl3pPr>
            <a:lvl4pPr>
              <a:defRPr sz="1200">
                <a:solidFill>
                  <a:srgbClr val="1C1C1C"/>
                </a:solidFill>
                <a:latin typeface="+mn-lt"/>
              </a:defRPr>
            </a:lvl4pPr>
            <a:lvl5pPr>
              <a:defRPr sz="1200">
                <a:solidFill>
                  <a:srgbClr val="1C1C1C"/>
                </a:solidFill>
                <a:latin typeface="+mn-lt"/>
              </a:defRPr>
            </a:lvl5pPr>
          </a:lstStyle>
          <a:p>
            <a:pPr lvl="0"/>
            <a:r>
              <a:rPr lang="en-US" dirty="0" err="1"/>
              <a:t>Referencias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11298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229600" y="6513517"/>
            <a:ext cx="609600" cy="311921"/>
          </a:xfrm>
          <a:ln/>
        </p:spPr>
        <p:txBody>
          <a:bodyPr/>
          <a:lstStyle>
            <a:lvl1pPr>
              <a:defRPr sz="1600" b="1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ED618-095F-4A2E-81CD-0431DB534EA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2" descr="parala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271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 userDrawn="1"/>
        </p:nvGrpSpPr>
        <p:grpSpPr>
          <a:xfrm>
            <a:off x="228600" y="6477000"/>
            <a:ext cx="8610600" cy="76200"/>
            <a:chOff x="381000" y="6477000"/>
            <a:chExt cx="8153400" cy="76200"/>
          </a:xfrm>
        </p:grpSpPr>
        <p:sp>
          <p:nvSpPr>
            <p:cNvPr id="10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Line 6"/>
            <p:cNvSpPr>
              <a:spLocks noChangeShapeType="1"/>
            </p:cNvSpPr>
            <p:nvPr userDrawn="1"/>
          </p:nvSpPr>
          <p:spPr bwMode="auto">
            <a:xfrm>
              <a:off x="381000" y="6477000"/>
              <a:ext cx="8153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" name="Text Box 9"/>
          <p:cNvSpPr txBox="1">
            <a:spLocks noChangeArrowheads="1"/>
          </p:cNvSpPr>
          <p:nvPr userDrawn="1"/>
        </p:nvSpPr>
        <p:spPr bwMode="auto">
          <a:xfrm>
            <a:off x="228600" y="6553200"/>
            <a:ext cx="373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CICESE Parallel Computing Laboratory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 flipV="1">
            <a:off x="228600" y="801281"/>
            <a:ext cx="8610600" cy="76200"/>
            <a:chOff x="381000" y="6477000"/>
            <a:chExt cx="8153400" cy="76200"/>
          </a:xfrm>
        </p:grpSpPr>
        <p:sp>
          <p:nvSpPr>
            <p:cNvPr id="17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Line 6"/>
            <p:cNvSpPr>
              <a:spLocks noChangeShapeType="1"/>
            </p:cNvSpPr>
            <p:nvPr userDrawn="1"/>
          </p:nvSpPr>
          <p:spPr bwMode="auto">
            <a:xfrm>
              <a:off x="381000" y="6477000"/>
              <a:ext cx="8153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943926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229600" y="6513517"/>
            <a:ext cx="609600" cy="311921"/>
          </a:xfrm>
          <a:ln/>
        </p:spPr>
        <p:txBody>
          <a:bodyPr/>
          <a:lstStyle>
            <a:lvl1pPr>
              <a:defRPr sz="1600" b="1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ED618-095F-4A2E-81CD-0431DB534EA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2" descr="parala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271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 userDrawn="1"/>
        </p:nvGrpSpPr>
        <p:grpSpPr>
          <a:xfrm>
            <a:off x="228600" y="6477000"/>
            <a:ext cx="8610600" cy="76200"/>
            <a:chOff x="381000" y="6477000"/>
            <a:chExt cx="8153400" cy="76200"/>
          </a:xfrm>
        </p:grpSpPr>
        <p:sp>
          <p:nvSpPr>
            <p:cNvPr id="10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Line 6"/>
            <p:cNvSpPr>
              <a:spLocks noChangeShapeType="1"/>
            </p:cNvSpPr>
            <p:nvPr userDrawn="1"/>
          </p:nvSpPr>
          <p:spPr bwMode="auto">
            <a:xfrm>
              <a:off x="381000" y="6477000"/>
              <a:ext cx="8153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 Box 9"/>
          <p:cNvSpPr txBox="1">
            <a:spLocks noChangeArrowheads="1"/>
          </p:cNvSpPr>
          <p:nvPr userDrawn="1"/>
        </p:nvSpPr>
        <p:spPr bwMode="auto">
          <a:xfrm>
            <a:off x="228600" y="6553200"/>
            <a:ext cx="373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CICESE Parallel Computing Laboratory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 flipV="1">
            <a:off x="228600" y="801281"/>
            <a:ext cx="8610600" cy="76200"/>
            <a:chOff x="381000" y="6477000"/>
            <a:chExt cx="8153400" cy="76200"/>
          </a:xfrm>
        </p:grpSpPr>
        <p:sp>
          <p:nvSpPr>
            <p:cNvPr id="17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Line 6"/>
            <p:cNvSpPr>
              <a:spLocks noChangeShapeType="1"/>
            </p:cNvSpPr>
            <p:nvPr userDrawn="1"/>
          </p:nvSpPr>
          <p:spPr bwMode="auto">
            <a:xfrm>
              <a:off x="381000" y="6477000"/>
              <a:ext cx="8153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684179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229600" y="6513517"/>
            <a:ext cx="609600" cy="311921"/>
          </a:xfrm>
          <a:ln/>
        </p:spPr>
        <p:txBody>
          <a:bodyPr/>
          <a:lstStyle>
            <a:lvl1pPr>
              <a:defRPr sz="1600" b="1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ED618-095F-4A2E-81CD-0431DB534EA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2" descr="parala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271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 userDrawn="1"/>
        </p:nvGrpSpPr>
        <p:grpSpPr>
          <a:xfrm>
            <a:off x="228600" y="6477000"/>
            <a:ext cx="8610600" cy="76200"/>
            <a:chOff x="381000" y="6477000"/>
            <a:chExt cx="8153400" cy="76200"/>
          </a:xfrm>
        </p:grpSpPr>
        <p:sp>
          <p:nvSpPr>
            <p:cNvPr id="10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Line 6"/>
            <p:cNvSpPr>
              <a:spLocks noChangeShapeType="1"/>
            </p:cNvSpPr>
            <p:nvPr userDrawn="1"/>
          </p:nvSpPr>
          <p:spPr bwMode="auto">
            <a:xfrm>
              <a:off x="381000" y="6477000"/>
              <a:ext cx="8153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 Box 9"/>
          <p:cNvSpPr txBox="1">
            <a:spLocks noChangeArrowheads="1"/>
          </p:cNvSpPr>
          <p:nvPr userDrawn="1"/>
        </p:nvSpPr>
        <p:spPr bwMode="auto">
          <a:xfrm>
            <a:off x="228600" y="6553200"/>
            <a:ext cx="373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CICESE Parallel Computing Laboratory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 flipV="1">
            <a:off x="228600" y="801281"/>
            <a:ext cx="8610600" cy="76200"/>
            <a:chOff x="381000" y="6477000"/>
            <a:chExt cx="8153400" cy="76200"/>
          </a:xfrm>
        </p:grpSpPr>
        <p:sp>
          <p:nvSpPr>
            <p:cNvPr id="17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Line 6"/>
            <p:cNvSpPr>
              <a:spLocks noChangeShapeType="1"/>
            </p:cNvSpPr>
            <p:nvPr userDrawn="1"/>
          </p:nvSpPr>
          <p:spPr bwMode="auto">
            <a:xfrm>
              <a:off x="381000" y="6477000"/>
              <a:ext cx="8153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51563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rala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271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7"/>
          <p:cNvGrpSpPr>
            <a:grpSpLocks/>
          </p:cNvGrpSpPr>
          <p:nvPr userDrawn="1"/>
        </p:nvGrpSpPr>
        <p:grpSpPr bwMode="auto">
          <a:xfrm>
            <a:off x="228600" y="6477000"/>
            <a:ext cx="8610600" cy="76200"/>
            <a:chOff x="381000" y="6477000"/>
            <a:chExt cx="8153400" cy="76200"/>
          </a:xfrm>
        </p:grpSpPr>
        <p:sp>
          <p:nvSpPr>
            <p:cNvPr id="4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Line 6"/>
            <p:cNvSpPr>
              <a:spLocks noChangeShapeType="1"/>
            </p:cNvSpPr>
            <p:nvPr userDrawn="1"/>
          </p:nvSpPr>
          <p:spPr bwMode="auto">
            <a:xfrm>
              <a:off x="381000" y="6477000"/>
              <a:ext cx="8153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228600" y="6553200"/>
            <a:ext cx="373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CICESE Parallel Computing Laboratory</a:t>
            </a:r>
          </a:p>
        </p:txBody>
      </p:sp>
      <p:grpSp>
        <p:nvGrpSpPr>
          <p:cNvPr id="7" name="Group 11"/>
          <p:cNvGrpSpPr>
            <a:grpSpLocks/>
          </p:cNvGrpSpPr>
          <p:nvPr userDrawn="1"/>
        </p:nvGrpSpPr>
        <p:grpSpPr bwMode="auto">
          <a:xfrm flipV="1">
            <a:off x="228600" y="801688"/>
            <a:ext cx="8610600" cy="76200"/>
            <a:chOff x="381000" y="6477000"/>
            <a:chExt cx="8153400" cy="76200"/>
          </a:xfrm>
        </p:grpSpPr>
        <p:sp>
          <p:nvSpPr>
            <p:cNvPr id="8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Line 6"/>
            <p:cNvSpPr>
              <a:spLocks noChangeShapeType="1"/>
            </p:cNvSpPr>
            <p:nvPr userDrawn="1"/>
          </p:nvSpPr>
          <p:spPr bwMode="auto">
            <a:xfrm>
              <a:off x="381000" y="6477000"/>
              <a:ext cx="8153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Rectangle 103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29600" y="6513513"/>
            <a:ext cx="609600" cy="311150"/>
          </a:xfrm>
        </p:spPr>
        <p:txBody>
          <a:bodyPr/>
          <a:lstStyle>
            <a:lvl1pPr>
              <a:defRPr sz="1600" b="1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2B1EC7-A608-4535-8C3C-11069056842B}" type="slidenum"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88377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rala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271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7"/>
          <p:cNvGrpSpPr>
            <a:grpSpLocks/>
          </p:cNvGrpSpPr>
          <p:nvPr userDrawn="1"/>
        </p:nvGrpSpPr>
        <p:grpSpPr bwMode="auto">
          <a:xfrm>
            <a:off x="228600" y="6477000"/>
            <a:ext cx="8610600" cy="76200"/>
            <a:chOff x="381000" y="6477000"/>
            <a:chExt cx="8153400" cy="76200"/>
          </a:xfrm>
        </p:grpSpPr>
        <p:sp>
          <p:nvSpPr>
            <p:cNvPr id="4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Line 6"/>
            <p:cNvSpPr>
              <a:spLocks noChangeShapeType="1"/>
            </p:cNvSpPr>
            <p:nvPr userDrawn="1"/>
          </p:nvSpPr>
          <p:spPr bwMode="auto">
            <a:xfrm>
              <a:off x="381000" y="6477000"/>
              <a:ext cx="8153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228600" y="6553200"/>
            <a:ext cx="373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CICESE Parallel Computing Laboratory</a:t>
            </a:r>
          </a:p>
        </p:txBody>
      </p:sp>
      <p:grpSp>
        <p:nvGrpSpPr>
          <p:cNvPr id="7" name="Group 11"/>
          <p:cNvGrpSpPr>
            <a:grpSpLocks/>
          </p:cNvGrpSpPr>
          <p:nvPr userDrawn="1"/>
        </p:nvGrpSpPr>
        <p:grpSpPr bwMode="auto">
          <a:xfrm flipV="1">
            <a:off x="228600" y="801688"/>
            <a:ext cx="8610600" cy="76200"/>
            <a:chOff x="381000" y="6477000"/>
            <a:chExt cx="8153400" cy="76200"/>
          </a:xfrm>
        </p:grpSpPr>
        <p:sp>
          <p:nvSpPr>
            <p:cNvPr id="8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Line 6"/>
            <p:cNvSpPr>
              <a:spLocks noChangeShapeType="1"/>
            </p:cNvSpPr>
            <p:nvPr userDrawn="1"/>
          </p:nvSpPr>
          <p:spPr bwMode="auto">
            <a:xfrm>
              <a:off x="381000" y="6477000"/>
              <a:ext cx="8153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Rectangle 103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29600" y="6513513"/>
            <a:ext cx="609600" cy="311150"/>
          </a:xfrm>
        </p:spPr>
        <p:txBody>
          <a:bodyPr/>
          <a:lstStyle>
            <a:lvl1pPr>
              <a:defRPr sz="1600" b="1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2B1EC7-A608-4535-8C3C-11069056842B}" type="slidenum"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57875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 userDrawn="1"/>
        </p:nvSpPr>
        <p:spPr bwMode="auto">
          <a:xfrm>
            <a:off x="304800" y="304800"/>
            <a:ext cx="8499475" cy="6324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ru-RU" altLang="en-US" sz="2400" b="0">
              <a:solidFill>
                <a:srgbClr val="CC0000"/>
              </a:solidFill>
            </a:endParaRPr>
          </a:p>
        </p:txBody>
      </p:sp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228600" y="228600"/>
            <a:ext cx="8686800" cy="64770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en-US">
                <a:solidFill>
                  <a:srgbClr val="A50021"/>
                </a:solidFill>
              </a:rPr>
              <a:t> 	</a:t>
            </a:r>
          </a:p>
        </p:txBody>
      </p:sp>
      <p:pic>
        <p:nvPicPr>
          <p:cNvPr id="4" name="Picture 7" descr="parala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3" y="381000"/>
            <a:ext cx="94932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 bwMode="auto">
          <a:xfrm>
            <a:off x="304800" y="6096000"/>
            <a:ext cx="8499475" cy="0"/>
          </a:xfrm>
          <a:prstGeom prst="line">
            <a:avLst/>
          </a:prstGeom>
          <a:solidFill>
            <a:schemeClr val="accent1"/>
          </a:solidFill>
          <a:ln w="19050" cap="flat" cmpd="dbl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cxnSp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381000"/>
            <a:ext cx="12461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81851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rala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271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7"/>
          <p:cNvGrpSpPr>
            <a:grpSpLocks/>
          </p:cNvGrpSpPr>
          <p:nvPr userDrawn="1"/>
        </p:nvGrpSpPr>
        <p:grpSpPr bwMode="auto">
          <a:xfrm>
            <a:off x="228600" y="6477000"/>
            <a:ext cx="8610600" cy="76200"/>
            <a:chOff x="381000" y="6477000"/>
            <a:chExt cx="8153400" cy="76200"/>
          </a:xfrm>
        </p:grpSpPr>
        <p:sp>
          <p:nvSpPr>
            <p:cNvPr id="4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Line 6"/>
            <p:cNvSpPr>
              <a:spLocks noChangeShapeType="1"/>
            </p:cNvSpPr>
            <p:nvPr userDrawn="1"/>
          </p:nvSpPr>
          <p:spPr bwMode="auto">
            <a:xfrm>
              <a:off x="381000" y="6477000"/>
              <a:ext cx="8153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228600" y="6553200"/>
            <a:ext cx="373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altLang="en-US" sz="1400" dirty="0">
                <a:solidFill>
                  <a:srgbClr val="A50021"/>
                </a:solidFill>
              </a:rPr>
              <a:t>CICESE Parallel Computing Laboratory</a:t>
            </a:r>
          </a:p>
        </p:txBody>
      </p:sp>
      <p:grpSp>
        <p:nvGrpSpPr>
          <p:cNvPr id="7" name="Group 11"/>
          <p:cNvGrpSpPr>
            <a:grpSpLocks/>
          </p:cNvGrpSpPr>
          <p:nvPr userDrawn="1"/>
        </p:nvGrpSpPr>
        <p:grpSpPr bwMode="auto">
          <a:xfrm flipV="1">
            <a:off x="228600" y="801688"/>
            <a:ext cx="8610600" cy="76200"/>
            <a:chOff x="381000" y="6477000"/>
            <a:chExt cx="8153400" cy="76200"/>
          </a:xfrm>
        </p:grpSpPr>
        <p:sp>
          <p:nvSpPr>
            <p:cNvPr id="8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6"/>
            <p:cNvSpPr>
              <a:spLocks noChangeShapeType="1"/>
            </p:cNvSpPr>
            <p:nvPr userDrawn="1"/>
          </p:nvSpPr>
          <p:spPr bwMode="auto">
            <a:xfrm>
              <a:off x="381000" y="6477000"/>
              <a:ext cx="8153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" name="Rectangle 103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29600" y="6513513"/>
            <a:ext cx="609600" cy="311150"/>
          </a:xfrm>
        </p:spPr>
        <p:txBody>
          <a:bodyPr/>
          <a:lstStyle>
            <a:lvl1pPr>
              <a:defRPr sz="1600" b="1" smtClean="0"/>
            </a:lvl1pPr>
          </a:lstStyle>
          <a:p>
            <a:pPr>
              <a:defRPr/>
            </a:pPr>
            <a:fld id="{618B0BE2-CB4F-4084-A0D2-FE9583E4D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29384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 userDrawn="1"/>
        </p:nvSpPr>
        <p:spPr bwMode="auto">
          <a:xfrm>
            <a:off x="304800" y="304800"/>
            <a:ext cx="8499475" cy="6324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ru-RU" altLang="en-US" sz="2400" b="0">
              <a:solidFill>
                <a:srgbClr val="CC0000"/>
              </a:solidFill>
            </a:endParaRPr>
          </a:p>
        </p:txBody>
      </p:sp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228600" y="228600"/>
            <a:ext cx="8686800" cy="64770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en-US">
                <a:solidFill>
                  <a:srgbClr val="A50021"/>
                </a:solidFill>
              </a:rPr>
              <a:t> 	</a:t>
            </a:r>
          </a:p>
        </p:txBody>
      </p:sp>
      <p:pic>
        <p:nvPicPr>
          <p:cNvPr id="4" name="Picture 7" descr="parala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3" y="381000"/>
            <a:ext cx="94932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381000"/>
            <a:ext cx="12461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127144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27C0B-C345-4812-9E9A-40B5558ADB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61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40C465-2447-4E0C-B0E2-740D82810C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44854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996BE-B0B4-47EF-AF61-0C9F9ECCB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67124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FB014-82B5-4370-875B-3717B26245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62343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130EA-04C1-4322-85CB-30580AF17F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3866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8D0B8-67E4-479F-B099-F7B5CED35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3415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748A5-E1F5-4D76-9B52-83776D7D8D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19071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0FAF0-C962-43F6-AD41-9B4E48762E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85934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D276B-D893-49DF-A399-63CE19B6E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85513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4033F-60D1-404D-A9EA-A3AFBD5BE0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2169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50038-B65F-4F6F-B1BA-FF6EBE0B1C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4711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rala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271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7"/>
          <p:cNvGrpSpPr>
            <a:grpSpLocks/>
          </p:cNvGrpSpPr>
          <p:nvPr userDrawn="1"/>
        </p:nvGrpSpPr>
        <p:grpSpPr bwMode="auto">
          <a:xfrm>
            <a:off x="228600" y="6477000"/>
            <a:ext cx="8610600" cy="76200"/>
            <a:chOff x="381000" y="6477000"/>
            <a:chExt cx="8153400" cy="76200"/>
          </a:xfrm>
        </p:grpSpPr>
        <p:sp>
          <p:nvSpPr>
            <p:cNvPr id="4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Line 6"/>
            <p:cNvSpPr>
              <a:spLocks noChangeShapeType="1"/>
            </p:cNvSpPr>
            <p:nvPr userDrawn="1"/>
          </p:nvSpPr>
          <p:spPr bwMode="auto">
            <a:xfrm>
              <a:off x="381000" y="6477000"/>
              <a:ext cx="8153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228600" y="6553200"/>
            <a:ext cx="373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1400" dirty="0">
                <a:solidFill>
                  <a:srgbClr val="1F497D"/>
                </a:solidFill>
              </a:rPr>
              <a:t>CICESE Parallel Computing Laboratory</a:t>
            </a:r>
          </a:p>
        </p:txBody>
      </p:sp>
      <p:grpSp>
        <p:nvGrpSpPr>
          <p:cNvPr id="7" name="Group 11"/>
          <p:cNvGrpSpPr>
            <a:grpSpLocks/>
          </p:cNvGrpSpPr>
          <p:nvPr userDrawn="1"/>
        </p:nvGrpSpPr>
        <p:grpSpPr bwMode="auto">
          <a:xfrm flipV="1">
            <a:off x="228600" y="801688"/>
            <a:ext cx="8610600" cy="76200"/>
            <a:chOff x="381000" y="6477000"/>
            <a:chExt cx="8153400" cy="76200"/>
          </a:xfrm>
        </p:grpSpPr>
        <p:sp>
          <p:nvSpPr>
            <p:cNvPr id="8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6"/>
            <p:cNvSpPr>
              <a:spLocks noChangeShapeType="1"/>
            </p:cNvSpPr>
            <p:nvPr userDrawn="1"/>
          </p:nvSpPr>
          <p:spPr bwMode="auto">
            <a:xfrm>
              <a:off x="381000" y="6477000"/>
              <a:ext cx="8153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" name="Rectangle 103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29600" y="6513513"/>
            <a:ext cx="609600" cy="311150"/>
          </a:xfrm>
        </p:spPr>
        <p:txBody>
          <a:bodyPr/>
          <a:lstStyle>
            <a:lvl1pPr>
              <a:defRPr sz="1600" b="1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D9EF9126-BE01-491C-8563-3EC3487DCF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4377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D596C-6A10-4775-9476-496A41647B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9979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arala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5888"/>
            <a:ext cx="76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"/>
          <p:cNvSpPr txBox="1">
            <a:spLocks noChangeArrowheads="1"/>
          </p:cNvSpPr>
          <p:nvPr userDrawn="1"/>
        </p:nvSpPr>
        <p:spPr bwMode="auto">
          <a:xfrm>
            <a:off x="152400" y="6580188"/>
            <a:ext cx="3733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altLang="en-US" sz="1200" b="0" dirty="0">
                <a:solidFill>
                  <a:srgbClr val="A50021"/>
                </a:solidFill>
              </a:rPr>
              <a:t>CICESE Parallel Computing Laboratory</a:t>
            </a:r>
          </a:p>
        </p:txBody>
      </p:sp>
      <p:grpSp>
        <p:nvGrpSpPr>
          <p:cNvPr id="8" name="Group 8"/>
          <p:cNvGrpSpPr>
            <a:grpSpLocks/>
          </p:cNvGrpSpPr>
          <p:nvPr userDrawn="1"/>
        </p:nvGrpSpPr>
        <p:grpSpPr bwMode="auto">
          <a:xfrm flipV="1">
            <a:off x="228600" y="762000"/>
            <a:ext cx="8610600" cy="36513"/>
            <a:chOff x="381000" y="6516281"/>
            <a:chExt cx="8153400" cy="36919"/>
          </a:xfrm>
        </p:grpSpPr>
        <p:sp>
          <p:nvSpPr>
            <p:cNvPr id="10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6"/>
            <p:cNvSpPr>
              <a:spLocks noChangeShapeType="1"/>
            </p:cNvSpPr>
            <p:nvPr userDrawn="1"/>
          </p:nvSpPr>
          <p:spPr bwMode="auto">
            <a:xfrm>
              <a:off x="381000" y="6516281"/>
              <a:ext cx="815340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" name="Group 11"/>
          <p:cNvGrpSpPr>
            <a:grpSpLocks/>
          </p:cNvGrpSpPr>
          <p:nvPr userDrawn="1"/>
        </p:nvGrpSpPr>
        <p:grpSpPr bwMode="auto">
          <a:xfrm flipV="1">
            <a:off x="228600" y="6513513"/>
            <a:ext cx="8610600" cy="36512"/>
            <a:chOff x="381000" y="6516281"/>
            <a:chExt cx="8153400" cy="36919"/>
          </a:xfrm>
        </p:grpSpPr>
        <p:sp>
          <p:nvSpPr>
            <p:cNvPr id="13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6"/>
            <p:cNvSpPr>
              <a:spLocks noChangeShapeType="1"/>
            </p:cNvSpPr>
            <p:nvPr userDrawn="1"/>
          </p:nvSpPr>
          <p:spPr bwMode="auto">
            <a:xfrm>
              <a:off x="381000" y="6516281"/>
              <a:ext cx="815340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219200" y="115888"/>
            <a:ext cx="7543800" cy="569912"/>
          </a:xfrm>
        </p:spPr>
        <p:txBody>
          <a:bodyPr/>
          <a:lstStyle>
            <a:lvl1pPr marL="0" indent="0" algn="ctr">
              <a:buNone/>
              <a:defRPr sz="3100" baseline="0">
                <a:solidFill>
                  <a:srgbClr val="C00000"/>
                </a:solidFill>
              </a:defRPr>
            </a:lvl1pPr>
            <a:lvl2pPr algn="ctr">
              <a:defRPr sz="3100">
                <a:solidFill>
                  <a:srgbClr val="C00000"/>
                </a:solidFill>
              </a:defRPr>
            </a:lvl2pPr>
            <a:lvl3pPr algn="ctr">
              <a:defRPr sz="3100">
                <a:solidFill>
                  <a:srgbClr val="C00000"/>
                </a:solidFill>
              </a:defRPr>
            </a:lvl3pPr>
            <a:lvl4pPr algn="ctr">
              <a:defRPr sz="3100">
                <a:solidFill>
                  <a:srgbClr val="C00000"/>
                </a:solidFill>
              </a:defRPr>
            </a:lvl4pPr>
            <a:lvl5pPr algn="ctr">
              <a:defRPr sz="3100">
                <a:solidFill>
                  <a:srgbClr val="C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33400" y="1219200"/>
            <a:ext cx="7924800" cy="838200"/>
          </a:xfrm>
        </p:spPr>
        <p:txBody>
          <a:bodyPr/>
          <a:lstStyle>
            <a:lvl1pPr marL="0" indent="0">
              <a:buNone/>
              <a:defRPr sz="2800">
                <a:solidFill>
                  <a:srgbClr val="1C1C1C"/>
                </a:solidFill>
              </a:defRPr>
            </a:lvl1pPr>
            <a:lvl2pPr>
              <a:defRPr sz="2400">
                <a:solidFill>
                  <a:srgbClr val="1C1C1C"/>
                </a:solidFill>
              </a:defRPr>
            </a:lvl2pPr>
            <a:lvl3pPr>
              <a:defRPr sz="2000">
                <a:solidFill>
                  <a:srgbClr val="1C1C1C"/>
                </a:solidFill>
              </a:defRPr>
            </a:lvl3pPr>
            <a:lvl4pPr>
              <a:defRPr sz="1800">
                <a:solidFill>
                  <a:srgbClr val="1C1C1C"/>
                </a:solidFill>
              </a:defRPr>
            </a:lvl4pPr>
            <a:lvl5pPr>
              <a:defRPr sz="1400">
                <a:solidFill>
                  <a:srgbClr val="1C1C1C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33400" y="2286000"/>
            <a:ext cx="7924800" cy="2667000"/>
          </a:xfrm>
        </p:spPr>
        <p:txBody>
          <a:bodyPr/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Rectangle 1030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8305800" y="6545263"/>
            <a:ext cx="609600" cy="311150"/>
          </a:xfrm>
        </p:spPr>
        <p:txBody>
          <a:bodyPr/>
          <a:lstStyle>
            <a:lvl1pPr>
              <a:defRPr sz="1200" b="0" smtClean="0"/>
            </a:lvl1pPr>
          </a:lstStyle>
          <a:p>
            <a:pPr>
              <a:defRPr/>
            </a:pPr>
            <a:fld id="{604F0331-A64D-4970-88C1-29EA8780C5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46140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110D5-4AE3-4414-B998-240D479F76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3552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83FF8707-2EC4-424E-A021-1B7A27ED78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04670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 userDrawn="1"/>
        </p:nvSpPr>
        <p:spPr bwMode="auto">
          <a:xfrm>
            <a:off x="304800" y="304800"/>
            <a:ext cx="8499193" cy="6324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auto">
          <a:xfrm>
            <a:off x="228600" y="228600"/>
            <a:ext cx="8686800" cy="64770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	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432718" y="1447800"/>
            <a:ext cx="6278563" cy="533400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“Tittle”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628775" y="6286500"/>
            <a:ext cx="5886450" cy="304800"/>
          </a:xfrm>
        </p:spPr>
        <p:txBody>
          <a:bodyPr/>
          <a:lstStyle>
            <a:lvl1pPr marL="0" indent="0" algn="ctr">
              <a:buNone/>
              <a:defRPr sz="1300" b="0">
                <a:solidFill>
                  <a:srgbClr val="C00000"/>
                </a:solidFill>
              </a:defRPr>
            </a:lvl1pPr>
            <a:lvl2pPr algn="ctr">
              <a:defRPr sz="1300" b="0">
                <a:solidFill>
                  <a:srgbClr val="C00000"/>
                </a:solidFill>
              </a:defRPr>
            </a:lvl2pPr>
            <a:lvl3pPr algn="ctr">
              <a:defRPr sz="1300" b="0">
                <a:solidFill>
                  <a:srgbClr val="C00000"/>
                </a:solidFill>
              </a:defRPr>
            </a:lvl3pPr>
            <a:lvl4pPr algn="ctr">
              <a:defRPr sz="1300" b="0">
                <a:solidFill>
                  <a:srgbClr val="C00000"/>
                </a:solidFill>
              </a:defRPr>
            </a:lvl4pPr>
            <a:lvl5pPr algn="ctr">
              <a:defRPr sz="1300" b="0"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8561471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6545048"/>
            <a:ext cx="609600" cy="311921"/>
          </a:xfrm>
          <a:ln/>
        </p:spPr>
        <p:txBody>
          <a:bodyPr/>
          <a:lstStyle>
            <a:lvl1pPr>
              <a:defRPr sz="1200" b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ED618-095F-4A2E-81CD-0431DB534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 userDrawn="1"/>
        </p:nvSpPr>
        <p:spPr bwMode="auto">
          <a:xfrm>
            <a:off x="145998" y="6589528"/>
            <a:ext cx="83820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Preserving Privacy in Neural Network Processing with Homomorphic Encryption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 flipV="1">
            <a:off x="228600" y="762000"/>
            <a:ext cx="8610600" cy="36919"/>
            <a:chOff x="381000" y="6516281"/>
            <a:chExt cx="8153400" cy="36919"/>
          </a:xfrm>
        </p:grpSpPr>
        <p:sp>
          <p:nvSpPr>
            <p:cNvPr id="17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8" name="Line 6"/>
            <p:cNvSpPr>
              <a:spLocks noChangeShapeType="1"/>
            </p:cNvSpPr>
            <p:nvPr userDrawn="1"/>
          </p:nvSpPr>
          <p:spPr bwMode="auto">
            <a:xfrm>
              <a:off x="381000" y="6516281"/>
              <a:ext cx="815340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 flipV="1">
            <a:off x="228600" y="6512805"/>
            <a:ext cx="8610600" cy="36919"/>
            <a:chOff x="381000" y="6516281"/>
            <a:chExt cx="8153400" cy="36919"/>
          </a:xfrm>
        </p:grpSpPr>
        <p:sp>
          <p:nvSpPr>
            <p:cNvPr id="15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9" name="Line 6"/>
            <p:cNvSpPr>
              <a:spLocks noChangeShapeType="1"/>
            </p:cNvSpPr>
            <p:nvPr userDrawn="1"/>
          </p:nvSpPr>
          <p:spPr bwMode="auto">
            <a:xfrm>
              <a:off x="381000" y="6516281"/>
              <a:ext cx="815340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139825" y="115888"/>
            <a:ext cx="6861175" cy="569912"/>
          </a:xfrm>
        </p:spPr>
        <p:txBody>
          <a:bodyPr/>
          <a:lstStyle>
            <a:lvl1pPr marL="0" indent="0" algn="ctr">
              <a:buNone/>
              <a:defRPr sz="3100" baseline="0">
                <a:solidFill>
                  <a:srgbClr val="C00000"/>
                </a:solidFill>
              </a:defRPr>
            </a:lvl1pPr>
            <a:lvl2pPr algn="ctr">
              <a:defRPr sz="3100">
                <a:solidFill>
                  <a:srgbClr val="C00000"/>
                </a:solidFill>
              </a:defRPr>
            </a:lvl2pPr>
            <a:lvl3pPr algn="ctr">
              <a:defRPr sz="3100">
                <a:solidFill>
                  <a:srgbClr val="C00000"/>
                </a:solidFill>
              </a:defRPr>
            </a:lvl3pPr>
            <a:lvl4pPr algn="ctr">
              <a:defRPr sz="3100">
                <a:solidFill>
                  <a:srgbClr val="C00000"/>
                </a:solidFill>
              </a:defRPr>
            </a:lvl4pPr>
            <a:lvl5pPr algn="ctr">
              <a:defRPr sz="3100"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33400" y="1219200"/>
            <a:ext cx="7924800" cy="838200"/>
          </a:xfrm>
        </p:spPr>
        <p:txBody>
          <a:bodyPr/>
          <a:lstStyle>
            <a:lvl1pPr marL="0" indent="0">
              <a:buNone/>
              <a:defRPr sz="2800">
                <a:solidFill>
                  <a:srgbClr val="1C1C1C"/>
                </a:solidFill>
              </a:defRPr>
            </a:lvl1pPr>
            <a:lvl2pPr>
              <a:defRPr sz="2400">
                <a:solidFill>
                  <a:srgbClr val="1C1C1C"/>
                </a:solidFill>
              </a:defRPr>
            </a:lvl2pPr>
            <a:lvl3pPr>
              <a:defRPr sz="2000">
                <a:solidFill>
                  <a:srgbClr val="1C1C1C"/>
                </a:solidFill>
              </a:defRPr>
            </a:lvl3pPr>
            <a:lvl4pPr>
              <a:defRPr sz="1800">
                <a:solidFill>
                  <a:srgbClr val="1C1C1C"/>
                </a:solidFill>
              </a:defRPr>
            </a:lvl4pPr>
            <a:lvl5pPr>
              <a:defRPr sz="1400">
                <a:solidFill>
                  <a:srgbClr val="1C1C1C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33400" y="2286000"/>
            <a:ext cx="7924800" cy="2667000"/>
          </a:xfrm>
        </p:spPr>
        <p:txBody>
          <a:bodyPr/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4" name="Picture 8" descr="C:\Users\Mario\Desktop\cices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29" y="120131"/>
            <a:ext cx="1028996" cy="50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01102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 userDrawn="1"/>
        </p:nvSpPr>
        <p:spPr bwMode="auto">
          <a:xfrm>
            <a:off x="304800" y="304800"/>
            <a:ext cx="8499193" cy="6324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auto">
          <a:xfrm>
            <a:off x="228600" y="228600"/>
            <a:ext cx="8686800" cy="64770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	</a:t>
            </a:r>
          </a:p>
        </p:txBody>
      </p:sp>
      <p:pic>
        <p:nvPicPr>
          <p:cNvPr id="9" name="Picture 7" descr="paralab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01914" y="381000"/>
            <a:ext cx="949485" cy="760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44" y="381000"/>
            <a:ext cx="1245540" cy="61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0650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8EC48E-5745-41EF-B409-A6ADF3A0D39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94888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6DF371-19B7-4647-ACEA-1CFC6094BCC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3067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758B3A-7B05-4A1B-A80D-A28A8BB1D7F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53728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8D291E-385D-4A2B-9DCC-5FAC5D878A6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1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rala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271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7"/>
          <p:cNvGrpSpPr>
            <a:grpSpLocks/>
          </p:cNvGrpSpPr>
          <p:nvPr userDrawn="1"/>
        </p:nvGrpSpPr>
        <p:grpSpPr bwMode="auto">
          <a:xfrm>
            <a:off x="228600" y="6477000"/>
            <a:ext cx="8610600" cy="76200"/>
            <a:chOff x="381000" y="6477000"/>
            <a:chExt cx="8153400" cy="76200"/>
          </a:xfrm>
        </p:grpSpPr>
        <p:sp>
          <p:nvSpPr>
            <p:cNvPr id="4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Line 6"/>
            <p:cNvSpPr>
              <a:spLocks noChangeShapeType="1"/>
            </p:cNvSpPr>
            <p:nvPr userDrawn="1"/>
          </p:nvSpPr>
          <p:spPr bwMode="auto">
            <a:xfrm>
              <a:off x="381000" y="6477000"/>
              <a:ext cx="8153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228600" y="6553200"/>
            <a:ext cx="373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altLang="en-US" sz="1400" dirty="0">
                <a:solidFill>
                  <a:schemeClr val="tx2"/>
                </a:solidFill>
              </a:rPr>
              <a:t>CICESE Parallel Computing Laboratory</a:t>
            </a:r>
          </a:p>
        </p:txBody>
      </p:sp>
      <p:grpSp>
        <p:nvGrpSpPr>
          <p:cNvPr id="7" name="Group 11"/>
          <p:cNvGrpSpPr>
            <a:grpSpLocks/>
          </p:cNvGrpSpPr>
          <p:nvPr userDrawn="1"/>
        </p:nvGrpSpPr>
        <p:grpSpPr bwMode="auto">
          <a:xfrm flipV="1">
            <a:off x="228600" y="801688"/>
            <a:ext cx="8610600" cy="76200"/>
            <a:chOff x="381000" y="6477000"/>
            <a:chExt cx="8153400" cy="76200"/>
          </a:xfrm>
        </p:grpSpPr>
        <p:sp>
          <p:nvSpPr>
            <p:cNvPr id="8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6"/>
            <p:cNvSpPr>
              <a:spLocks noChangeShapeType="1"/>
            </p:cNvSpPr>
            <p:nvPr userDrawn="1"/>
          </p:nvSpPr>
          <p:spPr bwMode="auto">
            <a:xfrm>
              <a:off x="381000" y="6477000"/>
              <a:ext cx="8153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" name="Rectangle 103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29600" y="6513513"/>
            <a:ext cx="609600" cy="311150"/>
          </a:xfrm>
        </p:spPr>
        <p:txBody>
          <a:bodyPr/>
          <a:lstStyle>
            <a:lvl1pPr>
              <a:defRPr sz="1600" b="1"/>
            </a:lvl1pPr>
          </a:lstStyle>
          <a:p>
            <a:pPr>
              <a:defRPr/>
            </a:pPr>
            <a:fld id="{E92B1EC7-A608-4535-8C3C-110690568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138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8C743-92B0-4BD0-BE27-A8F083F524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14990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AFFD53-82D4-410B-AF73-19508D3BAF1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1073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CC83E1-211A-4E6F-B445-069325CDFAD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78600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453BBE-1914-435F-A738-849952EDC44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80999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1DC7EC-7D9D-4B6A-9AB9-1B78EA6A616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46316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7E57A7-6917-4AB0-A384-831FE4F1B35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40367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74BFEE-8335-4BA3-B8EA-B87271A9E52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9122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 userDrawn="1"/>
        </p:nvSpPr>
        <p:spPr bwMode="auto">
          <a:xfrm>
            <a:off x="304800" y="304800"/>
            <a:ext cx="8499475" cy="6324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228600" y="228600"/>
            <a:ext cx="8686800" cy="64770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	</a:t>
            </a:r>
          </a:p>
        </p:txBody>
      </p:sp>
      <p:pic>
        <p:nvPicPr>
          <p:cNvPr id="4" name="Picture 7" descr="parala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3" y="381000"/>
            <a:ext cx="94932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 bwMode="auto">
          <a:xfrm>
            <a:off x="304800" y="6096000"/>
            <a:ext cx="8499475" cy="0"/>
          </a:xfrm>
          <a:prstGeom prst="line">
            <a:avLst/>
          </a:prstGeom>
          <a:solidFill>
            <a:schemeClr val="accent1"/>
          </a:solidFill>
          <a:ln w="19050" cap="flat" cmpd="dbl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cxnSp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381000"/>
            <a:ext cx="12461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322406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rala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271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7"/>
          <p:cNvGrpSpPr>
            <a:grpSpLocks/>
          </p:cNvGrpSpPr>
          <p:nvPr userDrawn="1"/>
        </p:nvGrpSpPr>
        <p:grpSpPr bwMode="auto">
          <a:xfrm>
            <a:off x="228600" y="6477000"/>
            <a:ext cx="8610600" cy="76200"/>
            <a:chOff x="381000" y="6477000"/>
            <a:chExt cx="8153400" cy="76200"/>
          </a:xfrm>
        </p:grpSpPr>
        <p:sp>
          <p:nvSpPr>
            <p:cNvPr id="4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" name="Line 6"/>
            <p:cNvSpPr>
              <a:spLocks noChangeShapeType="1"/>
            </p:cNvSpPr>
            <p:nvPr userDrawn="1"/>
          </p:nvSpPr>
          <p:spPr bwMode="auto">
            <a:xfrm>
              <a:off x="381000" y="6477000"/>
              <a:ext cx="8153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228600" y="6553200"/>
            <a:ext cx="373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CICESE Parallel Computing Laboratory</a:t>
            </a:r>
          </a:p>
        </p:txBody>
      </p:sp>
      <p:grpSp>
        <p:nvGrpSpPr>
          <p:cNvPr id="7" name="Group 11"/>
          <p:cNvGrpSpPr>
            <a:grpSpLocks/>
          </p:cNvGrpSpPr>
          <p:nvPr userDrawn="1"/>
        </p:nvGrpSpPr>
        <p:grpSpPr bwMode="auto">
          <a:xfrm flipV="1">
            <a:off x="228600" y="801688"/>
            <a:ext cx="8610600" cy="76200"/>
            <a:chOff x="381000" y="6477000"/>
            <a:chExt cx="8153400" cy="76200"/>
          </a:xfrm>
        </p:grpSpPr>
        <p:sp>
          <p:nvSpPr>
            <p:cNvPr id="8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" name="Line 6"/>
            <p:cNvSpPr>
              <a:spLocks noChangeShapeType="1"/>
            </p:cNvSpPr>
            <p:nvPr userDrawn="1"/>
          </p:nvSpPr>
          <p:spPr bwMode="auto">
            <a:xfrm>
              <a:off x="381000" y="6477000"/>
              <a:ext cx="8153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Rectangle 103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29600" y="6513513"/>
            <a:ext cx="609600" cy="311150"/>
          </a:xfrm>
        </p:spPr>
        <p:txBody>
          <a:bodyPr/>
          <a:lstStyle>
            <a:lvl1pPr>
              <a:defRPr sz="1600" b="1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2B1EC7-A608-4535-8C3C-11069056842B}" type="slidenum"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37242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 userDrawn="1"/>
        </p:nvSpPr>
        <p:spPr bwMode="auto">
          <a:xfrm>
            <a:off x="304800" y="304800"/>
            <a:ext cx="8499475" cy="6324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228600" y="228600"/>
            <a:ext cx="8686800" cy="64770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	</a:t>
            </a:r>
          </a:p>
        </p:txBody>
      </p:sp>
      <p:pic>
        <p:nvPicPr>
          <p:cNvPr id="4" name="Picture 7" descr="parala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3" y="381000"/>
            <a:ext cx="94932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381000"/>
            <a:ext cx="12461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981249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4B79CE-53F9-4F47-A259-44D2E771F08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05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2BC28-3010-41AC-BE82-59998CEF8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4005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5F878-1CD4-40D3-BF6C-4976E57C95A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97113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826E53-3E19-4422-94D5-8F4D9A00F20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32340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149431-4A89-4296-AB24-9C943D2405B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00330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03C20D-DB0D-4A1D-9709-681952A0A77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71653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6E05C6-1270-4103-9096-E52F8FD950B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63274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D8CC00-0ED3-40FA-81F2-062C16F4800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45302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541478-C796-434A-830F-9205BB79D4C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28589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785132-4B2C-4D10-8958-AD0A971EA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41052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4AAB1E-109B-4614-8829-3CF9163318D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58335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6545048"/>
            <a:ext cx="609600" cy="311921"/>
          </a:xfrm>
          <a:ln/>
        </p:spPr>
        <p:txBody>
          <a:bodyPr/>
          <a:lstStyle>
            <a:lvl1pPr>
              <a:defRPr sz="1200" b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ED618-095F-4A2E-81CD-0431DB534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2" descr="parala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5743"/>
            <a:ext cx="762000" cy="609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9"/>
          <p:cNvSpPr txBox="1">
            <a:spLocks noChangeArrowheads="1"/>
          </p:cNvSpPr>
          <p:nvPr userDrawn="1"/>
        </p:nvSpPr>
        <p:spPr bwMode="auto">
          <a:xfrm>
            <a:off x="152400" y="6579970"/>
            <a:ext cx="3733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CICESE Parallel Computing Laboratory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 flipV="1">
            <a:off x="228600" y="762000"/>
            <a:ext cx="8610600" cy="36919"/>
            <a:chOff x="381000" y="6516281"/>
            <a:chExt cx="8153400" cy="36919"/>
          </a:xfrm>
        </p:grpSpPr>
        <p:sp>
          <p:nvSpPr>
            <p:cNvPr id="17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Line 6"/>
            <p:cNvSpPr>
              <a:spLocks noChangeShapeType="1"/>
            </p:cNvSpPr>
            <p:nvPr userDrawn="1"/>
          </p:nvSpPr>
          <p:spPr bwMode="auto">
            <a:xfrm>
              <a:off x="381000" y="6516281"/>
              <a:ext cx="815340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 flipV="1">
            <a:off x="228600" y="6512805"/>
            <a:ext cx="8610600" cy="36919"/>
            <a:chOff x="381000" y="6516281"/>
            <a:chExt cx="8153400" cy="36919"/>
          </a:xfrm>
        </p:grpSpPr>
        <p:sp>
          <p:nvSpPr>
            <p:cNvPr id="15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Line 6"/>
            <p:cNvSpPr>
              <a:spLocks noChangeShapeType="1"/>
            </p:cNvSpPr>
            <p:nvPr userDrawn="1"/>
          </p:nvSpPr>
          <p:spPr bwMode="auto">
            <a:xfrm>
              <a:off x="381000" y="6516281"/>
              <a:ext cx="815340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19200" y="115888"/>
            <a:ext cx="7543800" cy="569912"/>
          </a:xfrm>
        </p:spPr>
        <p:txBody>
          <a:bodyPr/>
          <a:lstStyle>
            <a:lvl1pPr marL="0" indent="0" algn="ctr">
              <a:buNone/>
              <a:defRPr sz="3100" baseline="0">
                <a:solidFill>
                  <a:srgbClr val="C00000"/>
                </a:solidFill>
              </a:defRPr>
            </a:lvl1pPr>
            <a:lvl2pPr algn="ctr">
              <a:defRPr sz="3100">
                <a:solidFill>
                  <a:srgbClr val="C00000"/>
                </a:solidFill>
              </a:defRPr>
            </a:lvl2pPr>
            <a:lvl3pPr algn="ctr">
              <a:defRPr sz="3100">
                <a:solidFill>
                  <a:srgbClr val="C00000"/>
                </a:solidFill>
              </a:defRPr>
            </a:lvl3pPr>
            <a:lvl4pPr algn="ctr">
              <a:defRPr sz="3100">
                <a:solidFill>
                  <a:srgbClr val="C00000"/>
                </a:solidFill>
              </a:defRPr>
            </a:lvl4pPr>
            <a:lvl5pPr algn="ctr">
              <a:defRPr sz="3100"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33400" y="1219200"/>
            <a:ext cx="7924800" cy="838200"/>
          </a:xfrm>
        </p:spPr>
        <p:txBody>
          <a:bodyPr/>
          <a:lstStyle>
            <a:lvl1pPr marL="0" indent="0">
              <a:buNone/>
              <a:defRPr sz="2800">
                <a:solidFill>
                  <a:srgbClr val="1C1C1C"/>
                </a:solidFill>
              </a:defRPr>
            </a:lvl1pPr>
            <a:lvl2pPr>
              <a:defRPr sz="2400">
                <a:solidFill>
                  <a:srgbClr val="1C1C1C"/>
                </a:solidFill>
              </a:defRPr>
            </a:lvl2pPr>
            <a:lvl3pPr>
              <a:defRPr sz="2000">
                <a:solidFill>
                  <a:srgbClr val="1C1C1C"/>
                </a:solidFill>
              </a:defRPr>
            </a:lvl3pPr>
            <a:lvl4pPr>
              <a:defRPr sz="1800">
                <a:solidFill>
                  <a:srgbClr val="1C1C1C"/>
                </a:solidFill>
              </a:defRPr>
            </a:lvl4pPr>
            <a:lvl5pPr>
              <a:defRPr sz="1400">
                <a:solidFill>
                  <a:srgbClr val="1C1C1C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33400" y="2286000"/>
            <a:ext cx="7924800" cy="2667000"/>
          </a:xfrm>
        </p:spPr>
        <p:txBody>
          <a:bodyPr/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6" hasCustomPrompt="1"/>
          </p:nvPr>
        </p:nvSpPr>
        <p:spPr>
          <a:xfrm>
            <a:off x="228600" y="6267739"/>
            <a:ext cx="8610600" cy="240080"/>
          </a:xfrm>
        </p:spPr>
        <p:txBody>
          <a:bodyPr/>
          <a:lstStyle>
            <a:lvl1pPr marL="0" indent="0">
              <a:buNone/>
              <a:defRPr sz="1000">
                <a:solidFill>
                  <a:srgbClr val="1C1C1C"/>
                </a:solidFill>
                <a:latin typeface="+mn-lt"/>
              </a:defRPr>
            </a:lvl1pPr>
            <a:lvl2pPr>
              <a:defRPr sz="1200">
                <a:solidFill>
                  <a:srgbClr val="1C1C1C"/>
                </a:solidFill>
                <a:latin typeface="+mn-lt"/>
              </a:defRPr>
            </a:lvl2pPr>
            <a:lvl3pPr>
              <a:defRPr sz="1200">
                <a:solidFill>
                  <a:srgbClr val="1C1C1C"/>
                </a:solidFill>
                <a:latin typeface="+mn-lt"/>
              </a:defRPr>
            </a:lvl3pPr>
            <a:lvl4pPr>
              <a:defRPr sz="1200">
                <a:solidFill>
                  <a:srgbClr val="1C1C1C"/>
                </a:solidFill>
                <a:latin typeface="+mn-lt"/>
              </a:defRPr>
            </a:lvl4pPr>
            <a:lvl5pPr>
              <a:defRPr sz="1200">
                <a:solidFill>
                  <a:srgbClr val="1C1C1C"/>
                </a:solidFill>
                <a:latin typeface="+mn-lt"/>
              </a:defRPr>
            </a:lvl5pPr>
          </a:lstStyle>
          <a:p>
            <a:pPr lvl="0"/>
            <a:r>
              <a:rPr lang="en-US" dirty="0" err="1"/>
              <a:t>Referencias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568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72FC8-C27F-41F4-96EE-684A470BE2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1114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 userDrawn="1"/>
        </p:nvSpPr>
        <p:spPr bwMode="auto">
          <a:xfrm>
            <a:off x="304800" y="304800"/>
            <a:ext cx="8499193" cy="6324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2400" b="0">
              <a:solidFill>
                <a:srgbClr val="CC0000"/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auto">
          <a:xfrm>
            <a:off x="228600" y="228600"/>
            <a:ext cx="8686800" cy="64770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dirty="0"/>
              <a:t> 	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432718" y="1447800"/>
            <a:ext cx="6278563" cy="533400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“Tittle”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628775" y="6286500"/>
            <a:ext cx="5886450" cy="304800"/>
          </a:xfrm>
        </p:spPr>
        <p:txBody>
          <a:bodyPr/>
          <a:lstStyle>
            <a:lvl1pPr marL="0" indent="0" algn="ctr">
              <a:buNone/>
              <a:defRPr sz="1300" b="0">
                <a:solidFill>
                  <a:srgbClr val="C00000"/>
                </a:solidFill>
              </a:defRPr>
            </a:lvl1pPr>
            <a:lvl2pPr algn="ctr">
              <a:defRPr sz="1300" b="0">
                <a:solidFill>
                  <a:srgbClr val="C00000"/>
                </a:solidFill>
              </a:defRPr>
            </a:lvl2pPr>
            <a:lvl3pPr algn="ctr">
              <a:defRPr sz="1300" b="0">
                <a:solidFill>
                  <a:srgbClr val="C00000"/>
                </a:solidFill>
              </a:defRPr>
            </a:lvl3pPr>
            <a:lvl4pPr algn="ctr">
              <a:defRPr sz="1300" b="0">
                <a:solidFill>
                  <a:srgbClr val="C00000"/>
                </a:solidFill>
              </a:defRPr>
            </a:lvl4pPr>
            <a:lvl5pPr algn="ctr">
              <a:defRPr sz="1300" b="0"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292007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6545048"/>
            <a:ext cx="609600" cy="311921"/>
          </a:xfrm>
          <a:ln/>
        </p:spPr>
        <p:txBody>
          <a:bodyPr/>
          <a:lstStyle>
            <a:lvl1pPr>
              <a:defRPr sz="1200" b="0"/>
            </a:lvl1pPr>
          </a:lstStyle>
          <a:p>
            <a:pPr>
              <a:defRPr/>
            </a:pPr>
            <a:fld id="{B33ED618-095F-4A2E-81CD-0431DB534EA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ext Box 9"/>
          <p:cNvSpPr txBox="1">
            <a:spLocks noChangeArrowheads="1"/>
          </p:cNvSpPr>
          <p:nvPr userDrawn="1"/>
        </p:nvSpPr>
        <p:spPr bwMode="auto">
          <a:xfrm>
            <a:off x="145998" y="6589528"/>
            <a:ext cx="83820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100" b="0">
                <a:solidFill>
                  <a:schemeClr val="tx2"/>
                </a:solidFill>
              </a:rPr>
              <a:t>Self-Learning Activation Functions for Privacy-Preserving Convolutional Neural Networks with Homomorphic Encryption</a:t>
            </a:r>
            <a:endParaRPr lang="en-US" altLang="en-US" sz="1100" b="0" dirty="0">
              <a:solidFill>
                <a:schemeClr val="tx2"/>
              </a:solidFill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 flipV="1">
            <a:off x="228600" y="762000"/>
            <a:ext cx="8610600" cy="36919"/>
            <a:chOff x="381000" y="6516281"/>
            <a:chExt cx="8153400" cy="36919"/>
          </a:xfrm>
        </p:grpSpPr>
        <p:sp>
          <p:nvSpPr>
            <p:cNvPr id="17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" name="Line 6"/>
            <p:cNvSpPr>
              <a:spLocks noChangeShapeType="1"/>
            </p:cNvSpPr>
            <p:nvPr userDrawn="1"/>
          </p:nvSpPr>
          <p:spPr bwMode="auto">
            <a:xfrm>
              <a:off x="381000" y="6516281"/>
              <a:ext cx="815340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 flipV="1">
            <a:off x="228600" y="6512805"/>
            <a:ext cx="8610600" cy="36919"/>
            <a:chOff x="381000" y="6516281"/>
            <a:chExt cx="8153400" cy="36919"/>
          </a:xfrm>
        </p:grpSpPr>
        <p:sp>
          <p:nvSpPr>
            <p:cNvPr id="15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9" name="Line 6"/>
            <p:cNvSpPr>
              <a:spLocks noChangeShapeType="1"/>
            </p:cNvSpPr>
            <p:nvPr userDrawn="1"/>
          </p:nvSpPr>
          <p:spPr bwMode="auto">
            <a:xfrm>
              <a:off x="381000" y="6516281"/>
              <a:ext cx="815340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139825" y="115888"/>
            <a:ext cx="6861175" cy="569912"/>
          </a:xfrm>
        </p:spPr>
        <p:txBody>
          <a:bodyPr/>
          <a:lstStyle>
            <a:lvl1pPr marL="0" indent="0" algn="ctr">
              <a:buNone/>
              <a:defRPr sz="3100" baseline="0">
                <a:solidFill>
                  <a:srgbClr val="C00000"/>
                </a:solidFill>
              </a:defRPr>
            </a:lvl1pPr>
            <a:lvl2pPr algn="ctr">
              <a:defRPr sz="3100">
                <a:solidFill>
                  <a:srgbClr val="C00000"/>
                </a:solidFill>
              </a:defRPr>
            </a:lvl2pPr>
            <a:lvl3pPr algn="ctr">
              <a:defRPr sz="3100">
                <a:solidFill>
                  <a:srgbClr val="C00000"/>
                </a:solidFill>
              </a:defRPr>
            </a:lvl3pPr>
            <a:lvl4pPr algn="ctr">
              <a:defRPr sz="3100">
                <a:solidFill>
                  <a:srgbClr val="C00000"/>
                </a:solidFill>
              </a:defRPr>
            </a:lvl4pPr>
            <a:lvl5pPr algn="ctr">
              <a:defRPr sz="3100"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33400" y="1219200"/>
            <a:ext cx="7924800" cy="838200"/>
          </a:xfrm>
        </p:spPr>
        <p:txBody>
          <a:bodyPr/>
          <a:lstStyle>
            <a:lvl1pPr marL="0" indent="0">
              <a:buNone/>
              <a:defRPr sz="2800">
                <a:solidFill>
                  <a:srgbClr val="1C1C1C"/>
                </a:solidFill>
              </a:defRPr>
            </a:lvl1pPr>
            <a:lvl2pPr>
              <a:defRPr sz="2400">
                <a:solidFill>
                  <a:srgbClr val="1C1C1C"/>
                </a:solidFill>
              </a:defRPr>
            </a:lvl2pPr>
            <a:lvl3pPr>
              <a:defRPr sz="2000">
                <a:solidFill>
                  <a:srgbClr val="1C1C1C"/>
                </a:solidFill>
              </a:defRPr>
            </a:lvl3pPr>
            <a:lvl4pPr>
              <a:defRPr sz="1800">
                <a:solidFill>
                  <a:srgbClr val="1C1C1C"/>
                </a:solidFill>
              </a:defRPr>
            </a:lvl4pPr>
            <a:lvl5pPr>
              <a:defRPr sz="1400">
                <a:solidFill>
                  <a:srgbClr val="1C1C1C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33400" y="2286000"/>
            <a:ext cx="7924800" cy="2667000"/>
          </a:xfrm>
        </p:spPr>
        <p:txBody>
          <a:bodyPr/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4" name="Picture 8" descr="C:\Users\Mario\Desktop\cices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29" y="120131"/>
            <a:ext cx="1028996" cy="50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45769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 userDrawn="1"/>
        </p:nvSpPr>
        <p:spPr bwMode="auto">
          <a:xfrm>
            <a:off x="304800" y="304800"/>
            <a:ext cx="8499193" cy="6324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2400" b="0">
              <a:solidFill>
                <a:srgbClr val="CC0000"/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auto">
          <a:xfrm>
            <a:off x="228600" y="228600"/>
            <a:ext cx="8686800" cy="64770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dirty="0"/>
              <a:t> 	</a:t>
            </a:r>
          </a:p>
        </p:txBody>
      </p:sp>
      <p:pic>
        <p:nvPicPr>
          <p:cNvPr id="9" name="Picture 7" descr="paralab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01914" y="381000"/>
            <a:ext cx="949485" cy="760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44" y="381000"/>
            <a:ext cx="1245540" cy="61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2897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EC48E-5745-41EF-B409-A6ADF3A0D3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41035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DF371-19B7-4647-ACEA-1CFC6094BC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5246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58B3A-7B05-4A1B-A80D-A28A8BB1D7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64160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D291E-385D-4A2B-9DCC-5FAC5D878A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00663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FFD53-82D4-410B-AF73-19508D3BAF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3916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C83E1-211A-4E6F-B445-069325CDFA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94126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53BBE-1914-435F-A738-849952EDC4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721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35B02-766F-40C0-8F2D-205FC40B48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33335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DC7EC-7D9D-4B6A-9AB9-1B78EA6A61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58680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E57A7-6917-4AB0-A384-831FE4F1B3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44662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4BFEE-8335-4BA3-B8EA-B87271A9E5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661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 userDrawn="1"/>
        </p:nvSpPr>
        <p:spPr bwMode="auto">
          <a:xfrm>
            <a:off x="304800" y="304800"/>
            <a:ext cx="8499193" cy="6324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auto">
          <a:xfrm>
            <a:off x="228600" y="228600"/>
            <a:ext cx="8686800" cy="64770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	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432718" y="1447800"/>
            <a:ext cx="6278563" cy="533400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“Tittle”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628775" y="6286500"/>
            <a:ext cx="5886450" cy="304800"/>
          </a:xfrm>
        </p:spPr>
        <p:txBody>
          <a:bodyPr/>
          <a:lstStyle>
            <a:lvl1pPr marL="0" indent="0" algn="ctr">
              <a:buNone/>
              <a:defRPr sz="1300" b="0">
                <a:solidFill>
                  <a:srgbClr val="C00000"/>
                </a:solidFill>
              </a:defRPr>
            </a:lvl1pPr>
            <a:lvl2pPr algn="ctr">
              <a:defRPr sz="1300" b="0">
                <a:solidFill>
                  <a:srgbClr val="C00000"/>
                </a:solidFill>
              </a:defRPr>
            </a:lvl2pPr>
            <a:lvl3pPr algn="ctr">
              <a:defRPr sz="1300" b="0">
                <a:solidFill>
                  <a:srgbClr val="C00000"/>
                </a:solidFill>
              </a:defRPr>
            </a:lvl3pPr>
            <a:lvl4pPr algn="ctr">
              <a:defRPr sz="1300" b="0">
                <a:solidFill>
                  <a:srgbClr val="C00000"/>
                </a:solidFill>
              </a:defRPr>
            </a:lvl4pPr>
            <a:lvl5pPr algn="ctr">
              <a:defRPr sz="1300" b="0"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74969182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6545048"/>
            <a:ext cx="609600" cy="311921"/>
          </a:xfrm>
          <a:ln/>
        </p:spPr>
        <p:txBody>
          <a:bodyPr/>
          <a:lstStyle>
            <a:lvl1pPr>
              <a:defRPr sz="1200" b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ED618-095F-4A2E-81CD-0431DB534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 userDrawn="1"/>
        </p:nvSpPr>
        <p:spPr bwMode="auto">
          <a:xfrm>
            <a:off x="145998" y="6589528"/>
            <a:ext cx="83820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Towards Understanding Efficient Privacy-Preserving Homomorphic Comparison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 flipV="1">
            <a:off x="228600" y="762000"/>
            <a:ext cx="8610600" cy="36919"/>
            <a:chOff x="381000" y="6516281"/>
            <a:chExt cx="8153400" cy="36919"/>
          </a:xfrm>
        </p:grpSpPr>
        <p:sp>
          <p:nvSpPr>
            <p:cNvPr id="17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8" name="Line 6"/>
            <p:cNvSpPr>
              <a:spLocks noChangeShapeType="1"/>
            </p:cNvSpPr>
            <p:nvPr userDrawn="1"/>
          </p:nvSpPr>
          <p:spPr bwMode="auto">
            <a:xfrm>
              <a:off x="381000" y="6516281"/>
              <a:ext cx="815340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 flipV="1">
            <a:off x="228600" y="6512805"/>
            <a:ext cx="8610600" cy="36919"/>
            <a:chOff x="381000" y="6516281"/>
            <a:chExt cx="8153400" cy="36919"/>
          </a:xfrm>
        </p:grpSpPr>
        <p:sp>
          <p:nvSpPr>
            <p:cNvPr id="15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9" name="Line 6"/>
            <p:cNvSpPr>
              <a:spLocks noChangeShapeType="1"/>
            </p:cNvSpPr>
            <p:nvPr userDrawn="1"/>
          </p:nvSpPr>
          <p:spPr bwMode="auto">
            <a:xfrm>
              <a:off x="381000" y="6516281"/>
              <a:ext cx="815340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139825" y="115888"/>
            <a:ext cx="6861175" cy="569912"/>
          </a:xfrm>
        </p:spPr>
        <p:txBody>
          <a:bodyPr/>
          <a:lstStyle>
            <a:lvl1pPr marL="0" indent="0" algn="ctr">
              <a:buNone/>
              <a:defRPr sz="3100" baseline="0">
                <a:solidFill>
                  <a:srgbClr val="C00000"/>
                </a:solidFill>
              </a:defRPr>
            </a:lvl1pPr>
            <a:lvl2pPr algn="ctr">
              <a:defRPr sz="3100">
                <a:solidFill>
                  <a:srgbClr val="C00000"/>
                </a:solidFill>
              </a:defRPr>
            </a:lvl2pPr>
            <a:lvl3pPr algn="ctr">
              <a:defRPr sz="3100">
                <a:solidFill>
                  <a:srgbClr val="C00000"/>
                </a:solidFill>
              </a:defRPr>
            </a:lvl3pPr>
            <a:lvl4pPr algn="ctr">
              <a:defRPr sz="3100">
                <a:solidFill>
                  <a:srgbClr val="C00000"/>
                </a:solidFill>
              </a:defRPr>
            </a:lvl4pPr>
            <a:lvl5pPr algn="ctr">
              <a:defRPr sz="3100"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33400" y="1219200"/>
            <a:ext cx="7924800" cy="838200"/>
          </a:xfrm>
        </p:spPr>
        <p:txBody>
          <a:bodyPr/>
          <a:lstStyle>
            <a:lvl1pPr marL="0" indent="0">
              <a:buNone/>
              <a:defRPr sz="2800">
                <a:solidFill>
                  <a:srgbClr val="1C1C1C"/>
                </a:solidFill>
              </a:defRPr>
            </a:lvl1pPr>
            <a:lvl2pPr>
              <a:defRPr sz="2400">
                <a:solidFill>
                  <a:srgbClr val="1C1C1C"/>
                </a:solidFill>
              </a:defRPr>
            </a:lvl2pPr>
            <a:lvl3pPr>
              <a:defRPr sz="2000">
                <a:solidFill>
                  <a:srgbClr val="1C1C1C"/>
                </a:solidFill>
              </a:defRPr>
            </a:lvl3pPr>
            <a:lvl4pPr>
              <a:defRPr sz="1800">
                <a:solidFill>
                  <a:srgbClr val="1C1C1C"/>
                </a:solidFill>
              </a:defRPr>
            </a:lvl4pPr>
            <a:lvl5pPr>
              <a:defRPr sz="1400">
                <a:solidFill>
                  <a:srgbClr val="1C1C1C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33400" y="2286000"/>
            <a:ext cx="7924800" cy="2667000"/>
          </a:xfrm>
        </p:spPr>
        <p:txBody>
          <a:bodyPr/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4" name="Picture 8" descr="C:\Users\Mario\Desktop\cices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29" y="120131"/>
            <a:ext cx="1028996" cy="50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428845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 userDrawn="1"/>
        </p:nvSpPr>
        <p:spPr bwMode="auto">
          <a:xfrm>
            <a:off x="304800" y="304800"/>
            <a:ext cx="8499193" cy="6324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auto">
          <a:xfrm>
            <a:off x="228600" y="228600"/>
            <a:ext cx="8686800" cy="64770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	</a:t>
            </a:r>
          </a:p>
        </p:txBody>
      </p:sp>
      <p:pic>
        <p:nvPicPr>
          <p:cNvPr id="9" name="Picture 7" descr="paralab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01914" y="381000"/>
            <a:ext cx="949485" cy="760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44" y="381000"/>
            <a:ext cx="1245540" cy="61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64371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8EC48E-5745-41EF-B409-A6ADF3A0D39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40543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6DF371-19B7-4647-ACEA-1CFC6094BCC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81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758B3A-7B05-4A1B-A80D-A28A8BB1D7F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10367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8D291E-385D-4A2B-9DCC-5FAC5D878A6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0978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F8704-2DDC-4A9B-8A3B-75DF54BBD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42543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AFFD53-82D4-410B-AF73-19508D3BAF1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18108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CC83E1-211A-4E6F-B445-069325CDFAD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06310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453BBE-1914-435F-A738-849952EDC44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31942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1DC7EC-7D9D-4B6A-9AB9-1B78EA6A616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667514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7E57A7-6917-4AB0-A384-831FE4F1B35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06843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74BFEE-8335-4BA3-B8EA-B87271A9E52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25993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 userDrawn="1"/>
        </p:nvSpPr>
        <p:spPr bwMode="auto">
          <a:xfrm>
            <a:off x="304800" y="304800"/>
            <a:ext cx="8499193" cy="6324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2400" b="0">
              <a:solidFill>
                <a:srgbClr val="CC0000"/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auto">
          <a:xfrm>
            <a:off x="228600" y="228600"/>
            <a:ext cx="8686800" cy="64770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dirty="0"/>
              <a:t> 	</a:t>
            </a:r>
          </a:p>
        </p:txBody>
      </p:sp>
      <p:pic>
        <p:nvPicPr>
          <p:cNvPr id="10" name="Picture 7" descr="paralab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01914" y="381000"/>
            <a:ext cx="949485" cy="760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44" y="381000"/>
            <a:ext cx="1245540" cy="616855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432718" y="1447800"/>
            <a:ext cx="6278563" cy="533400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“Tittle”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628775" y="6286500"/>
            <a:ext cx="5886450" cy="304800"/>
          </a:xfrm>
        </p:spPr>
        <p:txBody>
          <a:bodyPr/>
          <a:lstStyle>
            <a:lvl1pPr marL="0" indent="0" algn="ctr">
              <a:buNone/>
              <a:defRPr sz="1300" b="0">
                <a:solidFill>
                  <a:srgbClr val="C00000"/>
                </a:solidFill>
              </a:defRPr>
            </a:lvl1pPr>
            <a:lvl2pPr algn="ctr">
              <a:defRPr sz="1300" b="0">
                <a:solidFill>
                  <a:srgbClr val="C00000"/>
                </a:solidFill>
              </a:defRPr>
            </a:lvl2pPr>
            <a:lvl3pPr algn="ctr">
              <a:defRPr sz="1300" b="0">
                <a:solidFill>
                  <a:srgbClr val="C00000"/>
                </a:solidFill>
              </a:defRPr>
            </a:lvl3pPr>
            <a:lvl4pPr algn="ctr">
              <a:defRPr sz="1300" b="0">
                <a:solidFill>
                  <a:srgbClr val="C00000"/>
                </a:solidFill>
              </a:defRPr>
            </a:lvl4pPr>
            <a:lvl5pPr algn="ctr">
              <a:defRPr sz="1300" b="0"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49183774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6545048"/>
            <a:ext cx="609600" cy="311921"/>
          </a:xfrm>
          <a:ln/>
        </p:spPr>
        <p:txBody>
          <a:bodyPr/>
          <a:lstStyle>
            <a:lvl1pPr>
              <a:defRPr sz="1200" b="0"/>
            </a:lvl1pPr>
          </a:lstStyle>
          <a:p>
            <a:pPr>
              <a:defRPr/>
            </a:pPr>
            <a:fld id="{B33ED618-095F-4A2E-81CD-0431DB534EA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2" descr="parala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5743"/>
            <a:ext cx="762000" cy="609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9"/>
          <p:cNvSpPr txBox="1">
            <a:spLocks noChangeArrowheads="1"/>
          </p:cNvSpPr>
          <p:nvPr userDrawn="1"/>
        </p:nvSpPr>
        <p:spPr bwMode="auto">
          <a:xfrm>
            <a:off x="152400" y="6579970"/>
            <a:ext cx="3733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200" b="0" dirty="0">
                <a:solidFill>
                  <a:schemeClr val="tx2"/>
                </a:solidFill>
              </a:rPr>
              <a:t>CICESE Parallel Computing Laboratory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 flipV="1">
            <a:off x="228600" y="762000"/>
            <a:ext cx="8610600" cy="36919"/>
            <a:chOff x="381000" y="6516281"/>
            <a:chExt cx="8153400" cy="36919"/>
          </a:xfrm>
        </p:grpSpPr>
        <p:sp>
          <p:nvSpPr>
            <p:cNvPr id="17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" name="Line 6"/>
            <p:cNvSpPr>
              <a:spLocks noChangeShapeType="1"/>
            </p:cNvSpPr>
            <p:nvPr userDrawn="1"/>
          </p:nvSpPr>
          <p:spPr bwMode="auto">
            <a:xfrm>
              <a:off x="381000" y="6516281"/>
              <a:ext cx="815340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 flipV="1">
            <a:off x="228600" y="6512805"/>
            <a:ext cx="8610600" cy="36919"/>
            <a:chOff x="381000" y="6516281"/>
            <a:chExt cx="8153400" cy="36919"/>
          </a:xfrm>
        </p:grpSpPr>
        <p:sp>
          <p:nvSpPr>
            <p:cNvPr id="15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9" name="Line 6"/>
            <p:cNvSpPr>
              <a:spLocks noChangeShapeType="1"/>
            </p:cNvSpPr>
            <p:nvPr userDrawn="1"/>
          </p:nvSpPr>
          <p:spPr bwMode="auto">
            <a:xfrm>
              <a:off x="381000" y="6516281"/>
              <a:ext cx="815340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19200" y="115888"/>
            <a:ext cx="7543800" cy="569912"/>
          </a:xfrm>
        </p:spPr>
        <p:txBody>
          <a:bodyPr/>
          <a:lstStyle>
            <a:lvl1pPr marL="0" indent="0" algn="ctr">
              <a:buNone/>
              <a:defRPr sz="3100" baseline="0">
                <a:solidFill>
                  <a:srgbClr val="C00000"/>
                </a:solidFill>
                <a:latin typeface="Helvetica" panose="020B0604020202020204"/>
                <a:cs typeface="Helvetica" panose="020B0604020202020204"/>
              </a:defRPr>
            </a:lvl1pPr>
            <a:lvl2pPr algn="ctr">
              <a:defRPr sz="3100">
                <a:solidFill>
                  <a:srgbClr val="C00000"/>
                </a:solidFill>
              </a:defRPr>
            </a:lvl2pPr>
            <a:lvl3pPr algn="ctr">
              <a:defRPr sz="3100">
                <a:solidFill>
                  <a:srgbClr val="C00000"/>
                </a:solidFill>
              </a:defRPr>
            </a:lvl3pPr>
            <a:lvl4pPr algn="ctr">
              <a:defRPr sz="3100">
                <a:solidFill>
                  <a:srgbClr val="C00000"/>
                </a:solidFill>
              </a:defRPr>
            </a:lvl4pPr>
            <a:lvl5pPr algn="ctr">
              <a:defRPr sz="3100"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33400" y="1219200"/>
            <a:ext cx="7924800" cy="838200"/>
          </a:xfrm>
        </p:spPr>
        <p:txBody>
          <a:bodyPr/>
          <a:lstStyle>
            <a:lvl1pPr marL="0" indent="0">
              <a:buNone/>
              <a:defRPr sz="2800">
                <a:solidFill>
                  <a:srgbClr val="1C1C1C"/>
                </a:solidFill>
                <a:latin typeface="Helvetica" panose="020B0604020202020204"/>
                <a:cs typeface="Helvetica" panose="020B0604020202020204"/>
              </a:defRPr>
            </a:lvl1pPr>
            <a:lvl2pPr>
              <a:defRPr sz="2400">
                <a:solidFill>
                  <a:srgbClr val="1C1C1C"/>
                </a:solidFill>
              </a:defRPr>
            </a:lvl2pPr>
            <a:lvl3pPr>
              <a:defRPr sz="2000">
                <a:solidFill>
                  <a:srgbClr val="1C1C1C"/>
                </a:solidFill>
              </a:defRPr>
            </a:lvl3pPr>
            <a:lvl4pPr>
              <a:defRPr sz="1800">
                <a:solidFill>
                  <a:srgbClr val="1C1C1C"/>
                </a:solidFill>
              </a:defRPr>
            </a:lvl4pPr>
            <a:lvl5pPr>
              <a:defRPr sz="1400">
                <a:solidFill>
                  <a:srgbClr val="1C1C1C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33400" y="2286000"/>
            <a:ext cx="7924800" cy="2667000"/>
          </a:xfr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  <a:latin typeface="Helvetica" panose="020B0604020202020204"/>
                <a:cs typeface="Helvetica" panose="020B0604020202020204"/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511432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 userDrawn="1"/>
        </p:nvSpPr>
        <p:spPr bwMode="auto">
          <a:xfrm>
            <a:off x="304800" y="304800"/>
            <a:ext cx="8499193" cy="6324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2400" b="0">
              <a:solidFill>
                <a:srgbClr val="CC0000"/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auto">
          <a:xfrm>
            <a:off x="228600" y="228600"/>
            <a:ext cx="8686800" cy="64770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dirty="0"/>
              <a:t> 	</a:t>
            </a:r>
          </a:p>
        </p:txBody>
      </p:sp>
      <p:pic>
        <p:nvPicPr>
          <p:cNvPr id="9" name="Picture 7" descr="paralab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01914" y="381000"/>
            <a:ext cx="949485" cy="760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44" y="381000"/>
            <a:ext cx="1245540" cy="61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0650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EC48E-5745-41EF-B409-A6ADF3A0D3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5209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59F2E-7E93-4A2F-BEED-8F3B061FAB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54233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DF371-19B7-4647-ACEA-1CFC6094BC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09451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58B3A-7B05-4A1B-A80D-A28A8BB1D7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942213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D291E-385D-4A2B-9DCC-5FAC5D878A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718062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FFD53-82D4-410B-AF73-19508D3BAF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9325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C83E1-211A-4E6F-B445-069325CDFA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868367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53BBE-1914-435F-A738-849952EDC4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964909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DC7EC-7D9D-4B6A-9AB9-1B78EA6A61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43422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E57A7-6917-4AB0-A384-831FE4F1B3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502582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4BFEE-8335-4BA3-B8EA-B87271A9E5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035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 userDrawn="1"/>
        </p:nvSpPr>
        <p:spPr bwMode="auto">
          <a:xfrm>
            <a:off x="304800" y="304800"/>
            <a:ext cx="8499193" cy="6324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2400" b="0">
              <a:solidFill>
                <a:srgbClr val="CC0000"/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auto">
          <a:xfrm>
            <a:off x="228600" y="228600"/>
            <a:ext cx="8686800" cy="64770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dirty="0">
                <a:solidFill>
                  <a:srgbClr val="A50021"/>
                </a:solidFill>
              </a:rPr>
              <a:t> 	</a:t>
            </a:r>
          </a:p>
        </p:txBody>
      </p:sp>
      <p:pic>
        <p:nvPicPr>
          <p:cNvPr id="10" name="Picture 7" descr="paralab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01914" y="381000"/>
            <a:ext cx="949485" cy="760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Connector 14"/>
          <p:cNvCxnSpPr/>
          <p:nvPr userDrawn="1"/>
        </p:nvCxnSpPr>
        <p:spPr bwMode="auto">
          <a:xfrm>
            <a:off x="304800" y="6096000"/>
            <a:ext cx="8499193" cy="0"/>
          </a:xfrm>
          <a:prstGeom prst="line">
            <a:avLst/>
          </a:prstGeom>
          <a:solidFill>
            <a:schemeClr val="accent1"/>
          </a:solidFill>
          <a:ln w="19050" cap="flat" cmpd="dbl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cxn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44" y="381000"/>
            <a:ext cx="1245540" cy="61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41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229600" y="6513517"/>
            <a:ext cx="609600" cy="311921"/>
          </a:xfrm>
          <a:ln/>
        </p:spPr>
        <p:txBody>
          <a:bodyPr/>
          <a:lstStyle>
            <a:lvl1pPr>
              <a:defRPr sz="1400" b="1"/>
            </a:lvl1pPr>
          </a:lstStyle>
          <a:p>
            <a:pPr>
              <a:defRPr/>
            </a:pPr>
            <a:fld id="{B33ED618-095F-4A2E-81CD-0431DB534EA2}" type="slidenum">
              <a:rPr lang="en-US" smtClean="0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99"/>
              </a:solidFill>
            </a:endParaRPr>
          </a:p>
        </p:txBody>
      </p:sp>
      <p:pic>
        <p:nvPicPr>
          <p:cNvPr id="7" name="Picture 2" descr="parala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271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 userDrawn="1"/>
        </p:nvGrpSpPr>
        <p:grpSpPr>
          <a:xfrm>
            <a:off x="228600" y="6477000"/>
            <a:ext cx="8610600" cy="76200"/>
            <a:chOff x="381000" y="6477000"/>
            <a:chExt cx="8153400" cy="76200"/>
          </a:xfrm>
        </p:grpSpPr>
        <p:sp>
          <p:nvSpPr>
            <p:cNvPr id="10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A50021"/>
                </a:solidFill>
              </a:endParaRPr>
            </a:p>
          </p:txBody>
        </p:sp>
        <p:sp>
          <p:nvSpPr>
            <p:cNvPr id="11" name="Line 6"/>
            <p:cNvSpPr>
              <a:spLocks noChangeShapeType="1"/>
            </p:cNvSpPr>
            <p:nvPr userDrawn="1"/>
          </p:nvSpPr>
          <p:spPr bwMode="auto">
            <a:xfrm>
              <a:off x="381000" y="6477000"/>
              <a:ext cx="8153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A50021"/>
                </a:solidFill>
              </a:endParaRPr>
            </a:p>
          </p:txBody>
        </p:sp>
      </p:grpSp>
      <p:sp>
        <p:nvSpPr>
          <p:cNvPr id="12" name="Text Box 9"/>
          <p:cNvSpPr txBox="1">
            <a:spLocks noChangeArrowheads="1"/>
          </p:cNvSpPr>
          <p:nvPr userDrawn="1"/>
        </p:nvSpPr>
        <p:spPr bwMode="auto">
          <a:xfrm>
            <a:off x="228600" y="6553200"/>
            <a:ext cx="37338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100" b="0" dirty="0">
                <a:solidFill>
                  <a:srgbClr val="A50021"/>
                </a:solidFill>
              </a:rPr>
              <a:t>CICESE - Parallel Computing Laboratory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 flipV="1">
            <a:off x="228600" y="801281"/>
            <a:ext cx="8610600" cy="76200"/>
            <a:chOff x="381000" y="6477000"/>
            <a:chExt cx="8153400" cy="76200"/>
          </a:xfrm>
        </p:grpSpPr>
        <p:sp>
          <p:nvSpPr>
            <p:cNvPr id="17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A50021"/>
                </a:solidFill>
              </a:endParaRPr>
            </a:p>
          </p:txBody>
        </p:sp>
        <p:sp>
          <p:nvSpPr>
            <p:cNvPr id="18" name="Line 6"/>
            <p:cNvSpPr>
              <a:spLocks noChangeShapeType="1"/>
            </p:cNvSpPr>
            <p:nvPr userDrawn="1"/>
          </p:nvSpPr>
          <p:spPr bwMode="auto">
            <a:xfrm>
              <a:off x="381000" y="6477000"/>
              <a:ext cx="8153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A5002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72261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 userDrawn="1"/>
        </p:nvSpPr>
        <p:spPr bwMode="auto">
          <a:xfrm>
            <a:off x="304800" y="304800"/>
            <a:ext cx="8499193" cy="6324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2400" b="0">
              <a:solidFill>
                <a:srgbClr val="CC0000"/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auto">
          <a:xfrm>
            <a:off x="228600" y="228600"/>
            <a:ext cx="8686800" cy="64770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dirty="0">
                <a:solidFill>
                  <a:srgbClr val="A50021"/>
                </a:solidFill>
              </a:rPr>
              <a:t> 	</a:t>
            </a:r>
          </a:p>
        </p:txBody>
      </p:sp>
      <p:pic>
        <p:nvPicPr>
          <p:cNvPr id="9" name="Picture 7" descr="paralab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01914" y="381000"/>
            <a:ext cx="949485" cy="760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44" y="381000"/>
            <a:ext cx="1245540" cy="61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312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EC48E-5745-41EF-B409-A6ADF3A0D399}" type="slidenum">
              <a:rPr lang="en-US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035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 userDrawn="1"/>
        </p:nvSpPr>
        <p:spPr bwMode="auto">
          <a:xfrm>
            <a:off x="304800" y="304800"/>
            <a:ext cx="8499475" cy="6324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ru-RU" altLang="en-US" sz="2400" b="0">
              <a:solidFill>
                <a:srgbClr val="CC0000"/>
              </a:solidFill>
            </a:endParaRPr>
          </a:p>
        </p:txBody>
      </p:sp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228600" y="228600"/>
            <a:ext cx="8686800" cy="64770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en-US"/>
              <a:t> 	</a:t>
            </a:r>
          </a:p>
        </p:txBody>
      </p:sp>
      <p:pic>
        <p:nvPicPr>
          <p:cNvPr id="4" name="Picture 7" descr="parala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3" y="381000"/>
            <a:ext cx="94932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381000"/>
            <a:ext cx="12461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5829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DF371-19B7-4647-ACEA-1CFC6094BCCA}" type="slidenum">
              <a:rPr lang="en-US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4832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58B3A-7B05-4A1B-A80D-A28A8BB1D7F9}" type="slidenum">
              <a:rPr lang="en-US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5464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D291E-385D-4A2B-9DCC-5FAC5D878A67}" type="slidenum">
              <a:rPr lang="en-US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1895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FFD53-82D4-410B-AF73-19508D3BAF18}" type="slidenum">
              <a:rPr lang="en-US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4782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C83E1-211A-4E6F-B445-069325CDFAD8}" type="slidenum">
              <a:rPr lang="en-US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7248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53BBE-1914-435F-A738-849952EDC448}" type="slidenum">
              <a:rPr lang="en-US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3040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DC7EC-7D9D-4B6A-9AB9-1B78EA6A6164}" type="slidenum">
              <a:rPr lang="en-US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3154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E57A7-6917-4AB0-A384-831FE4F1B354}" type="slidenum">
              <a:rPr lang="en-US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416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4BFEE-8335-4BA3-B8EA-B87271A9E52B}" type="slidenum">
              <a:rPr lang="en-US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0326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ED618-095F-4A2E-81CD-0431DB534EA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030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B79CE-53F9-4F47-A259-44D2E771F0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8322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 userDrawn="1"/>
        </p:nvSpPr>
        <p:spPr bwMode="auto">
          <a:xfrm>
            <a:off x="304800" y="304800"/>
            <a:ext cx="8499193" cy="6324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2400" b="0">
              <a:solidFill>
                <a:srgbClr val="CC0000"/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auto">
          <a:xfrm>
            <a:off x="228600" y="228600"/>
            <a:ext cx="8686800" cy="64770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dirty="0"/>
              <a:t> 	</a:t>
            </a:r>
          </a:p>
        </p:txBody>
      </p:sp>
      <p:pic>
        <p:nvPicPr>
          <p:cNvPr id="10" name="Picture 7" descr="paralab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01914" y="381000"/>
            <a:ext cx="949485" cy="760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44" y="381000"/>
            <a:ext cx="1245540" cy="616855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432718" y="1447800"/>
            <a:ext cx="6278563" cy="533400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“Tittle”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628775" y="6286500"/>
            <a:ext cx="5886450" cy="304800"/>
          </a:xfrm>
        </p:spPr>
        <p:txBody>
          <a:bodyPr/>
          <a:lstStyle>
            <a:lvl1pPr marL="0" indent="0" algn="ctr">
              <a:buNone/>
              <a:defRPr sz="1300" b="0">
                <a:solidFill>
                  <a:srgbClr val="C00000"/>
                </a:solidFill>
              </a:defRPr>
            </a:lvl1pPr>
            <a:lvl2pPr algn="ctr">
              <a:defRPr sz="1300" b="0">
                <a:solidFill>
                  <a:srgbClr val="C00000"/>
                </a:solidFill>
              </a:defRPr>
            </a:lvl2pPr>
            <a:lvl3pPr algn="ctr">
              <a:defRPr sz="1300" b="0">
                <a:solidFill>
                  <a:srgbClr val="C00000"/>
                </a:solidFill>
              </a:defRPr>
            </a:lvl3pPr>
            <a:lvl4pPr algn="ctr">
              <a:defRPr sz="1300" b="0">
                <a:solidFill>
                  <a:srgbClr val="C00000"/>
                </a:solidFill>
              </a:defRPr>
            </a:lvl4pPr>
            <a:lvl5pPr algn="ctr">
              <a:defRPr sz="1300" b="0"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0139455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6545048"/>
            <a:ext cx="609600" cy="311921"/>
          </a:xfrm>
          <a:ln/>
        </p:spPr>
        <p:txBody>
          <a:bodyPr/>
          <a:lstStyle>
            <a:lvl1pPr>
              <a:defRPr sz="1200" b="0"/>
            </a:lvl1pPr>
          </a:lstStyle>
          <a:p>
            <a:pPr>
              <a:defRPr/>
            </a:pPr>
            <a:fld id="{B33ED618-095F-4A2E-81CD-0431DB534EA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2" descr="parala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5743"/>
            <a:ext cx="762000" cy="609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9"/>
          <p:cNvSpPr txBox="1">
            <a:spLocks noChangeArrowheads="1"/>
          </p:cNvSpPr>
          <p:nvPr userDrawn="1"/>
        </p:nvSpPr>
        <p:spPr bwMode="auto">
          <a:xfrm>
            <a:off x="152400" y="6579970"/>
            <a:ext cx="3733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200" b="0" dirty="0">
                <a:solidFill>
                  <a:schemeClr val="tx2"/>
                </a:solidFill>
              </a:rPr>
              <a:t>CICESE Parallel Computing Laboratory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 flipV="1">
            <a:off x="228600" y="762000"/>
            <a:ext cx="8610600" cy="36919"/>
            <a:chOff x="381000" y="6516281"/>
            <a:chExt cx="8153400" cy="36919"/>
          </a:xfrm>
        </p:grpSpPr>
        <p:sp>
          <p:nvSpPr>
            <p:cNvPr id="17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" name="Line 6"/>
            <p:cNvSpPr>
              <a:spLocks noChangeShapeType="1"/>
            </p:cNvSpPr>
            <p:nvPr userDrawn="1"/>
          </p:nvSpPr>
          <p:spPr bwMode="auto">
            <a:xfrm>
              <a:off x="381000" y="6516281"/>
              <a:ext cx="815340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 flipV="1">
            <a:off x="228600" y="6512805"/>
            <a:ext cx="8610600" cy="36919"/>
            <a:chOff x="381000" y="6516281"/>
            <a:chExt cx="8153400" cy="36919"/>
          </a:xfrm>
        </p:grpSpPr>
        <p:sp>
          <p:nvSpPr>
            <p:cNvPr id="15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9" name="Line 6"/>
            <p:cNvSpPr>
              <a:spLocks noChangeShapeType="1"/>
            </p:cNvSpPr>
            <p:nvPr userDrawn="1"/>
          </p:nvSpPr>
          <p:spPr bwMode="auto">
            <a:xfrm>
              <a:off x="381000" y="6516281"/>
              <a:ext cx="815340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19200" y="115888"/>
            <a:ext cx="7543800" cy="569912"/>
          </a:xfrm>
        </p:spPr>
        <p:txBody>
          <a:bodyPr/>
          <a:lstStyle>
            <a:lvl1pPr marL="0" indent="0" algn="ctr">
              <a:buNone/>
              <a:defRPr sz="3100" baseline="0">
                <a:solidFill>
                  <a:srgbClr val="C00000"/>
                </a:solidFill>
              </a:defRPr>
            </a:lvl1pPr>
            <a:lvl2pPr algn="ctr">
              <a:defRPr sz="3100">
                <a:solidFill>
                  <a:srgbClr val="C00000"/>
                </a:solidFill>
              </a:defRPr>
            </a:lvl2pPr>
            <a:lvl3pPr algn="ctr">
              <a:defRPr sz="3100">
                <a:solidFill>
                  <a:srgbClr val="C00000"/>
                </a:solidFill>
              </a:defRPr>
            </a:lvl3pPr>
            <a:lvl4pPr algn="ctr">
              <a:defRPr sz="3100">
                <a:solidFill>
                  <a:srgbClr val="C00000"/>
                </a:solidFill>
              </a:defRPr>
            </a:lvl4pPr>
            <a:lvl5pPr algn="ctr">
              <a:defRPr sz="3100"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33400" y="1219200"/>
            <a:ext cx="7924800" cy="838200"/>
          </a:xfrm>
        </p:spPr>
        <p:txBody>
          <a:bodyPr/>
          <a:lstStyle>
            <a:lvl1pPr marL="0" indent="0">
              <a:buNone/>
              <a:defRPr sz="2800">
                <a:solidFill>
                  <a:srgbClr val="1C1C1C"/>
                </a:solidFill>
              </a:defRPr>
            </a:lvl1pPr>
            <a:lvl2pPr>
              <a:defRPr sz="2400">
                <a:solidFill>
                  <a:srgbClr val="1C1C1C"/>
                </a:solidFill>
              </a:defRPr>
            </a:lvl2pPr>
            <a:lvl3pPr>
              <a:defRPr sz="2000">
                <a:solidFill>
                  <a:srgbClr val="1C1C1C"/>
                </a:solidFill>
              </a:defRPr>
            </a:lvl3pPr>
            <a:lvl4pPr>
              <a:defRPr sz="1800">
                <a:solidFill>
                  <a:srgbClr val="1C1C1C"/>
                </a:solidFill>
              </a:defRPr>
            </a:lvl4pPr>
            <a:lvl5pPr>
              <a:defRPr sz="1400">
                <a:solidFill>
                  <a:srgbClr val="1C1C1C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33400" y="2286000"/>
            <a:ext cx="7924800" cy="2667000"/>
          </a:xfrm>
        </p:spPr>
        <p:txBody>
          <a:bodyPr/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56381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 userDrawn="1"/>
        </p:nvSpPr>
        <p:spPr bwMode="auto">
          <a:xfrm>
            <a:off x="304800" y="304800"/>
            <a:ext cx="8499193" cy="6324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2400" b="0">
              <a:solidFill>
                <a:srgbClr val="CC0000"/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auto">
          <a:xfrm>
            <a:off x="228600" y="228600"/>
            <a:ext cx="8686800" cy="64770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dirty="0"/>
              <a:t> 	</a:t>
            </a:r>
          </a:p>
        </p:txBody>
      </p:sp>
      <p:pic>
        <p:nvPicPr>
          <p:cNvPr id="9" name="Picture 7" descr="paralab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01914" y="381000"/>
            <a:ext cx="949485" cy="760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44" y="381000"/>
            <a:ext cx="1245540" cy="61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7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EC48E-5745-41EF-B409-A6ADF3A0D3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3451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DF371-19B7-4647-ACEA-1CFC6094BC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7433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58B3A-7B05-4A1B-A80D-A28A8BB1D7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708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D291E-385D-4A2B-9DCC-5FAC5D878A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516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FFD53-82D4-410B-AF73-19508D3BAF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051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C83E1-211A-4E6F-B445-069325CDFA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733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53BBE-1914-435F-A738-849952EDC4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58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5F878-1CD4-40D3-BF6C-4976E57C9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0264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DC7EC-7D9D-4B6A-9AB9-1B78EA6A61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221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E57A7-6917-4AB0-A384-831FE4F1B3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189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4BFEE-8335-4BA3-B8EA-B87271A9E5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838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6545048"/>
            <a:ext cx="609600" cy="311921"/>
          </a:xfrm>
          <a:ln/>
        </p:spPr>
        <p:txBody>
          <a:bodyPr/>
          <a:lstStyle>
            <a:lvl1pPr>
              <a:defRPr sz="1200" b="0"/>
            </a:lvl1pPr>
          </a:lstStyle>
          <a:p>
            <a:pPr>
              <a:defRPr/>
            </a:pPr>
            <a:fld id="{B33ED618-095F-4A2E-81CD-0431DB534EA2}" type="slidenum">
              <a:rPr lang="en-US" smtClean="0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99"/>
              </a:solidFill>
            </a:endParaRPr>
          </a:p>
        </p:txBody>
      </p:sp>
      <p:pic>
        <p:nvPicPr>
          <p:cNvPr id="7" name="Picture 2" descr="parala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5743"/>
            <a:ext cx="762000" cy="609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9"/>
          <p:cNvSpPr txBox="1">
            <a:spLocks noChangeArrowheads="1"/>
          </p:cNvSpPr>
          <p:nvPr userDrawn="1"/>
        </p:nvSpPr>
        <p:spPr bwMode="auto">
          <a:xfrm>
            <a:off x="152400" y="6579970"/>
            <a:ext cx="3733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200" b="0" dirty="0">
                <a:solidFill>
                  <a:srgbClr val="A50021"/>
                </a:solidFill>
              </a:rPr>
              <a:t>CICESE Parallel Computing Laboratory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 flipV="1">
            <a:off x="228600" y="762000"/>
            <a:ext cx="8610600" cy="36919"/>
            <a:chOff x="381000" y="6516281"/>
            <a:chExt cx="8153400" cy="36919"/>
          </a:xfrm>
        </p:grpSpPr>
        <p:sp>
          <p:nvSpPr>
            <p:cNvPr id="17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A50021"/>
                </a:solidFill>
              </a:endParaRPr>
            </a:p>
          </p:txBody>
        </p:sp>
        <p:sp>
          <p:nvSpPr>
            <p:cNvPr id="18" name="Line 6"/>
            <p:cNvSpPr>
              <a:spLocks noChangeShapeType="1"/>
            </p:cNvSpPr>
            <p:nvPr userDrawn="1"/>
          </p:nvSpPr>
          <p:spPr bwMode="auto">
            <a:xfrm>
              <a:off x="381000" y="6516281"/>
              <a:ext cx="815340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A50021"/>
                </a:solidFill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 flipV="1">
            <a:off x="228600" y="6512805"/>
            <a:ext cx="8610600" cy="36919"/>
            <a:chOff x="381000" y="6516281"/>
            <a:chExt cx="8153400" cy="36919"/>
          </a:xfrm>
        </p:grpSpPr>
        <p:sp>
          <p:nvSpPr>
            <p:cNvPr id="15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A50021"/>
                </a:solidFill>
              </a:endParaRPr>
            </a:p>
          </p:txBody>
        </p:sp>
        <p:sp>
          <p:nvSpPr>
            <p:cNvPr id="19" name="Line 6"/>
            <p:cNvSpPr>
              <a:spLocks noChangeShapeType="1"/>
            </p:cNvSpPr>
            <p:nvPr userDrawn="1"/>
          </p:nvSpPr>
          <p:spPr bwMode="auto">
            <a:xfrm>
              <a:off x="381000" y="6516281"/>
              <a:ext cx="815340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A50021"/>
                </a:solidFill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19200" y="115888"/>
            <a:ext cx="7543800" cy="569912"/>
          </a:xfrm>
        </p:spPr>
        <p:txBody>
          <a:bodyPr/>
          <a:lstStyle>
            <a:lvl1pPr marL="0" indent="0" algn="ctr">
              <a:buNone/>
              <a:defRPr sz="3100" baseline="0">
                <a:solidFill>
                  <a:srgbClr val="C00000"/>
                </a:solidFill>
              </a:defRPr>
            </a:lvl1pPr>
            <a:lvl2pPr algn="ctr">
              <a:defRPr sz="3100">
                <a:solidFill>
                  <a:srgbClr val="C00000"/>
                </a:solidFill>
              </a:defRPr>
            </a:lvl2pPr>
            <a:lvl3pPr algn="ctr">
              <a:defRPr sz="3100">
                <a:solidFill>
                  <a:srgbClr val="C00000"/>
                </a:solidFill>
              </a:defRPr>
            </a:lvl3pPr>
            <a:lvl4pPr algn="ctr">
              <a:defRPr sz="3100">
                <a:solidFill>
                  <a:srgbClr val="C00000"/>
                </a:solidFill>
              </a:defRPr>
            </a:lvl4pPr>
            <a:lvl5pPr algn="ctr">
              <a:defRPr sz="3100"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33400" y="1219200"/>
            <a:ext cx="7924800" cy="838200"/>
          </a:xfrm>
        </p:spPr>
        <p:txBody>
          <a:bodyPr/>
          <a:lstStyle>
            <a:lvl1pPr marL="0" indent="0">
              <a:buNone/>
              <a:defRPr sz="2800">
                <a:solidFill>
                  <a:srgbClr val="1C1C1C"/>
                </a:solidFill>
              </a:defRPr>
            </a:lvl1pPr>
            <a:lvl2pPr>
              <a:defRPr sz="2400">
                <a:solidFill>
                  <a:srgbClr val="1C1C1C"/>
                </a:solidFill>
              </a:defRPr>
            </a:lvl2pPr>
            <a:lvl3pPr>
              <a:defRPr sz="2000">
                <a:solidFill>
                  <a:srgbClr val="1C1C1C"/>
                </a:solidFill>
              </a:defRPr>
            </a:lvl3pPr>
            <a:lvl4pPr>
              <a:defRPr sz="1800">
                <a:solidFill>
                  <a:srgbClr val="1C1C1C"/>
                </a:solidFill>
              </a:defRPr>
            </a:lvl4pPr>
            <a:lvl5pPr>
              <a:defRPr sz="1400">
                <a:solidFill>
                  <a:srgbClr val="1C1C1C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33400" y="2286000"/>
            <a:ext cx="7924800" cy="2667000"/>
          </a:xfrm>
        </p:spPr>
        <p:txBody>
          <a:bodyPr/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6" hasCustomPrompt="1"/>
          </p:nvPr>
        </p:nvSpPr>
        <p:spPr>
          <a:xfrm>
            <a:off x="228600" y="6267739"/>
            <a:ext cx="8610600" cy="240080"/>
          </a:xfrm>
        </p:spPr>
        <p:txBody>
          <a:bodyPr/>
          <a:lstStyle>
            <a:lvl1pPr marL="0" indent="0">
              <a:buNone/>
              <a:defRPr sz="1000">
                <a:solidFill>
                  <a:srgbClr val="1C1C1C"/>
                </a:solidFill>
                <a:latin typeface="+mn-lt"/>
              </a:defRPr>
            </a:lvl1pPr>
            <a:lvl2pPr>
              <a:defRPr sz="1200">
                <a:solidFill>
                  <a:srgbClr val="1C1C1C"/>
                </a:solidFill>
                <a:latin typeface="+mn-lt"/>
              </a:defRPr>
            </a:lvl2pPr>
            <a:lvl3pPr>
              <a:defRPr sz="1200">
                <a:solidFill>
                  <a:srgbClr val="1C1C1C"/>
                </a:solidFill>
                <a:latin typeface="+mn-lt"/>
              </a:defRPr>
            </a:lvl3pPr>
            <a:lvl4pPr>
              <a:defRPr sz="1200">
                <a:solidFill>
                  <a:srgbClr val="1C1C1C"/>
                </a:solidFill>
                <a:latin typeface="+mn-lt"/>
              </a:defRPr>
            </a:lvl4pPr>
            <a:lvl5pPr>
              <a:defRPr sz="1200">
                <a:solidFill>
                  <a:srgbClr val="1C1C1C"/>
                </a:solidFill>
                <a:latin typeface="+mn-lt"/>
              </a:defRPr>
            </a:lvl5pPr>
          </a:lstStyle>
          <a:p>
            <a:pPr lvl="0"/>
            <a:r>
              <a:rPr lang="en-US" dirty="0" err="1"/>
              <a:t>Referencias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1986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229600" y="6513517"/>
            <a:ext cx="609600" cy="311921"/>
          </a:xfrm>
          <a:ln/>
        </p:spPr>
        <p:txBody>
          <a:bodyPr/>
          <a:lstStyle>
            <a:lvl1pPr>
              <a:defRPr sz="1600" b="1"/>
            </a:lvl1pPr>
          </a:lstStyle>
          <a:p>
            <a:pPr>
              <a:defRPr/>
            </a:pPr>
            <a:fld id="{B33ED618-095F-4A2E-81CD-0431DB534EA2}" type="slidenum">
              <a:rPr lang="en-US" smtClean="0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99"/>
              </a:solidFill>
            </a:endParaRPr>
          </a:p>
        </p:txBody>
      </p:sp>
      <p:pic>
        <p:nvPicPr>
          <p:cNvPr id="7" name="Picture 2" descr="parala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271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 userDrawn="1"/>
        </p:nvGrpSpPr>
        <p:grpSpPr>
          <a:xfrm>
            <a:off x="228600" y="6477000"/>
            <a:ext cx="8610600" cy="76200"/>
            <a:chOff x="381000" y="6477000"/>
            <a:chExt cx="8153400" cy="76200"/>
          </a:xfrm>
        </p:grpSpPr>
        <p:sp>
          <p:nvSpPr>
            <p:cNvPr id="10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A50021"/>
                </a:solidFill>
                <a:latin typeface="Arial"/>
              </a:endParaRPr>
            </a:p>
          </p:txBody>
        </p:sp>
        <p:sp>
          <p:nvSpPr>
            <p:cNvPr id="11" name="Line 6"/>
            <p:cNvSpPr>
              <a:spLocks noChangeShapeType="1"/>
            </p:cNvSpPr>
            <p:nvPr userDrawn="1"/>
          </p:nvSpPr>
          <p:spPr bwMode="auto">
            <a:xfrm>
              <a:off x="381000" y="6477000"/>
              <a:ext cx="8153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A50021"/>
                </a:solidFill>
                <a:latin typeface="Arial"/>
              </a:endParaRPr>
            </a:p>
          </p:txBody>
        </p:sp>
      </p:grpSp>
      <p:sp>
        <p:nvSpPr>
          <p:cNvPr id="12" name="Text Box 9"/>
          <p:cNvSpPr txBox="1">
            <a:spLocks noChangeArrowheads="1"/>
          </p:cNvSpPr>
          <p:nvPr userDrawn="1"/>
        </p:nvSpPr>
        <p:spPr bwMode="auto">
          <a:xfrm>
            <a:off x="228600" y="6553200"/>
            <a:ext cx="373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400" dirty="0">
                <a:solidFill>
                  <a:srgbClr val="A50021"/>
                </a:solidFill>
              </a:rPr>
              <a:t>CICESE Parallel Computing Laboratory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 flipV="1">
            <a:off x="228600" y="801281"/>
            <a:ext cx="8610600" cy="76200"/>
            <a:chOff x="381000" y="6477000"/>
            <a:chExt cx="8153400" cy="76200"/>
          </a:xfrm>
        </p:grpSpPr>
        <p:sp>
          <p:nvSpPr>
            <p:cNvPr id="17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A50021"/>
                </a:solidFill>
                <a:latin typeface="Arial"/>
              </a:endParaRPr>
            </a:p>
          </p:txBody>
        </p:sp>
        <p:sp>
          <p:nvSpPr>
            <p:cNvPr id="18" name="Line 6"/>
            <p:cNvSpPr>
              <a:spLocks noChangeShapeType="1"/>
            </p:cNvSpPr>
            <p:nvPr userDrawn="1"/>
          </p:nvSpPr>
          <p:spPr bwMode="auto">
            <a:xfrm>
              <a:off x="381000" y="6477000"/>
              <a:ext cx="8153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A50021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27462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6545048"/>
            <a:ext cx="609600" cy="311921"/>
          </a:xfrm>
          <a:ln/>
        </p:spPr>
        <p:txBody>
          <a:bodyPr/>
          <a:lstStyle>
            <a:lvl1pPr>
              <a:defRPr sz="1200" b="0"/>
            </a:lvl1pPr>
          </a:lstStyle>
          <a:p>
            <a:pPr>
              <a:defRPr/>
            </a:pPr>
            <a:fld id="{B33ED618-095F-4A2E-81CD-0431DB534EA2}" type="slidenum">
              <a:rPr lang="en-US" smtClean="0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99"/>
              </a:solidFill>
            </a:endParaRPr>
          </a:p>
        </p:txBody>
      </p:sp>
      <p:pic>
        <p:nvPicPr>
          <p:cNvPr id="7" name="Picture 2" descr="parala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5743"/>
            <a:ext cx="762000" cy="609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9"/>
          <p:cNvSpPr txBox="1">
            <a:spLocks noChangeArrowheads="1"/>
          </p:cNvSpPr>
          <p:nvPr userDrawn="1"/>
        </p:nvSpPr>
        <p:spPr bwMode="auto">
          <a:xfrm>
            <a:off x="152400" y="6579970"/>
            <a:ext cx="3733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200" b="0" dirty="0">
                <a:solidFill>
                  <a:srgbClr val="A50021"/>
                </a:solidFill>
              </a:rPr>
              <a:t>CICESE Parallel Computing Laboratory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 flipV="1">
            <a:off x="228600" y="762000"/>
            <a:ext cx="8610600" cy="36919"/>
            <a:chOff x="381000" y="6516281"/>
            <a:chExt cx="8153400" cy="36919"/>
          </a:xfrm>
        </p:grpSpPr>
        <p:sp>
          <p:nvSpPr>
            <p:cNvPr id="17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A50021"/>
                </a:solidFill>
              </a:endParaRPr>
            </a:p>
          </p:txBody>
        </p:sp>
        <p:sp>
          <p:nvSpPr>
            <p:cNvPr id="18" name="Line 6"/>
            <p:cNvSpPr>
              <a:spLocks noChangeShapeType="1"/>
            </p:cNvSpPr>
            <p:nvPr userDrawn="1"/>
          </p:nvSpPr>
          <p:spPr bwMode="auto">
            <a:xfrm>
              <a:off x="381000" y="6516281"/>
              <a:ext cx="815340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A50021"/>
                </a:solidFill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 flipV="1">
            <a:off x="228600" y="6512805"/>
            <a:ext cx="8610600" cy="36919"/>
            <a:chOff x="381000" y="6516281"/>
            <a:chExt cx="8153400" cy="36919"/>
          </a:xfrm>
        </p:grpSpPr>
        <p:sp>
          <p:nvSpPr>
            <p:cNvPr id="15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A50021"/>
                </a:solidFill>
              </a:endParaRPr>
            </a:p>
          </p:txBody>
        </p:sp>
        <p:sp>
          <p:nvSpPr>
            <p:cNvPr id="19" name="Line 6"/>
            <p:cNvSpPr>
              <a:spLocks noChangeShapeType="1"/>
            </p:cNvSpPr>
            <p:nvPr userDrawn="1"/>
          </p:nvSpPr>
          <p:spPr bwMode="auto">
            <a:xfrm>
              <a:off x="381000" y="6516281"/>
              <a:ext cx="815340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A50021"/>
                </a:solidFill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19200" y="115888"/>
            <a:ext cx="7543800" cy="569912"/>
          </a:xfrm>
        </p:spPr>
        <p:txBody>
          <a:bodyPr/>
          <a:lstStyle>
            <a:lvl1pPr marL="0" indent="0" algn="ctr">
              <a:buNone/>
              <a:defRPr sz="3100" baseline="0">
                <a:solidFill>
                  <a:srgbClr val="C00000"/>
                </a:solidFill>
              </a:defRPr>
            </a:lvl1pPr>
            <a:lvl2pPr algn="ctr">
              <a:defRPr sz="3100">
                <a:solidFill>
                  <a:srgbClr val="C00000"/>
                </a:solidFill>
              </a:defRPr>
            </a:lvl2pPr>
            <a:lvl3pPr algn="ctr">
              <a:defRPr sz="3100">
                <a:solidFill>
                  <a:srgbClr val="C00000"/>
                </a:solidFill>
              </a:defRPr>
            </a:lvl3pPr>
            <a:lvl4pPr algn="ctr">
              <a:defRPr sz="3100">
                <a:solidFill>
                  <a:srgbClr val="C00000"/>
                </a:solidFill>
              </a:defRPr>
            </a:lvl4pPr>
            <a:lvl5pPr algn="ctr">
              <a:defRPr sz="3100"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33400" y="1219200"/>
            <a:ext cx="7924800" cy="838200"/>
          </a:xfrm>
        </p:spPr>
        <p:txBody>
          <a:bodyPr/>
          <a:lstStyle>
            <a:lvl1pPr marL="0" indent="0">
              <a:buNone/>
              <a:defRPr sz="2800">
                <a:solidFill>
                  <a:srgbClr val="1C1C1C"/>
                </a:solidFill>
              </a:defRPr>
            </a:lvl1pPr>
            <a:lvl2pPr>
              <a:defRPr sz="2400">
                <a:solidFill>
                  <a:srgbClr val="1C1C1C"/>
                </a:solidFill>
              </a:defRPr>
            </a:lvl2pPr>
            <a:lvl3pPr>
              <a:defRPr sz="2000">
                <a:solidFill>
                  <a:srgbClr val="1C1C1C"/>
                </a:solidFill>
              </a:defRPr>
            </a:lvl3pPr>
            <a:lvl4pPr>
              <a:defRPr sz="1800">
                <a:solidFill>
                  <a:srgbClr val="1C1C1C"/>
                </a:solidFill>
              </a:defRPr>
            </a:lvl4pPr>
            <a:lvl5pPr>
              <a:defRPr sz="1400">
                <a:solidFill>
                  <a:srgbClr val="1C1C1C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33400" y="2286000"/>
            <a:ext cx="7924800" cy="2667000"/>
          </a:xfrm>
        </p:spPr>
        <p:txBody>
          <a:bodyPr/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6" hasCustomPrompt="1"/>
          </p:nvPr>
        </p:nvSpPr>
        <p:spPr>
          <a:xfrm>
            <a:off x="228600" y="6267739"/>
            <a:ext cx="8610600" cy="240080"/>
          </a:xfrm>
        </p:spPr>
        <p:txBody>
          <a:bodyPr/>
          <a:lstStyle>
            <a:lvl1pPr marL="0" indent="0">
              <a:buNone/>
              <a:defRPr sz="1000">
                <a:solidFill>
                  <a:srgbClr val="1C1C1C"/>
                </a:solidFill>
                <a:latin typeface="+mn-lt"/>
              </a:defRPr>
            </a:lvl1pPr>
            <a:lvl2pPr>
              <a:defRPr sz="1200">
                <a:solidFill>
                  <a:srgbClr val="1C1C1C"/>
                </a:solidFill>
                <a:latin typeface="+mn-lt"/>
              </a:defRPr>
            </a:lvl2pPr>
            <a:lvl3pPr>
              <a:defRPr sz="1200">
                <a:solidFill>
                  <a:srgbClr val="1C1C1C"/>
                </a:solidFill>
                <a:latin typeface="+mn-lt"/>
              </a:defRPr>
            </a:lvl3pPr>
            <a:lvl4pPr>
              <a:defRPr sz="1200">
                <a:solidFill>
                  <a:srgbClr val="1C1C1C"/>
                </a:solidFill>
                <a:latin typeface="+mn-lt"/>
              </a:defRPr>
            </a:lvl4pPr>
            <a:lvl5pPr>
              <a:defRPr sz="1200">
                <a:solidFill>
                  <a:srgbClr val="1C1C1C"/>
                </a:solidFill>
                <a:latin typeface="+mn-lt"/>
              </a:defRPr>
            </a:lvl5pPr>
          </a:lstStyle>
          <a:p>
            <a:pPr lvl="0"/>
            <a:r>
              <a:rPr lang="en-US" dirty="0" err="1"/>
              <a:t>Referencias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8607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229600" y="6513517"/>
            <a:ext cx="609600" cy="311921"/>
          </a:xfrm>
          <a:ln/>
        </p:spPr>
        <p:txBody>
          <a:bodyPr/>
          <a:lstStyle>
            <a:lvl1pPr>
              <a:defRPr sz="1600" b="1"/>
            </a:lvl1pPr>
          </a:lstStyle>
          <a:p>
            <a:pPr>
              <a:defRPr/>
            </a:pPr>
            <a:fld id="{B33ED618-095F-4A2E-81CD-0431DB534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parala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271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 userDrawn="1"/>
        </p:nvGrpSpPr>
        <p:grpSpPr>
          <a:xfrm>
            <a:off x="228600" y="6477000"/>
            <a:ext cx="8610600" cy="76200"/>
            <a:chOff x="381000" y="6477000"/>
            <a:chExt cx="8153400" cy="76200"/>
          </a:xfrm>
        </p:grpSpPr>
        <p:sp>
          <p:nvSpPr>
            <p:cNvPr id="10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Line 6"/>
            <p:cNvSpPr>
              <a:spLocks noChangeShapeType="1"/>
            </p:cNvSpPr>
            <p:nvPr userDrawn="1"/>
          </p:nvSpPr>
          <p:spPr bwMode="auto">
            <a:xfrm>
              <a:off x="381000" y="6477000"/>
              <a:ext cx="8153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Text Box 9"/>
          <p:cNvSpPr txBox="1">
            <a:spLocks noChangeArrowheads="1"/>
          </p:cNvSpPr>
          <p:nvPr userDrawn="1"/>
        </p:nvSpPr>
        <p:spPr bwMode="auto">
          <a:xfrm>
            <a:off x="228600" y="6553200"/>
            <a:ext cx="373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</a:pPr>
            <a:r>
              <a:rPr lang="en-US" altLang="en-US" sz="1400" dirty="0">
                <a:solidFill>
                  <a:srgbClr val="1F497D"/>
                </a:solidFill>
              </a:rPr>
              <a:t>CICESE Parallel Computing Laboratory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 flipV="1">
            <a:off x="228600" y="801281"/>
            <a:ext cx="8610600" cy="76200"/>
            <a:chOff x="381000" y="6477000"/>
            <a:chExt cx="8153400" cy="76200"/>
          </a:xfrm>
        </p:grpSpPr>
        <p:sp>
          <p:nvSpPr>
            <p:cNvPr id="17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Line 6"/>
            <p:cNvSpPr>
              <a:spLocks noChangeShapeType="1"/>
            </p:cNvSpPr>
            <p:nvPr userDrawn="1"/>
          </p:nvSpPr>
          <p:spPr bwMode="auto">
            <a:xfrm>
              <a:off x="381000" y="6477000"/>
              <a:ext cx="8153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64488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229600" y="6513517"/>
            <a:ext cx="609600" cy="311921"/>
          </a:xfrm>
          <a:ln/>
        </p:spPr>
        <p:txBody>
          <a:bodyPr/>
          <a:lstStyle>
            <a:lvl1pPr>
              <a:defRPr sz="1600" b="1"/>
            </a:lvl1pPr>
          </a:lstStyle>
          <a:p>
            <a:pPr>
              <a:defRPr/>
            </a:pPr>
            <a:fld id="{B33ED618-095F-4A2E-81CD-0431DB534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parala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271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 userDrawn="1"/>
        </p:nvGrpSpPr>
        <p:grpSpPr>
          <a:xfrm>
            <a:off x="228600" y="6477000"/>
            <a:ext cx="8610600" cy="76200"/>
            <a:chOff x="381000" y="6477000"/>
            <a:chExt cx="8153400" cy="76200"/>
          </a:xfrm>
        </p:grpSpPr>
        <p:sp>
          <p:nvSpPr>
            <p:cNvPr id="10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Line 6"/>
            <p:cNvSpPr>
              <a:spLocks noChangeShapeType="1"/>
            </p:cNvSpPr>
            <p:nvPr userDrawn="1"/>
          </p:nvSpPr>
          <p:spPr bwMode="auto">
            <a:xfrm>
              <a:off x="381000" y="6477000"/>
              <a:ext cx="8153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Text Box 9"/>
          <p:cNvSpPr txBox="1">
            <a:spLocks noChangeArrowheads="1"/>
          </p:cNvSpPr>
          <p:nvPr userDrawn="1"/>
        </p:nvSpPr>
        <p:spPr bwMode="auto">
          <a:xfrm>
            <a:off x="228600" y="6553200"/>
            <a:ext cx="373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</a:pPr>
            <a:r>
              <a:rPr lang="en-US" altLang="en-US" sz="1400" dirty="0">
                <a:solidFill>
                  <a:srgbClr val="1F497D"/>
                </a:solidFill>
              </a:rPr>
              <a:t>CICESE Parallel Computing Laboratory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 flipV="1">
            <a:off x="228600" y="801281"/>
            <a:ext cx="8610600" cy="76200"/>
            <a:chOff x="381000" y="6477000"/>
            <a:chExt cx="8153400" cy="76200"/>
          </a:xfrm>
        </p:grpSpPr>
        <p:sp>
          <p:nvSpPr>
            <p:cNvPr id="17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Line 6"/>
            <p:cNvSpPr>
              <a:spLocks noChangeShapeType="1"/>
            </p:cNvSpPr>
            <p:nvPr userDrawn="1"/>
          </p:nvSpPr>
          <p:spPr bwMode="auto">
            <a:xfrm>
              <a:off x="381000" y="6477000"/>
              <a:ext cx="8153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94033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6545048"/>
            <a:ext cx="609600" cy="311921"/>
          </a:xfrm>
          <a:ln/>
        </p:spPr>
        <p:txBody>
          <a:bodyPr/>
          <a:lstStyle>
            <a:lvl1pPr>
              <a:defRPr sz="1200" b="0"/>
            </a:lvl1pPr>
          </a:lstStyle>
          <a:p>
            <a:pPr>
              <a:defRPr/>
            </a:pPr>
            <a:fld id="{B33ED618-095F-4A2E-81CD-0431DB534EA2}" type="slidenum">
              <a:rPr lang="en-US" smtClean="0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99"/>
              </a:solidFill>
            </a:endParaRPr>
          </a:p>
        </p:txBody>
      </p:sp>
      <p:pic>
        <p:nvPicPr>
          <p:cNvPr id="7" name="Picture 2" descr="parala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5743"/>
            <a:ext cx="762000" cy="609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9"/>
          <p:cNvSpPr txBox="1">
            <a:spLocks noChangeArrowheads="1"/>
          </p:cNvSpPr>
          <p:nvPr userDrawn="1"/>
        </p:nvSpPr>
        <p:spPr bwMode="auto">
          <a:xfrm>
            <a:off x="152400" y="6579970"/>
            <a:ext cx="3733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altLang="en-US" sz="1200" b="0" dirty="0">
                <a:solidFill>
                  <a:srgbClr val="A50021"/>
                </a:solidFill>
              </a:rPr>
              <a:t>CICESE Parallel Computing Laboratory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 flipV="1">
            <a:off x="228600" y="762000"/>
            <a:ext cx="8610600" cy="36919"/>
            <a:chOff x="381000" y="6516281"/>
            <a:chExt cx="8153400" cy="36919"/>
          </a:xfrm>
        </p:grpSpPr>
        <p:sp>
          <p:nvSpPr>
            <p:cNvPr id="17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A50021"/>
                </a:solidFill>
              </a:endParaRPr>
            </a:p>
          </p:txBody>
        </p:sp>
        <p:sp>
          <p:nvSpPr>
            <p:cNvPr id="18" name="Line 6"/>
            <p:cNvSpPr>
              <a:spLocks noChangeShapeType="1"/>
            </p:cNvSpPr>
            <p:nvPr userDrawn="1"/>
          </p:nvSpPr>
          <p:spPr bwMode="auto">
            <a:xfrm>
              <a:off x="381000" y="6516281"/>
              <a:ext cx="815340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A50021"/>
                </a:solidFill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 flipV="1">
            <a:off x="228600" y="6512805"/>
            <a:ext cx="8610600" cy="36919"/>
            <a:chOff x="381000" y="6516281"/>
            <a:chExt cx="8153400" cy="36919"/>
          </a:xfrm>
        </p:grpSpPr>
        <p:sp>
          <p:nvSpPr>
            <p:cNvPr id="15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A50021"/>
                </a:solidFill>
              </a:endParaRPr>
            </a:p>
          </p:txBody>
        </p:sp>
        <p:sp>
          <p:nvSpPr>
            <p:cNvPr id="19" name="Line 6"/>
            <p:cNvSpPr>
              <a:spLocks noChangeShapeType="1"/>
            </p:cNvSpPr>
            <p:nvPr userDrawn="1"/>
          </p:nvSpPr>
          <p:spPr bwMode="auto">
            <a:xfrm>
              <a:off x="381000" y="6516281"/>
              <a:ext cx="815340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A50021"/>
                </a:solidFill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19200" y="115888"/>
            <a:ext cx="7543800" cy="569912"/>
          </a:xfrm>
        </p:spPr>
        <p:txBody>
          <a:bodyPr/>
          <a:lstStyle>
            <a:lvl1pPr marL="0" indent="0" algn="ctr">
              <a:buNone/>
              <a:defRPr sz="3100" baseline="0">
                <a:solidFill>
                  <a:srgbClr val="C00000"/>
                </a:solidFill>
              </a:defRPr>
            </a:lvl1pPr>
            <a:lvl2pPr algn="ctr">
              <a:defRPr sz="3100">
                <a:solidFill>
                  <a:srgbClr val="C00000"/>
                </a:solidFill>
              </a:defRPr>
            </a:lvl2pPr>
            <a:lvl3pPr algn="ctr">
              <a:defRPr sz="3100">
                <a:solidFill>
                  <a:srgbClr val="C00000"/>
                </a:solidFill>
              </a:defRPr>
            </a:lvl3pPr>
            <a:lvl4pPr algn="ctr">
              <a:defRPr sz="3100">
                <a:solidFill>
                  <a:srgbClr val="C00000"/>
                </a:solidFill>
              </a:defRPr>
            </a:lvl4pPr>
            <a:lvl5pPr algn="ctr">
              <a:defRPr sz="3100"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33400" y="1219200"/>
            <a:ext cx="7924800" cy="838200"/>
          </a:xfrm>
        </p:spPr>
        <p:txBody>
          <a:bodyPr/>
          <a:lstStyle>
            <a:lvl1pPr marL="0" indent="0">
              <a:buNone/>
              <a:defRPr sz="2800">
                <a:solidFill>
                  <a:srgbClr val="1C1C1C"/>
                </a:solidFill>
              </a:defRPr>
            </a:lvl1pPr>
            <a:lvl2pPr>
              <a:defRPr sz="2400">
                <a:solidFill>
                  <a:srgbClr val="1C1C1C"/>
                </a:solidFill>
              </a:defRPr>
            </a:lvl2pPr>
            <a:lvl3pPr>
              <a:defRPr sz="2000">
                <a:solidFill>
                  <a:srgbClr val="1C1C1C"/>
                </a:solidFill>
              </a:defRPr>
            </a:lvl3pPr>
            <a:lvl4pPr>
              <a:defRPr sz="1800">
                <a:solidFill>
                  <a:srgbClr val="1C1C1C"/>
                </a:solidFill>
              </a:defRPr>
            </a:lvl4pPr>
            <a:lvl5pPr>
              <a:defRPr sz="1400">
                <a:solidFill>
                  <a:srgbClr val="1C1C1C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33400" y="2286000"/>
            <a:ext cx="7924800" cy="2667000"/>
          </a:xfrm>
        </p:spPr>
        <p:txBody>
          <a:bodyPr/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93442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229600" y="6513517"/>
            <a:ext cx="609600" cy="311921"/>
          </a:xfrm>
          <a:ln/>
        </p:spPr>
        <p:txBody>
          <a:bodyPr/>
          <a:lstStyle>
            <a:lvl1pPr>
              <a:defRPr sz="1600" b="1"/>
            </a:lvl1pPr>
          </a:lstStyle>
          <a:p>
            <a:pPr>
              <a:defRPr/>
            </a:pPr>
            <a:fld id="{B33ED618-095F-4A2E-81CD-0431DB534EA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2" descr="parala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271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 userDrawn="1"/>
        </p:nvGrpSpPr>
        <p:grpSpPr>
          <a:xfrm>
            <a:off x="228600" y="6477000"/>
            <a:ext cx="8610600" cy="76200"/>
            <a:chOff x="381000" y="6477000"/>
            <a:chExt cx="8153400" cy="76200"/>
          </a:xfrm>
        </p:grpSpPr>
        <p:sp>
          <p:nvSpPr>
            <p:cNvPr id="10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" name="Line 6"/>
            <p:cNvSpPr>
              <a:spLocks noChangeShapeType="1"/>
            </p:cNvSpPr>
            <p:nvPr userDrawn="1"/>
          </p:nvSpPr>
          <p:spPr bwMode="auto">
            <a:xfrm>
              <a:off x="381000" y="6477000"/>
              <a:ext cx="8153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12" name="Text Box 9"/>
          <p:cNvSpPr txBox="1">
            <a:spLocks noChangeArrowheads="1"/>
          </p:cNvSpPr>
          <p:nvPr userDrawn="1"/>
        </p:nvSpPr>
        <p:spPr bwMode="auto">
          <a:xfrm>
            <a:off x="228600" y="6553200"/>
            <a:ext cx="373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400" b="1" dirty="0">
                <a:solidFill>
                  <a:schemeClr val="tx2"/>
                </a:solidFill>
              </a:rPr>
              <a:t>CICESE Parallel Computing Laboratory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 flipV="1">
            <a:off x="228600" y="801281"/>
            <a:ext cx="8610600" cy="76200"/>
            <a:chOff x="381000" y="6477000"/>
            <a:chExt cx="8153400" cy="76200"/>
          </a:xfrm>
        </p:grpSpPr>
        <p:sp>
          <p:nvSpPr>
            <p:cNvPr id="17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" name="Line 6"/>
            <p:cNvSpPr>
              <a:spLocks noChangeShapeType="1"/>
            </p:cNvSpPr>
            <p:nvPr userDrawn="1"/>
          </p:nvSpPr>
          <p:spPr bwMode="auto">
            <a:xfrm>
              <a:off x="381000" y="6477000"/>
              <a:ext cx="8153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01687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826E53-3E19-4422-94D5-8F4D9A00F2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263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304800" y="304800"/>
            <a:ext cx="8499475" cy="6324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ru-RU" altLang="en-US" sz="2400" b="0">
              <a:solidFill>
                <a:srgbClr val="CC0000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228600" y="228600"/>
            <a:ext cx="8686800" cy="64770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en-US">
                <a:solidFill>
                  <a:srgbClr val="A50021"/>
                </a:solidFill>
              </a:rPr>
              <a:t> 	</a:t>
            </a:r>
          </a:p>
        </p:txBody>
      </p:sp>
      <p:pic>
        <p:nvPicPr>
          <p:cNvPr id="6" name="Picture 7" descr="parala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3" y="381000"/>
            <a:ext cx="94932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381000"/>
            <a:ext cx="12461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432721" y="1447800"/>
            <a:ext cx="6278563" cy="533400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1628775" y="6286500"/>
            <a:ext cx="5886450" cy="304800"/>
          </a:xfrm>
        </p:spPr>
        <p:txBody>
          <a:bodyPr/>
          <a:lstStyle>
            <a:lvl1pPr marL="0" indent="0" algn="ctr">
              <a:buNone/>
              <a:defRPr sz="1300" b="0">
                <a:solidFill>
                  <a:srgbClr val="C00000"/>
                </a:solidFill>
              </a:defRPr>
            </a:lvl1pPr>
            <a:lvl2pPr algn="ctr">
              <a:defRPr sz="1300" b="0">
                <a:solidFill>
                  <a:srgbClr val="C00000"/>
                </a:solidFill>
              </a:defRPr>
            </a:lvl2pPr>
            <a:lvl3pPr algn="ctr">
              <a:defRPr sz="1300" b="0">
                <a:solidFill>
                  <a:srgbClr val="C00000"/>
                </a:solidFill>
              </a:defRPr>
            </a:lvl3pPr>
            <a:lvl4pPr algn="ctr">
              <a:defRPr sz="1300" b="0">
                <a:solidFill>
                  <a:srgbClr val="C00000"/>
                </a:solidFill>
              </a:defRPr>
            </a:lvl4pPr>
            <a:lvl5pPr algn="ctr">
              <a:defRPr sz="1300" b="0">
                <a:solidFill>
                  <a:srgbClr val="C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3047218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arala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5888"/>
            <a:ext cx="76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"/>
          <p:cNvSpPr txBox="1">
            <a:spLocks noChangeArrowheads="1"/>
          </p:cNvSpPr>
          <p:nvPr userDrawn="1"/>
        </p:nvSpPr>
        <p:spPr bwMode="auto">
          <a:xfrm>
            <a:off x="152400" y="6580188"/>
            <a:ext cx="3733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altLang="en-US" sz="1200" b="0" dirty="0">
                <a:solidFill>
                  <a:srgbClr val="A50021"/>
                </a:solidFill>
              </a:rPr>
              <a:t>CICESE Parallel Computing Laboratory</a:t>
            </a:r>
          </a:p>
        </p:txBody>
      </p:sp>
      <p:grpSp>
        <p:nvGrpSpPr>
          <p:cNvPr id="8" name="Group 8"/>
          <p:cNvGrpSpPr>
            <a:grpSpLocks/>
          </p:cNvGrpSpPr>
          <p:nvPr userDrawn="1"/>
        </p:nvGrpSpPr>
        <p:grpSpPr bwMode="auto">
          <a:xfrm flipV="1">
            <a:off x="228600" y="762000"/>
            <a:ext cx="8610600" cy="36513"/>
            <a:chOff x="381000" y="6516281"/>
            <a:chExt cx="8153400" cy="36919"/>
          </a:xfrm>
        </p:grpSpPr>
        <p:sp>
          <p:nvSpPr>
            <p:cNvPr id="10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6"/>
            <p:cNvSpPr>
              <a:spLocks noChangeShapeType="1"/>
            </p:cNvSpPr>
            <p:nvPr userDrawn="1"/>
          </p:nvSpPr>
          <p:spPr bwMode="auto">
            <a:xfrm>
              <a:off x="381000" y="6516281"/>
              <a:ext cx="815340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" name="Group 11"/>
          <p:cNvGrpSpPr>
            <a:grpSpLocks/>
          </p:cNvGrpSpPr>
          <p:nvPr userDrawn="1"/>
        </p:nvGrpSpPr>
        <p:grpSpPr bwMode="auto">
          <a:xfrm flipV="1">
            <a:off x="228600" y="6513513"/>
            <a:ext cx="8610600" cy="36512"/>
            <a:chOff x="381000" y="6516281"/>
            <a:chExt cx="8153400" cy="36919"/>
          </a:xfrm>
        </p:grpSpPr>
        <p:sp>
          <p:nvSpPr>
            <p:cNvPr id="13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6"/>
            <p:cNvSpPr>
              <a:spLocks noChangeShapeType="1"/>
            </p:cNvSpPr>
            <p:nvPr userDrawn="1"/>
          </p:nvSpPr>
          <p:spPr bwMode="auto">
            <a:xfrm>
              <a:off x="381000" y="6516281"/>
              <a:ext cx="815340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219200" y="115888"/>
            <a:ext cx="7543800" cy="569912"/>
          </a:xfrm>
        </p:spPr>
        <p:txBody>
          <a:bodyPr/>
          <a:lstStyle>
            <a:lvl1pPr marL="0" indent="0" algn="ctr">
              <a:buNone/>
              <a:defRPr sz="3100" baseline="0">
                <a:solidFill>
                  <a:srgbClr val="C00000"/>
                </a:solidFill>
              </a:defRPr>
            </a:lvl1pPr>
            <a:lvl2pPr algn="ctr">
              <a:defRPr sz="3100">
                <a:solidFill>
                  <a:srgbClr val="C00000"/>
                </a:solidFill>
              </a:defRPr>
            </a:lvl2pPr>
            <a:lvl3pPr algn="ctr">
              <a:defRPr sz="3100">
                <a:solidFill>
                  <a:srgbClr val="C00000"/>
                </a:solidFill>
              </a:defRPr>
            </a:lvl3pPr>
            <a:lvl4pPr algn="ctr">
              <a:defRPr sz="3100">
                <a:solidFill>
                  <a:srgbClr val="C00000"/>
                </a:solidFill>
              </a:defRPr>
            </a:lvl4pPr>
            <a:lvl5pPr algn="ctr">
              <a:defRPr sz="3100">
                <a:solidFill>
                  <a:srgbClr val="C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33400" y="1219200"/>
            <a:ext cx="7924800" cy="838200"/>
          </a:xfrm>
        </p:spPr>
        <p:txBody>
          <a:bodyPr/>
          <a:lstStyle>
            <a:lvl1pPr marL="0" indent="0">
              <a:buNone/>
              <a:defRPr sz="2800">
                <a:solidFill>
                  <a:srgbClr val="1C1C1C"/>
                </a:solidFill>
              </a:defRPr>
            </a:lvl1pPr>
            <a:lvl2pPr>
              <a:defRPr sz="2400">
                <a:solidFill>
                  <a:srgbClr val="1C1C1C"/>
                </a:solidFill>
              </a:defRPr>
            </a:lvl2pPr>
            <a:lvl3pPr>
              <a:defRPr sz="2000">
                <a:solidFill>
                  <a:srgbClr val="1C1C1C"/>
                </a:solidFill>
              </a:defRPr>
            </a:lvl3pPr>
            <a:lvl4pPr>
              <a:defRPr sz="1800">
                <a:solidFill>
                  <a:srgbClr val="1C1C1C"/>
                </a:solidFill>
              </a:defRPr>
            </a:lvl4pPr>
            <a:lvl5pPr>
              <a:defRPr sz="1400">
                <a:solidFill>
                  <a:srgbClr val="1C1C1C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33400" y="2286000"/>
            <a:ext cx="7924800" cy="2667000"/>
          </a:xfrm>
        </p:spPr>
        <p:txBody>
          <a:bodyPr/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Rectangle 1030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8305800" y="6545263"/>
            <a:ext cx="609600" cy="311150"/>
          </a:xfrm>
        </p:spPr>
        <p:txBody>
          <a:bodyPr/>
          <a:lstStyle>
            <a:lvl1pPr>
              <a:defRPr sz="12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BD19054-5B34-4CB0-B2EA-E17BA05905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156451"/>
      </p:ext>
    </p:extLst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 userDrawn="1"/>
        </p:nvSpPr>
        <p:spPr bwMode="auto">
          <a:xfrm>
            <a:off x="304800" y="304800"/>
            <a:ext cx="8499475" cy="6324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ru-RU" altLang="en-US" sz="2400" b="0">
              <a:solidFill>
                <a:srgbClr val="CC0000"/>
              </a:solidFill>
            </a:endParaRPr>
          </a:p>
        </p:txBody>
      </p:sp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228600" y="228600"/>
            <a:ext cx="8686800" cy="64770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en-US">
                <a:solidFill>
                  <a:srgbClr val="A50021"/>
                </a:solidFill>
              </a:rPr>
              <a:t> 	</a:t>
            </a:r>
          </a:p>
        </p:txBody>
      </p:sp>
      <p:pic>
        <p:nvPicPr>
          <p:cNvPr id="4" name="Picture 7" descr="parala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3" y="381000"/>
            <a:ext cx="94932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381000"/>
            <a:ext cx="12461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57791"/>
      </p:ext>
    </p:extLst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0EAF34-4B98-4489-9F6D-FEF5400EA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381533"/>
      </p:ext>
    </p:extLst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89B9280-DC33-4372-AFA5-9ED6236740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55649"/>
      </p:ext>
    </p:extLst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34DD4B0-66DB-4D66-8170-426EA9C929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722625"/>
      </p:ext>
    </p:extLst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E124E8A-D813-47E7-A387-81BC32DDF7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959182"/>
      </p:ext>
    </p:extLst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363981E-65D6-4322-A6AD-38AB8B1880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939381"/>
      </p:ext>
    </p:extLst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147D19D-E7E2-4FB6-BC52-AA543AEDB2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634944"/>
      </p:ext>
    </p:extLst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2FD5F53-26DA-4EE3-9A0F-290F67CBD6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42268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49431-4A89-4296-AB24-9C943D2405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280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F2A18CB-0C6D-443E-BB58-01CE75903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620124"/>
      </p:ext>
    </p:extLst>
  </p:cSld>
  <p:clrMapOvr>
    <a:masterClrMapping/>
  </p:clrMapOvr>
  <p:transition spd="slow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82530FF-D905-4374-9F4C-9465A31D38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00070"/>
      </p:ext>
    </p:extLst>
  </p:cSld>
  <p:clrMapOvr>
    <a:masterClrMapping/>
  </p:clrMapOvr>
  <p:transition spd="slow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8BCFE29-8A8F-4610-9CF5-68966C9ED6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408650"/>
      </p:ext>
    </p:extLst>
  </p:cSld>
  <p:clrMapOvr>
    <a:masterClrMapping/>
  </p:clrMapOvr>
  <p:transition spd="slow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rala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271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7"/>
          <p:cNvGrpSpPr>
            <a:grpSpLocks/>
          </p:cNvGrpSpPr>
          <p:nvPr userDrawn="1"/>
        </p:nvGrpSpPr>
        <p:grpSpPr bwMode="auto">
          <a:xfrm>
            <a:off x="228600" y="6477000"/>
            <a:ext cx="8610600" cy="76200"/>
            <a:chOff x="381000" y="6477000"/>
            <a:chExt cx="8153400" cy="76200"/>
          </a:xfrm>
        </p:grpSpPr>
        <p:sp>
          <p:nvSpPr>
            <p:cNvPr id="4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Line 6"/>
            <p:cNvSpPr>
              <a:spLocks noChangeShapeType="1"/>
            </p:cNvSpPr>
            <p:nvPr userDrawn="1"/>
          </p:nvSpPr>
          <p:spPr bwMode="auto">
            <a:xfrm>
              <a:off x="381000" y="6477000"/>
              <a:ext cx="8153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228600" y="6553200"/>
            <a:ext cx="3733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altLang="en-US" sz="1400" dirty="0">
                <a:solidFill>
                  <a:srgbClr val="A50021"/>
                </a:solidFill>
              </a:rPr>
              <a:t>CICESE Parallel Computing Laboratory</a:t>
            </a:r>
          </a:p>
        </p:txBody>
      </p:sp>
      <p:grpSp>
        <p:nvGrpSpPr>
          <p:cNvPr id="7" name="Group 11"/>
          <p:cNvGrpSpPr>
            <a:grpSpLocks/>
          </p:cNvGrpSpPr>
          <p:nvPr userDrawn="1"/>
        </p:nvGrpSpPr>
        <p:grpSpPr bwMode="auto">
          <a:xfrm flipV="1">
            <a:off x="228600" y="801688"/>
            <a:ext cx="8610600" cy="76200"/>
            <a:chOff x="381000" y="6477000"/>
            <a:chExt cx="8153400" cy="76200"/>
          </a:xfrm>
        </p:grpSpPr>
        <p:sp>
          <p:nvSpPr>
            <p:cNvPr id="8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6"/>
            <p:cNvSpPr>
              <a:spLocks noChangeShapeType="1"/>
            </p:cNvSpPr>
            <p:nvPr userDrawn="1"/>
          </p:nvSpPr>
          <p:spPr bwMode="auto">
            <a:xfrm>
              <a:off x="381000" y="6477000"/>
              <a:ext cx="8153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" name="Rectangle 103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29600" y="6513513"/>
            <a:ext cx="609600" cy="311150"/>
          </a:xfrm>
        </p:spPr>
        <p:txBody>
          <a:bodyPr/>
          <a:lstStyle>
            <a:lvl1pPr>
              <a:defRPr sz="1600"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3441CB7-C00C-4E63-AD21-E41F81923F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304760"/>
      </p:ext>
    </p:extLst>
  </p:cSld>
  <p:clrMapOvr>
    <a:masterClrMapping/>
  </p:clrMapOvr>
  <p:transition spd="slow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arala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5888"/>
            <a:ext cx="76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"/>
          <p:cNvSpPr txBox="1">
            <a:spLocks noChangeArrowheads="1"/>
          </p:cNvSpPr>
          <p:nvPr userDrawn="1"/>
        </p:nvSpPr>
        <p:spPr bwMode="auto">
          <a:xfrm>
            <a:off x="152400" y="6580188"/>
            <a:ext cx="3733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altLang="en-US" sz="1200" b="0" dirty="0">
                <a:solidFill>
                  <a:srgbClr val="A50021"/>
                </a:solidFill>
              </a:rPr>
              <a:t>CICESE Parallel Computing Laboratory</a:t>
            </a:r>
          </a:p>
        </p:txBody>
      </p:sp>
      <p:grpSp>
        <p:nvGrpSpPr>
          <p:cNvPr id="8" name="Group 8"/>
          <p:cNvGrpSpPr>
            <a:grpSpLocks/>
          </p:cNvGrpSpPr>
          <p:nvPr userDrawn="1"/>
        </p:nvGrpSpPr>
        <p:grpSpPr bwMode="auto">
          <a:xfrm flipV="1">
            <a:off x="228600" y="762000"/>
            <a:ext cx="8610600" cy="36513"/>
            <a:chOff x="381000" y="6516281"/>
            <a:chExt cx="8153400" cy="36919"/>
          </a:xfrm>
        </p:grpSpPr>
        <p:sp>
          <p:nvSpPr>
            <p:cNvPr id="10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6"/>
            <p:cNvSpPr>
              <a:spLocks noChangeShapeType="1"/>
            </p:cNvSpPr>
            <p:nvPr userDrawn="1"/>
          </p:nvSpPr>
          <p:spPr bwMode="auto">
            <a:xfrm>
              <a:off x="381000" y="6516281"/>
              <a:ext cx="815340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" name="Group 11"/>
          <p:cNvGrpSpPr>
            <a:grpSpLocks/>
          </p:cNvGrpSpPr>
          <p:nvPr userDrawn="1"/>
        </p:nvGrpSpPr>
        <p:grpSpPr bwMode="auto">
          <a:xfrm flipV="1">
            <a:off x="228600" y="6513513"/>
            <a:ext cx="8610600" cy="36512"/>
            <a:chOff x="381000" y="6516281"/>
            <a:chExt cx="8153400" cy="36919"/>
          </a:xfrm>
        </p:grpSpPr>
        <p:sp>
          <p:nvSpPr>
            <p:cNvPr id="13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6"/>
            <p:cNvSpPr>
              <a:spLocks noChangeShapeType="1"/>
            </p:cNvSpPr>
            <p:nvPr userDrawn="1"/>
          </p:nvSpPr>
          <p:spPr bwMode="auto">
            <a:xfrm>
              <a:off x="381000" y="6516281"/>
              <a:ext cx="815340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219200" y="115888"/>
            <a:ext cx="7543800" cy="569912"/>
          </a:xfrm>
        </p:spPr>
        <p:txBody>
          <a:bodyPr/>
          <a:lstStyle>
            <a:lvl1pPr marL="0" indent="0" algn="ctr">
              <a:buNone/>
              <a:defRPr sz="3100" baseline="0">
                <a:solidFill>
                  <a:srgbClr val="C00000"/>
                </a:solidFill>
              </a:defRPr>
            </a:lvl1pPr>
            <a:lvl2pPr algn="ctr">
              <a:defRPr sz="3100">
                <a:solidFill>
                  <a:srgbClr val="C00000"/>
                </a:solidFill>
              </a:defRPr>
            </a:lvl2pPr>
            <a:lvl3pPr algn="ctr">
              <a:defRPr sz="3100">
                <a:solidFill>
                  <a:srgbClr val="C00000"/>
                </a:solidFill>
              </a:defRPr>
            </a:lvl3pPr>
            <a:lvl4pPr algn="ctr">
              <a:defRPr sz="3100">
                <a:solidFill>
                  <a:srgbClr val="C00000"/>
                </a:solidFill>
              </a:defRPr>
            </a:lvl4pPr>
            <a:lvl5pPr algn="ctr">
              <a:defRPr sz="3100">
                <a:solidFill>
                  <a:srgbClr val="C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33400" y="1219200"/>
            <a:ext cx="7924800" cy="838200"/>
          </a:xfrm>
        </p:spPr>
        <p:txBody>
          <a:bodyPr/>
          <a:lstStyle>
            <a:lvl1pPr marL="0" indent="0">
              <a:buNone/>
              <a:defRPr sz="2800">
                <a:solidFill>
                  <a:srgbClr val="1C1C1C"/>
                </a:solidFill>
              </a:defRPr>
            </a:lvl1pPr>
            <a:lvl2pPr>
              <a:defRPr sz="2400">
                <a:solidFill>
                  <a:srgbClr val="1C1C1C"/>
                </a:solidFill>
              </a:defRPr>
            </a:lvl2pPr>
            <a:lvl3pPr>
              <a:defRPr sz="2000">
                <a:solidFill>
                  <a:srgbClr val="1C1C1C"/>
                </a:solidFill>
              </a:defRPr>
            </a:lvl3pPr>
            <a:lvl4pPr>
              <a:defRPr sz="1800">
                <a:solidFill>
                  <a:srgbClr val="1C1C1C"/>
                </a:solidFill>
              </a:defRPr>
            </a:lvl4pPr>
            <a:lvl5pPr>
              <a:defRPr sz="1400">
                <a:solidFill>
                  <a:srgbClr val="1C1C1C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33400" y="2286000"/>
            <a:ext cx="7924800" cy="2667000"/>
          </a:xfrm>
        </p:spPr>
        <p:txBody>
          <a:bodyPr/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Rectangle 1030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8305800" y="6545263"/>
            <a:ext cx="609600" cy="311150"/>
          </a:xfrm>
        </p:spPr>
        <p:txBody>
          <a:bodyPr/>
          <a:lstStyle>
            <a:lvl1pPr>
              <a:defRPr sz="12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E907982-1456-41E3-AE51-C388E06918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114786"/>
      </p:ext>
    </p:extLst>
  </p:cSld>
  <p:clrMapOvr>
    <a:masterClrMapping/>
  </p:clrMapOvr>
  <p:transition spd="slow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rala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271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7"/>
          <p:cNvGrpSpPr>
            <a:grpSpLocks/>
          </p:cNvGrpSpPr>
          <p:nvPr userDrawn="1"/>
        </p:nvGrpSpPr>
        <p:grpSpPr bwMode="auto">
          <a:xfrm>
            <a:off x="228600" y="6477000"/>
            <a:ext cx="8610600" cy="76200"/>
            <a:chOff x="381000" y="6477000"/>
            <a:chExt cx="8153400" cy="76200"/>
          </a:xfrm>
        </p:grpSpPr>
        <p:sp>
          <p:nvSpPr>
            <p:cNvPr id="4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Line 6"/>
            <p:cNvSpPr>
              <a:spLocks noChangeShapeType="1"/>
            </p:cNvSpPr>
            <p:nvPr userDrawn="1"/>
          </p:nvSpPr>
          <p:spPr bwMode="auto">
            <a:xfrm>
              <a:off x="381000" y="6477000"/>
              <a:ext cx="8153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228600" y="6553200"/>
            <a:ext cx="3733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1400" dirty="0">
                <a:solidFill>
                  <a:srgbClr val="1F497D"/>
                </a:solidFill>
              </a:rPr>
              <a:t>CICESE Parallel Computing Laboratory</a:t>
            </a:r>
          </a:p>
        </p:txBody>
      </p:sp>
      <p:grpSp>
        <p:nvGrpSpPr>
          <p:cNvPr id="7" name="Group 11"/>
          <p:cNvGrpSpPr>
            <a:grpSpLocks/>
          </p:cNvGrpSpPr>
          <p:nvPr userDrawn="1"/>
        </p:nvGrpSpPr>
        <p:grpSpPr bwMode="auto">
          <a:xfrm flipV="1">
            <a:off x="228600" y="801688"/>
            <a:ext cx="8610600" cy="76200"/>
            <a:chOff x="381000" y="6477000"/>
            <a:chExt cx="8153400" cy="76200"/>
          </a:xfrm>
        </p:grpSpPr>
        <p:sp>
          <p:nvSpPr>
            <p:cNvPr id="8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6"/>
            <p:cNvSpPr>
              <a:spLocks noChangeShapeType="1"/>
            </p:cNvSpPr>
            <p:nvPr userDrawn="1"/>
          </p:nvSpPr>
          <p:spPr bwMode="auto">
            <a:xfrm>
              <a:off x="381000" y="6477000"/>
              <a:ext cx="8153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" name="Rectangle 103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29600" y="6513513"/>
            <a:ext cx="609600" cy="311150"/>
          </a:xfrm>
        </p:spPr>
        <p:txBody>
          <a:bodyPr/>
          <a:lstStyle>
            <a:lvl1pPr>
              <a:defRPr sz="1600" b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8E1254A-B789-4E6D-98DE-D99790CDF7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96494"/>
      </p:ext>
    </p:extLst>
  </p:cSld>
  <p:clrMapOvr>
    <a:masterClrMapping/>
  </p:clrMapOvr>
  <p:transition spd="slow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 userDrawn="1"/>
        </p:nvSpPr>
        <p:spPr bwMode="auto">
          <a:xfrm>
            <a:off x="304800" y="304800"/>
            <a:ext cx="8499193" cy="6324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auto">
          <a:xfrm>
            <a:off x="228600" y="228600"/>
            <a:ext cx="8686800" cy="64770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	</a:t>
            </a:r>
          </a:p>
        </p:txBody>
      </p:sp>
      <p:pic>
        <p:nvPicPr>
          <p:cNvPr id="10" name="Picture 7" descr="paralab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01914" y="381000"/>
            <a:ext cx="949485" cy="760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44" y="381000"/>
            <a:ext cx="1245540" cy="616855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432718" y="1447800"/>
            <a:ext cx="6278563" cy="533400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“Tittle”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628775" y="6286500"/>
            <a:ext cx="5886450" cy="304800"/>
          </a:xfrm>
        </p:spPr>
        <p:txBody>
          <a:bodyPr/>
          <a:lstStyle>
            <a:lvl1pPr marL="0" indent="0" algn="ctr">
              <a:buNone/>
              <a:defRPr sz="1300" b="0">
                <a:solidFill>
                  <a:srgbClr val="C00000"/>
                </a:solidFill>
              </a:defRPr>
            </a:lvl1pPr>
            <a:lvl2pPr algn="ctr">
              <a:defRPr sz="1300" b="0">
                <a:solidFill>
                  <a:srgbClr val="C00000"/>
                </a:solidFill>
              </a:defRPr>
            </a:lvl2pPr>
            <a:lvl3pPr algn="ctr">
              <a:defRPr sz="1300" b="0">
                <a:solidFill>
                  <a:srgbClr val="C00000"/>
                </a:solidFill>
              </a:defRPr>
            </a:lvl3pPr>
            <a:lvl4pPr algn="ctr">
              <a:defRPr sz="1300" b="0">
                <a:solidFill>
                  <a:srgbClr val="C00000"/>
                </a:solidFill>
              </a:defRPr>
            </a:lvl4pPr>
            <a:lvl5pPr algn="ctr">
              <a:defRPr sz="1300" b="0"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0895169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6545048"/>
            <a:ext cx="609600" cy="311921"/>
          </a:xfrm>
          <a:ln/>
        </p:spPr>
        <p:txBody>
          <a:bodyPr/>
          <a:lstStyle>
            <a:lvl1pPr>
              <a:defRPr sz="1200" b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ED618-095F-4A2E-81CD-0431DB534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2" descr="parala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5743"/>
            <a:ext cx="762000" cy="609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9"/>
          <p:cNvSpPr txBox="1">
            <a:spLocks noChangeArrowheads="1"/>
          </p:cNvSpPr>
          <p:nvPr userDrawn="1"/>
        </p:nvSpPr>
        <p:spPr bwMode="auto">
          <a:xfrm>
            <a:off x="152400" y="6579970"/>
            <a:ext cx="3733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CICESE Parallel Computing Laboratory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 flipV="1">
            <a:off x="228600" y="762000"/>
            <a:ext cx="8610600" cy="36919"/>
            <a:chOff x="381000" y="6516281"/>
            <a:chExt cx="8153400" cy="36919"/>
          </a:xfrm>
        </p:grpSpPr>
        <p:sp>
          <p:nvSpPr>
            <p:cNvPr id="17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Line 6"/>
            <p:cNvSpPr>
              <a:spLocks noChangeShapeType="1"/>
            </p:cNvSpPr>
            <p:nvPr userDrawn="1"/>
          </p:nvSpPr>
          <p:spPr bwMode="auto">
            <a:xfrm>
              <a:off x="381000" y="6516281"/>
              <a:ext cx="815340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 flipV="1">
            <a:off x="228600" y="6512805"/>
            <a:ext cx="8610600" cy="36919"/>
            <a:chOff x="381000" y="6516281"/>
            <a:chExt cx="8153400" cy="36919"/>
          </a:xfrm>
        </p:grpSpPr>
        <p:sp>
          <p:nvSpPr>
            <p:cNvPr id="15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Line 6"/>
            <p:cNvSpPr>
              <a:spLocks noChangeShapeType="1"/>
            </p:cNvSpPr>
            <p:nvPr userDrawn="1"/>
          </p:nvSpPr>
          <p:spPr bwMode="auto">
            <a:xfrm>
              <a:off x="381000" y="6516281"/>
              <a:ext cx="815340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19200" y="115888"/>
            <a:ext cx="7543800" cy="569912"/>
          </a:xfrm>
        </p:spPr>
        <p:txBody>
          <a:bodyPr/>
          <a:lstStyle>
            <a:lvl1pPr marL="0" indent="0" algn="ctr">
              <a:buNone/>
              <a:defRPr sz="3100" baseline="0">
                <a:solidFill>
                  <a:srgbClr val="C00000"/>
                </a:solidFill>
              </a:defRPr>
            </a:lvl1pPr>
            <a:lvl2pPr algn="ctr">
              <a:defRPr sz="3100">
                <a:solidFill>
                  <a:srgbClr val="C00000"/>
                </a:solidFill>
              </a:defRPr>
            </a:lvl2pPr>
            <a:lvl3pPr algn="ctr">
              <a:defRPr sz="3100">
                <a:solidFill>
                  <a:srgbClr val="C00000"/>
                </a:solidFill>
              </a:defRPr>
            </a:lvl3pPr>
            <a:lvl4pPr algn="ctr">
              <a:defRPr sz="3100">
                <a:solidFill>
                  <a:srgbClr val="C00000"/>
                </a:solidFill>
              </a:defRPr>
            </a:lvl4pPr>
            <a:lvl5pPr algn="ctr">
              <a:defRPr sz="3100"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33400" y="1219200"/>
            <a:ext cx="7924800" cy="838200"/>
          </a:xfrm>
        </p:spPr>
        <p:txBody>
          <a:bodyPr/>
          <a:lstStyle>
            <a:lvl1pPr marL="0" indent="0">
              <a:buNone/>
              <a:defRPr sz="2800">
                <a:solidFill>
                  <a:srgbClr val="1C1C1C"/>
                </a:solidFill>
              </a:defRPr>
            </a:lvl1pPr>
            <a:lvl2pPr>
              <a:defRPr sz="2400">
                <a:solidFill>
                  <a:srgbClr val="1C1C1C"/>
                </a:solidFill>
              </a:defRPr>
            </a:lvl2pPr>
            <a:lvl3pPr>
              <a:defRPr sz="2000">
                <a:solidFill>
                  <a:srgbClr val="1C1C1C"/>
                </a:solidFill>
              </a:defRPr>
            </a:lvl3pPr>
            <a:lvl4pPr>
              <a:defRPr sz="1800">
                <a:solidFill>
                  <a:srgbClr val="1C1C1C"/>
                </a:solidFill>
              </a:defRPr>
            </a:lvl4pPr>
            <a:lvl5pPr>
              <a:defRPr sz="1400">
                <a:solidFill>
                  <a:srgbClr val="1C1C1C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33400" y="2286000"/>
            <a:ext cx="7924800" cy="2667000"/>
          </a:xfrm>
        </p:spPr>
        <p:txBody>
          <a:bodyPr/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01959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 userDrawn="1"/>
        </p:nvSpPr>
        <p:spPr bwMode="auto">
          <a:xfrm>
            <a:off x="304800" y="304800"/>
            <a:ext cx="8499193" cy="6324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auto">
          <a:xfrm>
            <a:off x="228600" y="228600"/>
            <a:ext cx="8686800" cy="64770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	</a:t>
            </a:r>
          </a:p>
        </p:txBody>
      </p:sp>
      <p:pic>
        <p:nvPicPr>
          <p:cNvPr id="9" name="Picture 7" descr="paralab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01914" y="381000"/>
            <a:ext cx="949485" cy="760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44" y="381000"/>
            <a:ext cx="1245540" cy="61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211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8EC48E-5745-41EF-B409-A6ADF3A0D39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234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03C20D-DB0D-4A1D-9709-681952A0A7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2618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6DF371-19B7-4647-ACEA-1CFC6094BCC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4484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758B3A-7B05-4A1B-A80D-A28A8BB1D7F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2987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8D291E-385D-4A2B-9DCC-5FAC5D878A6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7761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AFFD53-82D4-410B-AF73-19508D3BAF1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4424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CC83E1-211A-4E6F-B445-069325CDFAD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8590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453BBE-1914-435F-A738-849952EDC44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40959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1DC7EC-7D9D-4B6A-9AB9-1B78EA6A616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7672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7E57A7-6917-4AB0-A384-831FE4F1B35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50278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74BFEE-8335-4BA3-B8EA-B87271A9E52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7716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229600" y="6513517"/>
            <a:ext cx="609600" cy="311921"/>
          </a:xfrm>
          <a:ln/>
        </p:spPr>
        <p:txBody>
          <a:bodyPr/>
          <a:lstStyle>
            <a:lvl1pPr>
              <a:defRPr sz="1600" b="1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ED618-095F-4A2E-81CD-0431DB534EA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2" descr="parala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271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 userDrawn="1"/>
        </p:nvGrpSpPr>
        <p:grpSpPr>
          <a:xfrm>
            <a:off x="228600" y="6477000"/>
            <a:ext cx="8610600" cy="76200"/>
            <a:chOff x="381000" y="6477000"/>
            <a:chExt cx="8153400" cy="76200"/>
          </a:xfrm>
        </p:grpSpPr>
        <p:sp>
          <p:nvSpPr>
            <p:cNvPr id="10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Line 6"/>
            <p:cNvSpPr>
              <a:spLocks noChangeShapeType="1"/>
            </p:cNvSpPr>
            <p:nvPr userDrawn="1"/>
          </p:nvSpPr>
          <p:spPr bwMode="auto">
            <a:xfrm>
              <a:off x="381000" y="6477000"/>
              <a:ext cx="8153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" name="Text Box 9"/>
          <p:cNvSpPr txBox="1">
            <a:spLocks noChangeArrowheads="1"/>
          </p:cNvSpPr>
          <p:nvPr userDrawn="1"/>
        </p:nvSpPr>
        <p:spPr bwMode="auto">
          <a:xfrm>
            <a:off x="228600" y="6553200"/>
            <a:ext cx="373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CICESE Parallel Computing Laboratory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 flipV="1">
            <a:off x="228600" y="801281"/>
            <a:ext cx="8610600" cy="76200"/>
            <a:chOff x="381000" y="6477000"/>
            <a:chExt cx="8153400" cy="76200"/>
          </a:xfrm>
        </p:grpSpPr>
        <p:sp>
          <p:nvSpPr>
            <p:cNvPr id="17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Line 6"/>
            <p:cNvSpPr>
              <a:spLocks noChangeShapeType="1"/>
            </p:cNvSpPr>
            <p:nvPr userDrawn="1"/>
          </p:nvSpPr>
          <p:spPr bwMode="auto">
            <a:xfrm>
              <a:off x="381000" y="6477000"/>
              <a:ext cx="8153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1555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E05C6-1270-4103-9096-E52F8FD950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34342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6545048"/>
            <a:ext cx="609600" cy="311921"/>
          </a:xfrm>
          <a:ln/>
        </p:spPr>
        <p:txBody>
          <a:bodyPr/>
          <a:lstStyle>
            <a:lvl1pPr>
              <a:defRPr sz="1200" b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ED618-095F-4A2E-81CD-0431DB534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2" descr="parala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5743"/>
            <a:ext cx="762000" cy="609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9"/>
          <p:cNvSpPr txBox="1">
            <a:spLocks noChangeArrowheads="1"/>
          </p:cNvSpPr>
          <p:nvPr userDrawn="1"/>
        </p:nvSpPr>
        <p:spPr bwMode="auto">
          <a:xfrm>
            <a:off x="152400" y="6579970"/>
            <a:ext cx="3733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CICESE Parallel Computing Laboratory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 flipV="1">
            <a:off x="228600" y="762000"/>
            <a:ext cx="8610600" cy="36919"/>
            <a:chOff x="381000" y="6516281"/>
            <a:chExt cx="8153400" cy="36919"/>
          </a:xfrm>
        </p:grpSpPr>
        <p:sp>
          <p:nvSpPr>
            <p:cNvPr id="17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Line 6"/>
            <p:cNvSpPr>
              <a:spLocks noChangeShapeType="1"/>
            </p:cNvSpPr>
            <p:nvPr userDrawn="1"/>
          </p:nvSpPr>
          <p:spPr bwMode="auto">
            <a:xfrm>
              <a:off x="381000" y="6516281"/>
              <a:ext cx="815340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 flipV="1">
            <a:off x="228600" y="6512805"/>
            <a:ext cx="8610600" cy="36919"/>
            <a:chOff x="381000" y="6516281"/>
            <a:chExt cx="8153400" cy="36919"/>
          </a:xfrm>
        </p:grpSpPr>
        <p:sp>
          <p:nvSpPr>
            <p:cNvPr id="15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Line 6"/>
            <p:cNvSpPr>
              <a:spLocks noChangeShapeType="1"/>
            </p:cNvSpPr>
            <p:nvPr userDrawn="1"/>
          </p:nvSpPr>
          <p:spPr bwMode="auto">
            <a:xfrm>
              <a:off x="381000" y="6516281"/>
              <a:ext cx="815340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19200" y="115888"/>
            <a:ext cx="7543800" cy="569912"/>
          </a:xfrm>
        </p:spPr>
        <p:txBody>
          <a:bodyPr/>
          <a:lstStyle>
            <a:lvl1pPr marL="0" indent="0" algn="ctr">
              <a:buNone/>
              <a:defRPr sz="3100" baseline="0">
                <a:solidFill>
                  <a:srgbClr val="C00000"/>
                </a:solidFill>
              </a:defRPr>
            </a:lvl1pPr>
            <a:lvl2pPr algn="ctr">
              <a:defRPr sz="3100">
                <a:solidFill>
                  <a:srgbClr val="C00000"/>
                </a:solidFill>
              </a:defRPr>
            </a:lvl2pPr>
            <a:lvl3pPr algn="ctr">
              <a:defRPr sz="3100">
                <a:solidFill>
                  <a:srgbClr val="C00000"/>
                </a:solidFill>
              </a:defRPr>
            </a:lvl3pPr>
            <a:lvl4pPr algn="ctr">
              <a:defRPr sz="3100">
                <a:solidFill>
                  <a:srgbClr val="C00000"/>
                </a:solidFill>
              </a:defRPr>
            </a:lvl4pPr>
            <a:lvl5pPr algn="ctr">
              <a:defRPr sz="3100"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33400" y="1219200"/>
            <a:ext cx="7924800" cy="838200"/>
          </a:xfrm>
        </p:spPr>
        <p:txBody>
          <a:bodyPr/>
          <a:lstStyle>
            <a:lvl1pPr marL="0" indent="0">
              <a:buNone/>
              <a:defRPr sz="2800">
                <a:solidFill>
                  <a:srgbClr val="1C1C1C"/>
                </a:solidFill>
              </a:defRPr>
            </a:lvl1pPr>
            <a:lvl2pPr>
              <a:defRPr sz="2400">
                <a:solidFill>
                  <a:srgbClr val="1C1C1C"/>
                </a:solidFill>
              </a:defRPr>
            </a:lvl2pPr>
            <a:lvl3pPr>
              <a:defRPr sz="2000">
                <a:solidFill>
                  <a:srgbClr val="1C1C1C"/>
                </a:solidFill>
              </a:defRPr>
            </a:lvl3pPr>
            <a:lvl4pPr>
              <a:defRPr sz="1800">
                <a:solidFill>
                  <a:srgbClr val="1C1C1C"/>
                </a:solidFill>
              </a:defRPr>
            </a:lvl4pPr>
            <a:lvl5pPr>
              <a:defRPr sz="1400">
                <a:solidFill>
                  <a:srgbClr val="1C1C1C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33400" y="2286000"/>
            <a:ext cx="7924800" cy="2667000"/>
          </a:xfrm>
        </p:spPr>
        <p:txBody>
          <a:bodyPr/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6" hasCustomPrompt="1"/>
          </p:nvPr>
        </p:nvSpPr>
        <p:spPr>
          <a:xfrm>
            <a:off x="228600" y="6267739"/>
            <a:ext cx="8610600" cy="240080"/>
          </a:xfrm>
        </p:spPr>
        <p:txBody>
          <a:bodyPr/>
          <a:lstStyle>
            <a:lvl1pPr marL="0" indent="0">
              <a:buNone/>
              <a:defRPr sz="1000">
                <a:solidFill>
                  <a:srgbClr val="1C1C1C"/>
                </a:solidFill>
                <a:latin typeface="+mn-lt"/>
              </a:defRPr>
            </a:lvl1pPr>
            <a:lvl2pPr>
              <a:defRPr sz="1200">
                <a:solidFill>
                  <a:srgbClr val="1C1C1C"/>
                </a:solidFill>
                <a:latin typeface="+mn-lt"/>
              </a:defRPr>
            </a:lvl2pPr>
            <a:lvl3pPr>
              <a:defRPr sz="1200">
                <a:solidFill>
                  <a:srgbClr val="1C1C1C"/>
                </a:solidFill>
                <a:latin typeface="+mn-lt"/>
              </a:defRPr>
            </a:lvl3pPr>
            <a:lvl4pPr>
              <a:defRPr sz="1200">
                <a:solidFill>
                  <a:srgbClr val="1C1C1C"/>
                </a:solidFill>
                <a:latin typeface="+mn-lt"/>
              </a:defRPr>
            </a:lvl4pPr>
            <a:lvl5pPr>
              <a:defRPr sz="1200">
                <a:solidFill>
                  <a:srgbClr val="1C1C1C"/>
                </a:solidFill>
                <a:latin typeface="+mn-lt"/>
              </a:defRPr>
            </a:lvl5pPr>
          </a:lstStyle>
          <a:p>
            <a:pPr lvl="0"/>
            <a:r>
              <a:rPr lang="en-US" dirty="0" err="1"/>
              <a:t>Referencias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17860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229600" y="6513517"/>
            <a:ext cx="609600" cy="311921"/>
          </a:xfrm>
          <a:ln/>
        </p:spPr>
        <p:txBody>
          <a:bodyPr/>
          <a:lstStyle>
            <a:lvl1pPr>
              <a:defRPr sz="1600" b="1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ED618-095F-4A2E-81CD-0431DB534EA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2" descr="parala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271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 userDrawn="1"/>
        </p:nvGrpSpPr>
        <p:grpSpPr>
          <a:xfrm>
            <a:off x="228600" y="6477000"/>
            <a:ext cx="8610600" cy="76200"/>
            <a:chOff x="381000" y="6477000"/>
            <a:chExt cx="8153400" cy="76200"/>
          </a:xfrm>
        </p:grpSpPr>
        <p:sp>
          <p:nvSpPr>
            <p:cNvPr id="10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Line 6"/>
            <p:cNvSpPr>
              <a:spLocks noChangeShapeType="1"/>
            </p:cNvSpPr>
            <p:nvPr userDrawn="1"/>
          </p:nvSpPr>
          <p:spPr bwMode="auto">
            <a:xfrm>
              <a:off x="381000" y="6477000"/>
              <a:ext cx="8153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 Box 9"/>
          <p:cNvSpPr txBox="1">
            <a:spLocks noChangeArrowheads="1"/>
          </p:cNvSpPr>
          <p:nvPr userDrawn="1"/>
        </p:nvSpPr>
        <p:spPr bwMode="auto">
          <a:xfrm>
            <a:off x="228600" y="6553200"/>
            <a:ext cx="373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CICESE Parallel Computing Laboratory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 flipV="1">
            <a:off x="228600" y="801281"/>
            <a:ext cx="8610600" cy="76200"/>
            <a:chOff x="381000" y="6477000"/>
            <a:chExt cx="8153400" cy="76200"/>
          </a:xfrm>
        </p:grpSpPr>
        <p:sp>
          <p:nvSpPr>
            <p:cNvPr id="17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Line 6"/>
            <p:cNvSpPr>
              <a:spLocks noChangeShapeType="1"/>
            </p:cNvSpPr>
            <p:nvPr userDrawn="1"/>
          </p:nvSpPr>
          <p:spPr bwMode="auto">
            <a:xfrm>
              <a:off x="381000" y="6477000"/>
              <a:ext cx="81534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36146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arala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5888"/>
            <a:ext cx="76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"/>
          <p:cNvSpPr txBox="1">
            <a:spLocks noChangeArrowheads="1"/>
          </p:cNvSpPr>
          <p:nvPr userDrawn="1"/>
        </p:nvSpPr>
        <p:spPr bwMode="auto">
          <a:xfrm>
            <a:off x="152400" y="6580188"/>
            <a:ext cx="3733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CICESE Parallel Computing Laboratory</a:t>
            </a:r>
          </a:p>
        </p:txBody>
      </p:sp>
      <p:grpSp>
        <p:nvGrpSpPr>
          <p:cNvPr id="8" name="Group 8"/>
          <p:cNvGrpSpPr>
            <a:grpSpLocks/>
          </p:cNvGrpSpPr>
          <p:nvPr userDrawn="1"/>
        </p:nvGrpSpPr>
        <p:grpSpPr bwMode="auto">
          <a:xfrm flipV="1">
            <a:off x="228600" y="762000"/>
            <a:ext cx="8610600" cy="36513"/>
            <a:chOff x="381000" y="6516281"/>
            <a:chExt cx="8153400" cy="36919"/>
          </a:xfrm>
        </p:grpSpPr>
        <p:sp>
          <p:nvSpPr>
            <p:cNvPr id="10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Line 6"/>
            <p:cNvSpPr>
              <a:spLocks noChangeShapeType="1"/>
            </p:cNvSpPr>
            <p:nvPr userDrawn="1"/>
          </p:nvSpPr>
          <p:spPr bwMode="auto">
            <a:xfrm>
              <a:off x="381000" y="6516281"/>
              <a:ext cx="815340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/>
          <p:cNvGrpSpPr>
            <a:grpSpLocks/>
          </p:cNvGrpSpPr>
          <p:nvPr userDrawn="1"/>
        </p:nvGrpSpPr>
        <p:grpSpPr bwMode="auto">
          <a:xfrm flipV="1">
            <a:off x="228600" y="6513513"/>
            <a:ext cx="8610600" cy="36512"/>
            <a:chOff x="381000" y="6516281"/>
            <a:chExt cx="8153400" cy="36919"/>
          </a:xfrm>
        </p:grpSpPr>
        <p:sp>
          <p:nvSpPr>
            <p:cNvPr id="13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Line 6"/>
            <p:cNvSpPr>
              <a:spLocks noChangeShapeType="1"/>
            </p:cNvSpPr>
            <p:nvPr userDrawn="1"/>
          </p:nvSpPr>
          <p:spPr bwMode="auto">
            <a:xfrm>
              <a:off x="381000" y="6516281"/>
              <a:ext cx="815340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219200" y="115888"/>
            <a:ext cx="7543800" cy="569912"/>
          </a:xfrm>
        </p:spPr>
        <p:txBody>
          <a:bodyPr/>
          <a:lstStyle>
            <a:lvl1pPr marL="0" indent="0" algn="ctr">
              <a:buNone/>
              <a:defRPr sz="3100" baseline="0">
                <a:solidFill>
                  <a:srgbClr val="C00000"/>
                </a:solidFill>
              </a:defRPr>
            </a:lvl1pPr>
            <a:lvl2pPr algn="ctr">
              <a:defRPr sz="3100">
                <a:solidFill>
                  <a:srgbClr val="C00000"/>
                </a:solidFill>
              </a:defRPr>
            </a:lvl2pPr>
            <a:lvl3pPr algn="ctr">
              <a:defRPr sz="3100">
                <a:solidFill>
                  <a:srgbClr val="C00000"/>
                </a:solidFill>
              </a:defRPr>
            </a:lvl3pPr>
            <a:lvl4pPr algn="ctr">
              <a:defRPr sz="3100">
                <a:solidFill>
                  <a:srgbClr val="C00000"/>
                </a:solidFill>
              </a:defRPr>
            </a:lvl4pPr>
            <a:lvl5pPr algn="ctr">
              <a:defRPr sz="3100">
                <a:solidFill>
                  <a:srgbClr val="C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33400" y="1219200"/>
            <a:ext cx="7924800" cy="838200"/>
          </a:xfrm>
        </p:spPr>
        <p:txBody>
          <a:bodyPr/>
          <a:lstStyle>
            <a:lvl1pPr marL="0" indent="0">
              <a:buNone/>
              <a:defRPr sz="2800">
                <a:solidFill>
                  <a:srgbClr val="1C1C1C"/>
                </a:solidFill>
              </a:defRPr>
            </a:lvl1pPr>
            <a:lvl2pPr>
              <a:defRPr sz="2400">
                <a:solidFill>
                  <a:srgbClr val="1C1C1C"/>
                </a:solidFill>
              </a:defRPr>
            </a:lvl2pPr>
            <a:lvl3pPr>
              <a:defRPr sz="2000">
                <a:solidFill>
                  <a:srgbClr val="1C1C1C"/>
                </a:solidFill>
              </a:defRPr>
            </a:lvl3pPr>
            <a:lvl4pPr>
              <a:defRPr sz="1800">
                <a:solidFill>
                  <a:srgbClr val="1C1C1C"/>
                </a:solidFill>
              </a:defRPr>
            </a:lvl4pPr>
            <a:lvl5pPr>
              <a:defRPr sz="1400">
                <a:solidFill>
                  <a:srgbClr val="1C1C1C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33400" y="2286000"/>
            <a:ext cx="7924800" cy="2667000"/>
          </a:xfrm>
        </p:spPr>
        <p:txBody>
          <a:bodyPr/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6"/>
          </p:nvPr>
        </p:nvSpPr>
        <p:spPr>
          <a:xfrm>
            <a:off x="228600" y="6267739"/>
            <a:ext cx="8610600" cy="240080"/>
          </a:xfrm>
        </p:spPr>
        <p:txBody>
          <a:bodyPr/>
          <a:lstStyle>
            <a:lvl1pPr marL="0" indent="0">
              <a:buNone/>
              <a:defRPr sz="1000">
                <a:solidFill>
                  <a:srgbClr val="1C1C1C"/>
                </a:solidFill>
                <a:latin typeface="+mn-lt"/>
              </a:defRPr>
            </a:lvl1pPr>
            <a:lvl2pPr>
              <a:defRPr sz="1200">
                <a:solidFill>
                  <a:srgbClr val="1C1C1C"/>
                </a:solidFill>
                <a:latin typeface="+mn-lt"/>
              </a:defRPr>
            </a:lvl2pPr>
            <a:lvl3pPr>
              <a:defRPr sz="1200">
                <a:solidFill>
                  <a:srgbClr val="1C1C1C"/>
                </a:solidFill>
                <a:latin typeface="+mn-lt"/>
              </a:defRPr>
            </a:lvl3pPr>
            <a:lvl4pPr>
              <a:defRPr sz="1200">
                <a:solidFill>
                  <a:srgbClr val="1C1C1C"/>
                </a:solidFill>
                <a:latin typeface="+mn-lt"/>
              </a:defRPr>
            </a:lvl4pPr>
            <a:lvl5pPr>
              <a:defRPr sz="1200">
                <a:solidFill>
                  <a:srgbClr val="1C1C1C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ectangle 1030"/>
          <p:cNvSpPr>
            <a:spLocks noGrp="1" noChangeArrowheads="1"/>
          </p:cNvSpPr>
          <p:nvPr>
            <p:ph type="sldNum" sz="quarter" idx="17"/>
          </p:nvPr>
        </p:nvSpPr>
        <p:spPr>
          <a:xfrm>
            <a:off x="8305800" y="6545263"/>
            <a:ext cx="609600" cy="311150"/>
          </a:xfrm>
        </p:spPr>
        <p:txBody>
          <a:bodyPr/>
          <a:lstStyle>
            <a:lvl1pPr>
              <a:defRPr sz="1200" b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56B05C-DD43-43B0-BF5F-88A7E73CCB4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198082"/>
      </p:ext>
    </p:extLst>
  </p:cSld>
  <p:clrMapOvr>
    <a:masterClrMapping/>
  </p:clrMapOvr>
  <p:transition spd="slow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 userDrawn="1"/>
        </p:nvSpPr>
        <p:spPr bwMode="auto">
          <a:xfrm>
            <a:off x="304800" y="304800"/>
            <a:ext cx="8499193" cy="6324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auto">
          <a:xfrm>
            <a:off x="228600" y="228600"/>
            <a:ext cx="8686800" cy="64770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	</a:t>
            </a:r>
          </a:p>
        </p:txBody>
      </p:sp>
      <p:pic>
        <p:nvPicPr>
          <p:cNvPr id="10" name="Picture 7" descr="paralab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01914" y="381000"/>
            <a:ext cx="949485" cy="760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44" y="381000"/>
            <a:ext cx="1245540" cy="616855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432718" y="1447800"/>
            <a:ext cx="6278563" cy="533400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“Tittle”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628775" y="6286500"/>
            <a:ext cx="5886450" cy="304800"/>
          </a:xfrm>
        </p:spPr>
        <p:txBody>
          <a:bodyPr/>
          <a:lstStyle>
            <a:lvl1pPr marL="0" indent="0" algn="ctr">
              <a:buNone/>
              <a:defRPr sz="1300" b="0">
                <a:solidFill>
                  <a:srgbClr val="C00000"/>
                </a:solidFill>
              </a:defRPr>
            </a:lvl1pPr>
            <a:lvl2pPr algn="ctr">
              <a:defRPr sz="1300" b="0">
                <a:solidFill>
                  <a:srgbClr val="C00000"/>
                </a:solidFill>
              </a:defRPr>
            </a:lvl2pPr>
            <a:lvl3pPr algn="ctr">
              <a:defRPr sz="1300" b="0">
                <a:solidFill>
                  <a:srgbClr val="C00000"/>
                </a:solidFill>
              </a:defRPr>
            </a:lvl3pPr>
            <a:lvl4pPr algn="ctr">
              <a:defRPr sz="1300" b="0">
                <a:solidFill>
                  <a:srgbClr val="C00000"/>
                </a:solidFill>
              </a:defRPr>
            </a:lvl4pPr>
            <a:lvl5pPr algn="ctr">
              <a:defRPr sz="1300" b="0"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0084013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6545048"/>
            <a:ext cx="609600" cy="311921"/>
          </a:xfrm>
          <a:ln/>
        </p:spPr>
        <p:txBody>
          <a:bodyPr/>
          <a:lstStyle>
            <a:lvl1pPr>
              <a:defRPr sz="1200" b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ED618-095F-4A2E-81CD-0431DB534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" name="Picture 2" descr="parala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5743"/>
            <a:ext cx="762000" cy="609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9"/>
          <p:cNvSpPr txBox="1">
            <a:spLocks noChangeArrowheads="1"/>
          </p:cNvSpPr>
          <p:nvPr userDrawn="1"/>
        </p:nvSpPr>
        <p:spPr bwMode="auto">
          <a:xfrm>
            <a:off x="152400" y="6579970"/>
            <a:ext cx="3733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CICESE Parallel Computing Laboratory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 flipV="1">
            <a:off x="228600" y="762000"/>
            <a:ext cx="8610600" cy="36919"/>
            <a:chOff x="381000" y="6516281"/>
            <a:chExt cx="8153400" cy="36919"/>
          </a:xfrm>
        </p:grpSpPr>
        <p:sp>
          <p:nvSpPr>
            <p:cNvPr id="17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8" name="Line 6"/>
            <p:cNvSpPr>
              <a:spLocks noChangeShapeType="1"/>
            </p:cNvSpPr>
            <p:nvPr userDrawn="1"/>
          </p:nvSpPr>
          <p:spPr bwMode="auto">
            <a:xfrm>
              <a:off x="381000" y="6516281"/>
              <a:ext cx="815340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 flipV="1">
            <a:off x="228600" y="6512805"/>
            <a:ext cx="8610600" cy="36919"/>
            <a:chOff x="381000" y="6516281"/>
            <a:chExt cx="8153400" cy="36919"/>
          </a:xfrm>
        </p:grpSpPr>
        <p:sp>
          <p:nvSpPr>
            <p:cNvPr id="15" name="Line 5"/>
            <p:cNvSpPr>
              <a:spLocks noChangeShapeType="1"/>
            </p:cNvSpPr>
            <p:nvPr userDrawn="1"/>
          </p:nvSpPr>
          <p:spPr bwMode="auto">
            <a:xfrm>
              <a:off x="381000" y="6553200"/>
              <a:ext cx="8153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9" name="Line 6"/>
            <p:cNvSpPr>
              <a:spLocks noChangeShapeType="1"/>
            </p:cNvSpPr>
            <p:nvPr userDrawn="1"/>
          </p:nvSpPr>
          <p:spPr bwMode="auto">
            <a:xfrm>
              <a:off x="381000" y="6516281"/>
              <a:ext cx="815340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19200" y="115888"/>
            <a:ext cx="7543800" cy="569912"/>
          </a:xfrm>
        </p:spPr>
        <p:txBody>
          <a:bodyPr/>
          <a:lstStyle>
            <a:lvl1pPr marL="0" indent="0" algn="ctr">
              <a:buNone/>
              <a:defRPr sz="3100" baseline="0">
                <a:solidFill>
                  <a:srgbClr val="C00000"/>
                </a:solidFill>
              </a:defRPr>
            </a:lvl1pPr>
            <a:lvl2pPr algn="ctr">
              <a:defRPr sz="3100">
                <a:solidFill>
                  <a:srgbClr val="C00000"/>
                </a:solidFill>
              </a:defRPr>
            </a:lvl2pPr>
            <a:lvl3pPr algn="ctr">
              <a:defRPr sz="3100">
                <a:solidFill>
                  <a:srgbClr val="C00000"/>
                </a:solidFill>
              </a:defRPr>
            </a:lvl3pPr>
            <a:lvl4pPr algn="ctr">
              <a:defRPr sz="3100">
                <a:solidFill>
                  <a:srgbClr val="C00000"/>
                </a:solidFill>
              </a:defRPr>
            </a:lvl4pPr>
            <a:lvl5pPr algn="ctr">
              <a:defRPr sz="3100"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33400" y="1219200"/>
            <a:ext cx="7924800" cy="838200"/>
          </a:xfrm>
        </p:spPr>
        <p:txBody>
          <a:bodyPr/>
          <a:lstStyle>
            <a:lvl1pPr marL="0" indent="0">
              <a:buNone/>
              <a:defRPr sz="2800">
                <a:solidFill>
                  <a:srgbClr val="1C1C1C"/>
                </a:solidFill>
              </a:defRPr>
            </a:lvl1pPr>
            <a:lvl2pPr>
              <a:defRPr sz="2400">
                <a:solidFill>
                  <a:srgbClr val="1C1C1C"/>
                </a:solidFill>
              </a:defRPr>
            </a:lvl2pPr>
            <a:lvl3pPr>
              <a:defRPr sz="2000">
                <a:solidFill>
                  <a:srgbClr val="1C1C1C"/>
                </a:solidFill>
              </a:defRPr>
            </a:lvl3pPr>
            <a:lvl4pPr>
              <a:defRPr sz="1800">
                <a:solidFill>
                  <a:srgbClr val="1C1C1C"/>
                </a:solidFill>
              </a:defRPr>
            </a:lvl4pPr>
            <a:lvl5pPr>
              <a:defRPr sz="1400">
                <a:solidFill>
                  <a:srgbClr val="1C1C1C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33400" y="2286000"/>
            <a:ext cx="7924800" cy="2667000"/>
          </a:xfrm>
        </p:spPr>
        <p:txBody>
          <a:bodyPr/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73223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 userDrawn="1"/>
        </p:nvSpPr>
        <p:spPr bwMode="auto">
          <a:xfrm>
            <a:off x="304800" y="304800"/>
            <a:ext cx="8499193" cy="6324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auto">
          <a:xfrm>
            <a:off x="228600" y="228600"/>
            <a:ext cx="8686800" cy="64770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	</a:t>
            </a:r>
          </a:p>
        </p:txBody>
      </p:sp>
      <p:pic>
        <p:nvPicPr>
          <p:cNvPr id="9" name="Picture 7" descr="paralab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01914" y="381000"/>
            <a:ext cx="949485" cy="760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44" y="381000"/>
            <a:ext cx="1245540" cy="61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04725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8EC48E-5745-41EF-B409-A6ADF3A0D39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0014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6DF371-19B7-4647-ACEA-1CFC6094BCC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43259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758B3A-7B05-4A1B-A80D-A28A8BB1D7F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729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8D291E-385D-4A2B-9DCC-5FAC5D878A6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416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42.xml"/><Relationship Id="rId16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slideLayout" Target="../slideLayouts/slideLayout15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1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17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58.xml"/><Relationship Id="rId16" Type="http://schemas.openxmlformats.org/officeDocument/2006/relationships/slideLayout" Target="../slideLayouts/slideLayout172.xml"/><Relationship Id="rId20" Type="http://schemas.openxmlformats.org/officeDocument/2006/relationships/theme" Target="../theme/theme11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66.xml"/><Relationship Id="rId19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slideLayout" Target="../slideLayouts/slideLayout17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13" Type="http://schemas.openxmlformats.org/officeDocument/2006/relationships/slideLayout" Target="../slideLayouts/slideLayout188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12" Type="http://schemas.openxmlformats.org/officeDocument/2006/relationships/slideLayout" Target="../slideLayouts/slideLayout187.xml"/><Relationship Id="rId17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77.xml"/><Relationship Id="rId16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0.xml"/><Relationship Id="rId1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Relationship Id="rId14" Type="http://schemas.openxmlformats.org/officeDocument/2006/relationships/slideLayout" Target="../slideLayouts/slideLayout18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slideLayout" Target="../slideLayouts/slideLayout205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13" Type="http://schemas.openxmlformats.org/officeDocument/2006/relationships/slideLayout" Target="../slideLayouts/slideLayout218.xml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slideLayout" Target="../slideLayouts/slideLayout217.xml"/><Relationship Id="rId2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Relationship Id="rId14" Type="http://schemas.openxmlformats.org/officeDocument/2006/relationships/slideLayout" Target="../slideLayouts/slideLayout21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7.xml"/><Relationship Id="rId13" Type="http://schemas.openxmlformats.org/officeDocument/2006/relationships/slideLayout" Target="../slideLayouts/slideLayout232.xml"/><Relationship Id="rId3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226.xml"/><Relationship Id="rId12" Type="http://schemas.openxmlformats.org/officeDocument/2006/relationships/slideLayout" Target="../slideLayouts/slideLayout231.xml"/><Relationship Id="rId2" Type="http://schemas.openxmlformats.org/officeDocument/2006/relationships/slideLayout" Target="../slideLayouts/slideLayout221.xml"/><Relationship Id="rId1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224.xml"/><Relationship Id="rId10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8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0.xml"/><Relationship Id="rId13" Type="http://schemas.openxmlformats.org/officeDocument/2006/relationships/slideLayout" Target="../slideLayouts/slideLayout245.xml"/><Relationship Id="rId3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39.xml"/><Relationship Id="rId12" Type="http://schemas.openxmlformats.org/officeDocument/2006/relationships/slideLayout" Target="../slideLayouts/slideLayout244.xml"/><Relationship Id="rId2" Type="http://schemas.openxmlformats.org/officeDocument/2006/relationships/slideLayout" Target="../slideLayouts/slideLayout234.xml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3.xml"/><Relationship Id="rId13" Type="http://schemas.openxmlformats.org/officeDocument/2006/relationships/slideLayout" Target="../slideLayouts/slideLayout258.xml"/><Relationship Id="rId3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52.xml"/><Relationship Id="rId12" Type="http://schemas.openxmlformats.org/officeDocument/2006/relationships/slideLayout" Target="../slideLayouts/slideLayout257.xml"/><Relationship Id="rId2" Type="http://schemas.openxmlformats.org/officeDocument/2006/relationships/slideLayout" Target="../slideLayouts/slideLayout247.xml"/><Relationship Id="rId1" Type="http://schemas.openxmlformats.org/officeDocument/2006/relationships/slideLayout" Target="../slideLayouts/slideLayout246.xml"/><Relationship Id="rId6" Type="http://schemas.openxmlformats.org/officeDocument/2006/relationships/slideLayout" Target="../slideLayouts/slideLayout251.xml"/><Relationship Id="rId11" Type="http://schemas.openxmlformats.org/officeDocument/2006/relationships/slideLayout" Target="../slideLayouts/slideLayout256.xml"/><Relationship Id="rId5" Type="http://schemas.openxmlformats.org/officeDocument/2006/relationships/slideLayout" Target="../slideLayouts/slideLayout250.xml"/><Relationship Id="rId10" Type="http://schemas.openxmlformats.org/officeDocument/2006/relationships/slideLayout" Target="../slideLayouts/slideLayout255.xml"/><Relationship Id="rId4" Type="http://schemas.openxmlformats.org/officeDocument/2006/relationships/slideLayout" Target="../slideLayouts/slideLayout249.xml"/><Relationship Id="rId9" Type="http://schemas.openxmlformats.org/officeDocument/2006/relationships/slideLayout" Target="../slideLayouts/slideLayout254.xml"/><Relationship Id="rId14" Type="http://schemas.openxmlformats.org/officeDocument/2006/relationships/theme" Target="../theme/theme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2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475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ACFA3F0-8267-4A40-B2A4-E00EAE75E0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112" r:id="rId1"/>
    <p:sldLayoutId id="2147488113" r:id="rId2"/>
    <p:sldLayoutId id="2147488114" r:id="rId3"/>
    <p:sldLayoutId id="2147488041" r:id="rId4"/>
    <p:sldLayoutId id="2147488042" r:id="rId5"/>
    <p:sldLayoutId id="2147488043" r:id="rId6"/>
    <p:sldLayoutId id="2147488044" r:id="rId7"/>
    <p:sldLayoutId id="2147488045" r:id="rId8"/>
    <p:sldLayoutId id="2147488046" r:id="rId9"/>
    <p:sldLayoutId id="2147488047" r:id="rId10"/>
    <p:sldLayoutId id="2147488048" r:id="rId11"/>
    <p:sldLayoutId id="2147488049" r:id="rId12"/>
    <p:sldLayoutId id="2147488050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150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475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fld id="{75F547ED-D2FC-4E8D-8065-9FE4D2114D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884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13" r:id="rId1"/>
    <p:sldLayoutId id="2147489014" r:id="rId2"/>
    <p:sldLayoutId id="2147489015" r:id="rId3"/>
    <p:sldLayoutId id="2147489016" r:id="rId4"/>
    <p:sldLayoutId id="2147489017" r:id="rId5"/>
    <p:sldLayoutId id="2147489018" r:id="rId6"/>
    <p:sldLayoutId id="2147489019" r:id="rId7"/>
    <p:sldLayoutId id="2147489020" r:id="rId8"/>
    <p:sldLayoutId id="2147489021" r:id="rId9"/>
    <p:sldLayoutId id="2147489022" r:id="rId10"/>
    <p:sldLayoutId id="2147489023" r:id="rId11"/>
    <p:sldLayoutId id="2147489024" r:id="rId12"/>
    <p:sldLayoutId id="2147489025" r:id="rId13"/>
    <p:sldLayoutId id="2147489026" r:id="rId14"/>
    <p:sldLayoutId id="2147489028" r:id="rId15"/>
    <p:sldLayoutId id="2147489029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7475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47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47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86EAD0-872D-4FA6-AE43-341BBF0750A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715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76" r:id="rId1"/>
    <p:sldLayoutId id="2147489077" r:id="rId2"/>
    <p:sldLayoutId id="2147489078" r:id="rId3"/>
    <p:sldLayoutId id="2147489079" r:id="rId4"/>
    <p:sldLayoutId id="2147489080" r:id="rId5"/>
    <p:sldLayoutId id="2147489081" r:id="rId6"/>
    <p:sldLayoutId id="2147489082" r:id="rId7"/>
    <p:sldLayoutId id="2147489083" r:id="rId8"/>
    <p:sldLayoutId id="2147489084" r:id="rId9"/>
    <p:sldLayoutId id="2147489085" r:id="rId10"/>
    <p:sldLayoutId id="2147489086" r:id="rId11"/>
    <p:sldLayoutId id="2147489087" r:id="rId12"/>
    <p:sldLayoutId id="2147489088" r:id="rId13"/>
    <p:sldLayoutId id="2147489089" r:id="rId14"/>
    <p:sldLayoutId id="2147489090" r:id="rId15"/>
    <p:sldLayoutId id="2147489092" r:id="rId16"/>
    <p:sldLayoutId id="2147489095" r:id="rId17"/>
    <p:sldLayoutId id="2147489097" r:id="rId18"/>
    <p:sldLayoutId id="2147489098" r:id="rId19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150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475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fld id="{75F547ED-D2FC-4E8D-8065-9FE4D2114D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246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100" r:id="rId1"/>
    <p:sldLayoutId id="2147489101" r:id="rId2"/>
    <p:sldLayoutId id="2147489102" r:id="rId3"/>
    <p:sldLayoutId id="2147489103" r:id="rId4"/>
    <p:sldLayoutId id="2147489104" r:id="rId5"/>
    <p:sldLayoutId id="2147489105" r:id="rId6"/>
    <p:sldLayoutId id="2147489106" r:id="rId7"/>
    <p:sldLayoutId id="2147489107" r:id="rId8"/>
    <p:sldLayoutId id="2147489108" r:id="rId9"/>
    <p:sldLayoutId id="2147489109" r:id="rId10"/>
    <p:sldLayoutId id="2147489110" r:id="rId11"/>
    <p:sldLayoutId id="2147489111" r:id="rId12"/>
    <p:sldLayoutId id="2147489112" r:id="rId13"/>
    <p:sldLayoutId id="2147489113" r:id="rId14"/>
    <p:sldLayoutId id="2147489114" r:id="rId15"/>
    <p:sldLayoutId id="2147489115" r:id="rId16"/>
    <p:sldLayoutId id="2147489116" r:id="rId17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7475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7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7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86EAD0-872D-4FA6-AE43-341BBF0750A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22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118" r:id="rId1"/>
    <p:sldLayoutId id="2147489119" r:id="rId2"/>
    <p:sldLayoutId id="2147489120" r:id="rId3"/>
    <p:sldLayoutId id="2147489121" r:id="rId4"/>
    <p:sldLayoutId id="2147489122" r:id="rId5"/>
    <p:sldLayoutId id="2147489123" r:id="rId6"/>
    <p:sldLayoutId id="2147489124" r:id="rId7"/>
    <p:sldLayoutId id="2147489125" r:id="rId8"/>
    <p:sldLayoutId id="2147489126" r:id="rId9"/>
    <p:sldLayoutId id="2147489127" r:id="rId10"/>
    <p:sldLayoutId id="2147489128" r:id="rId11"/>
    <p:sldLayoutId id="2147489129" r:id="rId12"/>
    <p:sldLayoutId id="2147489130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475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7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7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CFA3F0-8267-4A40-B2A4-E00EAE75E00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474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132" r:id="rId1"/>
    <p:sldLayoutId id="2147489133" r:id="rId2"/>
    <p:sldLayoutId id="2147489134" r:id="rId3"/>
    <p:sldLayoutId id="2147489135" r:id="rId4"/>
    <p:sldLayoutId id="2147489136" r:id="rId5"/>
    <p:sldLayoutId id="2147489137" r:id="rId6"/>
    <p:sldLayoutId id="2147489138" r:id="rId7"/>
    <p:sldLayoutId id="2147489139" r:id="rId8"/>
    <p:sldLayoutId id="2147489140" r:id="rId9"/>
    <p:sldLayoutId id="2147489141" r:id="rId10"/>
    <p:sldLayoutId id="2147489142" r:id="rId11"/>
    <p:sldLayoutId id="2147489143" r:id="rId12"/>
    <p:sldLayoutId id="2147489144" r:id="rId13"/>
    <p:sldLayoutId id="2147489145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7475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47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B86EAD0-872D-4FA6-AE43-341BBF075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637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147" r:id="rId1"/>
    <p:sldLayoutId id="2147489148" r:id="rId2"/>
    <p:sldLayoutId id="2147489149" r:id="rId3"/>
    <p:sldLayoutId id="2147489150" r:id="rId4"/>
    <p:sldLayoutId id="2147489151" r:id="rId5"/>
    <p:sldLayoutId id="2147489152" r:id="rId6"/>
    <p:sldLayoutId id="2147489153" r:id="rId7"/>
    <p:sldLayoutId id="2147489154" r:id="rId8"/>
    <p:sldLayoutId id="2147489155" r:id="rId9"/>
    <p:sldLayoutId id="2147489156" r:id="rId10"/>
    <p:sldLayoutId id="2147489157" r:id="rId11"/>
    <p:sldLayoutId id="2147489158" r:id="rId12"/>
    <p:sldLayoutId id="2147489159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7475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7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7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86EAD0-872D-4FA6-AE43-341BBF0750A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26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161" r:id="rId1"/>
    <p:sldLayoutId id="2147489162" r:id="rId2"/>
    <p:sldLayoutId id="2147489163" r:id="rId3"/>
    <p:sldLayoutId id="2147489164" r:id="rId4"/>
    <p:sldLayoutId id="2147489165" r:id="rId5"/>
    <p:sldLayoutId id="2147489166" r:id="rId6"/>
    <p:sldLayoutId id="2147489167" r:id="rId7"/>
    <p:sldLayoutId id="2147489168" r:id="rId8"/>
    <p:sldLayoutId id="2147489169" r:id="rId9"/>
    <p:sldLayoutId id="2147489170" r:id="rId10"/>
    <p:sldLayoutId id="2147489171" r:id="rId11"/>
    <p:sldLayoutId id="2147489172" r:id="rId12"/>
    <p:sldLayoutId id="2147489173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7475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47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B86EAD0-872D-4FA6-AE43-341BBF075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41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175" r:id="rId1"/>
    <p:sldLayoutId id="2147489176" r:id="rId2"/>
    <p:sldLayoutId id="2147489177" r:id="rId3"/>
    <p:sldLayoutId id="2147489178" r:id="rId4"/>
    <p:sldLayoutId id="2147489179" r:id="rId5"/>
    <p:sldLayoutId id="2147489180" r:id="rId6"/>
    <p:sldLayoutId id="2147489181" r:id="rId7"/>
    <p:sldLayoutId id="2147489182" r:id="rId8"/>
    <p:sldLayoutId id="2147489183" r:id="rId9"/>
    <p:sldLayoutId id="2147489184" r:id="rId10"/>
    <p:sldLayoutId id="2147489185" r:id="rId11"/>
    <p:sldLayoutId id="2147489186" r:id="rId12"/>
    <p:sldLayoutId id="2147489187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475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7FB037CE-B1CD-42D3-A4F4-D7445767DB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699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791" r:id="rId1"/>
    <p:sldLayoutId id="2147488792" r:id="rId2"/>
    <p:sldLayoutId id="2147488793" r:id="rId3"/>
    <p:sldLayoutId id="2147488794" r:id="rId4"/>
    <p:sldLayoutId id="2147488795" r:id="rId5"/>
    <p:sldLayoutId id="2147488796" r:id="rId6"/>
    <p:sldLayoutId id="2147488797" r:id="rId7"/>
    <p:sldLayoutId id="2147488798" r:id="rId8"/>
    <p:sldLayoutId id="2147488799" r:id="rId9"/>
    <p:sldLayoutId id="2147488800" r:id="rId10"/>
    <p:sldLayoutId id="2147488801" r:id="rId11"/>
    <p:sldLayoutId id="214748880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475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747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747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B86EAD0-872D-4FA6-AE43-341BBF0750AF}" type="slidenum">
              <a:rPr lang="en-US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605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804" r:id="rId1"/>
    <p:sldLayoutId id="2147488805" r:id="rId2"/>
    <p:sldLayoutId id="2147488806" r:id="rId3"/>
    <p:sldLayoutId id="2147488807" r:id="rId4"/>
    <p:sldLayoutId id="2147488808" r:id="rId5"/>
    <p:sldLayoutId id="2147488809" r:id="rId6"/>
    <p:sldLayoutId id="2147488810" r:id="rId7"/>
    <p:sldLayoutId id="2147488811" r:id="rId8"/>
    <p:sldLayoutId id="2147488812" r:id="rId9"/>
    <p:sldLayoutId id="2147488813" r:id="rId10"/>
    <p:sldLayoutId id="2147488814" r:id="rId11"/>
    <p:sldLayoutId id="2147488815" r:id="rId12"/>
    <p:sldLayoutId id="2147488816" r:id="rId13"/>
    <p:sldLayoutId id="2147489073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7475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47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B86EAD0-872D-4FA6-AE43-341BBF075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24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832" r:id="rId1"/>
    <p:sldLayoutId id="2147488833" r:id="rId2"/>
    <p:sldLayoutId id="2147488834" r:id="rId3"/>
    <p:sldLayoutId id="2147488835" r:id="rId4"/>
    <p:sldLayoutId id="2147488836" r:id="rId5"/>
    <p:sldLayoutId id="2147488837" r:id="rId6"/>
    <p:sldLayoutId id="2147488838" r:id="rId7"/>
    <p:sldLayoutId id="2147488839" r:id="rId8"/>
    <p:sldLayoutId id="2147488840" r:id="rId9"/>
    <p:sldLayoutId id="2147488841" r:id="rId10"/>
    <p:sldLayoutId id="2147488842" r:id="rId11"/>
    <p:sldLayoutId id="2147488843" r:id="rId12"/>
    <p:sldLayoutId id="2147488844" r:id="rId13"/>
    <p:sldLayoutId id="2147488845" r:id="rId14"/>
    <p:sldLayoutId id="2147488846" r:id="rId15"/>
    <p:sldLayoutId id="2147488847" r:id="rId16"/>
    <p:sldLayoutId id="2147488848" r:id="rId17"/>
    <p:sldLayoutId id="2147488849" r:id="rId18"/>
    <p:sldLayoutId id="2147488850" r:id="rId19"/>
    <p:sldLayoutId id="2147488851" r:id="rId20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536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475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000099"/>
                </a:solidFill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99"/>
                </a:solidFill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99"/>
                </a:solidFill>
                <a:latin typeface="Arial"/>
              </a:defRPr>
            </a:lvl1pPr>
          </a:lstStyle>
          <a:p>
            <a:pPr>
              <a:defRPr/>
            </a:pPr>
            <a:fld id="{45B0485B-F7F0-45FE-8F0A-EC70C8944F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244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853" r:id="rId1"/>
    <p:sldLayoutId id="2147488854" r:id="rId2"/>
    <p:sldLayoutId id="2147488855" r:id="rId3"/>
    <p:sldLayoutId id="2147488856" r:id="rId4"/>
    <p:sldLayoutId id="2147488857" r:id="rId5"/>
    <p:sldLayoutId id="2147488858" r:id="rId6"/>
    <p:sldLayoutId id="2147488859" r:id="rId7"/>
    <p:sldLayoutId id="2147488860" r:id="rId8"/>
    <p:sldLayoutId id="2147488861" r:id="rId9"/>
    <p:sldLayoutId id="2147488862" r:id="rId10"/>
    <p:sldLayoutId id="2147488863" r:id="rId11"/>
    <p:sldLayoutId id="2147488864" r:id="rId12"/>
    <p:sldLayoutId id="2147488865" r:id="rId13"/>
    <p:sldLayoutId id="2147488866" r:id="rId14"/>
    <p:sldLayoutId id="2147488867" r:id="rId15"/>
    <p:sldLayoutId id="2147488868" r:id="rId16"/>
  </p:sldLayoutIdLst>
  <p:transition spd="slow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17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354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532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709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7475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47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47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86EAD0-872D-4FA6-AE43-341BBF0750A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245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887" r:id="rId1"/>
    <p:sldLayoutId id="2147488888" r:id="rId2"/>
    <p:sldLayoutId id="2147488889" r:id="rId3"/>
    <p:sldLayoutId id="2147488890" r:id="rId4"/>
    <p:sldLayoutId id="2147488891" r:id="rId5"/>
    <p:sldLayoutId id="2147488892" r:id="rId6"/>
    <p:sldLayoutId id="2147488893" r:id="rId7"/>
    <p:sldLayoutId id="2147488894" r:id="rId8"/>
    <p:sldLayoutId id="2147488895" r:id="rId9"/>
    <p:sldLayoutId id="2147488896" r:id="rId10"/>
    <p:sldLayoutId id="2147488897" r:id="rId11"/>
    <p:sldLayoutId id="2147488898" r:id="rId12"/>
    <p:sldLayoutId id="2147488899" r:id="rId13"/>
    <p:sldLayoutId id="2147488900" r:id="rId14"/>
    <p:sldLayoutId id="2147488901" r:id="rId15"/>
    <p:sldLayoutId id="2147488902" r:id="rId16"/>
    <p:sldLayoutId id="2147488903" r:id="rId17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7475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7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7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86EAD0-872D-4FA6-AE43-341BBF0750A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92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05" r:id="rId1"/>
    <p:sldLayoutId id="2147488906" r:id="rId2"/>
    <p:sldLayoutId id="2147488907" r:id="rId3"/>
    <p:sldLayoutId id="2147488908" r:id="rId4"/>
    <p:sldLayoutId id="2147488909" r:id="rId5"/>
    <p:sldLayoutId id="2147488910" r:id="rId6"/>
    <p:sldLayoutId id="2147488911" r:id="rId7"/>
    <p:sldLayoutId id="2147488912" r:id="rId8"/>
    <p:sldLayoutId id="2147488913" r:id="rId9"/>
    <p:sldLayoutId id="2147488914" r:id="rId10"/>
    <p:sldLayoutId id="2147488915" r:id="rId11"/>
    <p:sldLayoutId id="2147488916" r:id="rId12"/>
    <p:sldLayoutId id="2147488917" r:id="rId13"/>
    <p:sldLayoutId id="2147488918" r:id="rId14"/>
    <p:sldLayoutId id="2147488919" r:id="rId15"/>
    <p:sldLayoutId id="2147488920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7475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47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B86EAD0-872D-4FA6-AE43-341BBF075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434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22" r:id="rId1"/>
    <p:sldLayoutId id="2147488923" r:id="rId2"/>
    <p:sldLayoutId id="2147488924" r:id="rId3"/>
    <p:sldLayoutId id="2147488925" r:id="rId4"/>
    <p:sldLayoutId id="2147488926" r:id="rId5"/>
    <p:sldLayoutId id="2147488927" r:id="rId6"/>
    <p:sldLayoutId id="2147488928" r:id="rId7"/>
    <p:sldLayoutId id="2147488929" r:id="rId8"/>
    <p:sldLayoutId id="2147488930" r:id="rId9"/>
    <p:sldLayoutId id="2147488931" r:id="rId10"/>
    <p:sldLayoutId id="2147488932" r:id="rId11"/>
    <p:sldLayoutId id="2147488933" r:id="rId12"/>
    <p:sldLayoutId id="2147488934" r:id="rId13"/>
    <p:sldLayoutId id="2147488935" r:id="rId14"/>
    <p:sldLayoutId id="2147488936" r:id="rId15"/>
    <p:sldLayoutId id="2147488937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63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475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000099"/>
                </a:solidFill>
                <a:latin typeface="Arial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7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99"/>
                </a:solidFill>
                <a:latin typeface="Arial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7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99"/>
                </a:solidFill>
                <a:latin typeface="Arial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2F0216-6558-4D15-A60B-D99A77881CB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690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39" r:id="rId1"/>
    <p:sldLayoutId id="2147488940" r:id="rId2"/>
    <p:sldLayoutId id="2147488941" r:id="rId3"/>
    <p:sldLayoutId id="2147488942" r:id="rId4"/>
    <p:sldLayoutId id="2147488943" r:id="rId5"/>
    <p:sldLayoutId id="2147488944" r:id="rId6"/>
    <p:sldLayoutId id="2147488945" r:id="rId7"/>
    <p:sldLayoutId id="2147488946" r:id="rId8"/>
    <p:sldLayoutId id="2147488947" r:id="rId9"/>
    <p:sldLayoutId id="2147488948" r:id="rId10"/>
    <p:sldLayoutId id="2147488949" r:id="rId11"/>
    <p:sldLayoutId id="2147488950" r:id="rId12"/>
    <p:sldLayoutId id="2147488951" r:id="rId13"/>
    <p:sldLayoutId id="2147488952" r:id="rId14"/>
    <p:sldLayoutId id="2147488953" r:id="rId15"/>
    <p:sldLayoutId id="2147488954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usuario.cicese.mx/~chernykh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2.jpe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7.jpeg"/><Relationship Id="rId11" Type="http://schemas.openxmlformats.org/officeDocument/2006/relationships/image" Target="../media/image37.png"/><Relationship Id="rId5" Type="http://schemas.openxmlformats.org/officeDocument/2006/relationships/image" Target="../media/image16.jpeg"/><Relationship Id="rId15" Type="http://schemas.openxmlformats.org/officeDocument/2006/relationships/image" Target="../media/image41.jpeg"/><Relationship Id="rId10" Type="http://schemas.openxmlformats.org/officeDocument/2006/relationships/image" Target="../media/image36.png"/><Relationship Id="rId4" Type="http://schemas.openxmlformats.org/officeDocument/2006/relationships/image" Target="../media/image15.jpeg"/><Relationship Id="rId9" Type="http://schemas.openxmlformats.org/officeDocument/2006/relationships/image" Target="../media/image35.png"/><Relationship Id="rId1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43.tiff"/><Relationship Id="rId4" Type="http://schemas.openxmlformats.org/officeDocument/2006/relationships/image" Target="../media/image2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chart" Target="../charts/chart1.xml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5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cloudharmony.com/cloudsquare#compare-exoscale:compute" TargetMode="External"/><Relationship Id="rId13" Type="http://schemas.openxmlformats.org/officeDocument/2006/relationships/hyperlink" Target="https://cloudharmony.com/cloudsquare#compare-alibaba:compute" TargetMode="External"/><Relationship Id="rId3" Type="http://schemas.openxmlformats.org/officeDocument/2006/relationships/hyperlink" Target="https://cloudharmony.com/cloudsquare#compare-faction:compute" TargetMode="External"/><Relationship Id="rId7" Type="http://schemas.openxmlformats.org/officeDocument/2006/relationships/hyperlink" Target="https://cloudharmony.com/cloudsquare#compare-vultr:compute" TargetMode="External"/><Relationship Id="rId12" Type="http://schemas.openxmlformats.org/officeDocument/2006/relationships/hyperlink" Target="https://cloudharmony.com/cloudsquare#compare-softlayer:cloudlayer" TargetMode="External"/><Relationship Id="rId2" Type="http://schemas.openxmlformats.org/officeDocument/2006/relationships/hyperlink" Target="https://cloudharmony.com/status" TargetMode="External"/><Relationship Id="rId1" Type="http://schemas.openxmlformats.org/officeDocument/2006/relationships/slideLayout" Target="../slideLayouts/slideLayout41.xml"/><Relationship Id="rId6" Type="http://schemas.openxmlformats.org/officeDocument/2006/relationships/hyperlink" Target="https://cloudharmony.com/cloudsquare#compare-linode:compute" TargetMode="External"/><Relationship Id="rId11" Type="http://schemas.openxmlformats.org/officeDocument/2006/relationships/hyperlink" Target="https://cloudharmony.com/cloudsquare#compare-stratogen:compute" TargetMode="External"/><Relationship Id="rId5" Type="http://schemas.openxmlformats.org/officeDocument/2006/relationships/hyperlink" Target="https://cloudharmony.com/cloudsquare#compare-upcloud:compute" TargetMode="External"/><Relationship Id="rId10" Type="http://schemas.openxmlformats.org/officeDocument/2006/relationships/hyperlink" Target="https://cloudharmony.com/cloudsquare#compare-digitalocean:compute" TargetMode="External"/><Relationship Id="rId4" Type="http://schemas.openxmlformats.org/officeDocument/2006/relationships/hyperlink" Target="https://cloudharmony.com/cloudsquare#compare-eapps:compute" TargetMode="External"/><Relationship Id="rId9" Type="http://schemas.openxmlformats.org/officeDocument/2006/relationships/hyperlink" Target="https://cloudharmony.com/cloudsquare#compare-cloudcentral:compute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6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580.png"/><Relationship Id="rId5" Type="http://schemas.openxmlformats.org/officeDocument/2006/relationships/image" Target="../media/image77.png"/><Relationship Id="rId4" Type="http://schemas.openxmlformats.org/officeDocument/2006/relationships/image" Target="../media/image56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36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83.png"/><Relationship Id="rId11" Type="http://schemas.openxmlformats.org/officeDocument/2006/relationships/image" Target="../media/image670.png"/><Relationship Id="rId5" Type="http://schemas.openxmlformats.org/officeDocument/2006/relationships/image" Target="../media/image82.png"/><Relationship Id="rId10" Type="http://schemas.openxmlformats.org/officeDocument/2006/relationships/image" Target="../media/image340.png"/><Relationship Id="rId4" Type="http://schemas.openxmlformats.org/officeDocument/2006/relationships/image" Target="../media/image81.png"/><Relationship Id="rId9" Type="http://schemas.openxmlformats.org/officeDocument/2006/relationships/image" Target="../media/image3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0.xml"/><Relationship Id="rId6" Type="http://schemas.openxmlformats.org/officeDocument/2006/relationships/chart" Target="../charts/chart2.xml"/><Relationship Id="rId5" Type="http://schemas.openxmlformats.org/officeDocument/2006/relationships/image" Target="../media/image87.png"/><Relationship Id="rId4" Type="http://schemas.openxmlformats.org/officeDocument/2006/relationships/oleObject" Target="../embeddings/oleObject1.bin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13" Type="http://schemas.openxmlformats.org/officeDocument/2006/relationships/image" Target="../media/image99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10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0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09.png"/><Relationship Id="rId4" Type="http://schemas.openxmlformats.org/officeDocument/2006/relationships/image" Target="../media/image10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4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1.png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6.png"/><Relationship Id="rId7" Type="http://schemas.openxmlformats.org/officeDocument/2006/relationships/image" Target="../media/image120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07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Relationship Id="rId9" Type="http://schemas.openxmlformats.org/officeDocument/2006/relationships/image" Target="../media/image12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1.xml"/><Relationship Id="rId4" Type="http://schemas.openxmlformats.org/officeDocument/2006/relationships/image" Target="../media/image12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4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13" Type="http://schemas.openxmlformats.org/officeDocument/2006/relationships/image" Target="../media/image241.png"/><Relationship Id="rId26" Type="http://schemas.openxmlformats.org/officeDocument/2006/relationships/image" Target="../media/image1140.png"/><Relationship Id="rId3" Type="http://schemas.openxmlformats.org/officeDocument/2006/relationships/image" Target="../media/image1400.png"/><Relationship Id="rId7" Type="http://schemas.openxmlformats.org/officeDocument/2006/relationships/image" Target="../media/image181.png"/><Relationship Id="rId25" Type="http://schemas.openxmlformats.org/officeDocument/2006/relationships/image" Target="../media/image1170.png"/><Relationship Id="rId2" Type="http://schemas.openxmlformats.org/officeDocument/2006/relationships/notesSlide" Target="../notesSlides/notesSlide29.xml"/><Relationship Id="rId29" Type="http://schemas.openxmlformats.org/officeDocument/2006/relationships/image" Target="../media/image118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700.png"/><Relationship Id="rId24" Type="http://schemas.openxmlformats.org/officeDocument/2006/relationships/image" Target="../media/image1130.png"/><Relationship Id="rId32" Type="http://schemas.openxmlformats.org/officeDocument/2006/relationships/image" Target="../media/image1060.png"/><Relationship Id="rId23" Type="http://schemas.openxmlformats.org/officeDocument/2006/relationships/image" Target="../media/image940.png"/><Relationship Id="rId5" Type="http://schemas.openxmlformats.org/officeDocument/2006/relationships/image" Target="../media/image1600.png"/><Relationship Id="rId28" Type="http://schemas.openxmlformats.org/officeDocument/2006/relationships/image" Target="../media/image1160.png"/><Relationship Id="rId31" Type="http://schemas.openxmlformats.org/officeDocument/2006/relationships/image" Target="../media/image1050.png"/><Relationship Id="rId9" Type="http://schemas.openxmlformats.org/officeDocument/2006/relationships/image" Target="../media/image2010.png"/><Relationship Id="rId27" Type="http://schemas.openxmlformats.org/officeDocument/2006/relationships/image" Target="../media/image1150.png"/><Relationship Id="rId30" Type="http://schemas.openxmlformats.org/officeDocument/2006/relationships/image" Target="../media/image10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4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09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20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0.png"/><Relationship Id="rId3" Type="http://schemas.openxmlformats.org/officeDocument/2006/relationships/image" Target="../media/image129.png"/><Relationship Id="rId7" Type="http://schemas.openxmlformats.org/officeDocument/2006/relationships/image" Target="../media/image77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1.xml"/><Relationship Id="rId6" Type="http://schemas.openxmlformats.org/officeDocument/2006/relationships/image" Target="../media/image1210.png"/><Relationship Id="rId5" Type="http://schemas.openxmlformats.org/officeDocument/2006/relationships/image" Target="../media/image1200.png"/><Relationship Id="rId4" Type="http://schemas.openxmlformats.org/officeDocument/2006/relationships/image" Target="../media/image119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13" Type="http://schemas.openxmlformats.org/officeDocument/2006/relationships/image" Target="../media/image141.jpeg"/><Relationship Id="rId18" Type="http://schemas.openxmlformats.org/officeDocument/2006/relationships/image" Target="../media/image146.jpeg"/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12" Type="http://schemas.openxmlformats.org/officeDocument/2006/relationships/image" Target="../media/image140.jpeg"/><Relationship Id="rId17" Type="http://schemas.openxmlformats.org/officeDocument/2006/relationships/image" Target="../media/image145.jpeg"/><Relationship Id="rId2" Type="http://schemas.openxmlformats.org/officeDocument/2006/relationships/image" Target="../media/image1.png"/><Relationship Id="rId16" Type="http://schemas.openxmlformats.org/officeDocument/2006/relationships/image" Target="../media/image14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4.png"/><Relationship Id="rId11" Type="http://schemas.openxmlformats.org/officeDocument/2006/relationships/image" Target="../media/image139.jpeg"/><Relationship Id="rId5" Type="http://schemas.openxmlformats.org/officeDocument/2006/relationships/image" Target="../media/image133.jpeg"/><Relationship Id="rId15" Type="http://schemas.openxmlformats.org/officeDocument/2006/relationships/image" Target="../media/image143.png"/><Relationship Id="rId10" Type="http://schemas.openxmlformats.org/officeDocument/2006/relationships/image" Target="../media/image138.jpeg"/><Relationship Id="rId19" Type="http://schemas.openxmlformats.org/officeDocument/2006/relationships/image" Target="../media/image147.jpeg"/><Relationship Id="rId4" Type="http://schemas.openxmlformats.org/officeDocument/2006/relationships/image" Target="../media/image132.jpeg"/><Relationship Id="rId9" Type="http://schemas.openxmlformats.org/officeDocument/2006/relationships/image" Target="../media/image137.jpeg"/><Relationship Id="rId14" Type="http://schemas.openxmlformats.org/officeDocument/2006/relationships/image" Target="../media/image14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153.jpeg"/><Relationship Id="rId18" Type="http://schemas.openxmlformats.org/officeDocument/2006/relationships/image" Target="../media/image158.png"/><Relationship Id="rId3" Type="http://schemas.openxmlformats.org/officeDocument/2006/relationships/image" Target="../media/image148.png"/><Relationship Id="rId7" Type="http://schemas.openxmlformats.org/officeDocument/2006/relationships/diagramData" Target="../diagrams/data1.xml"/><Relationship Id="rId12" Type="http://schemas.openxmlformats.org/officeDocument/2006/relationships/image" Target="../media/image152.png"/><Relationship Id="rId17" Type="http://schemas.openxmlformats.org/officeDocument/2006/relationships/image" Target="../media/image157.png"/><Relationship Id="rId2" Type="http://schemas.openxmlformats.org/officeDocument/2006/relationships/hyperlink" Target="http://www.uci.edu/" TargetMode="External"/><Relationship Id="rId16" Type="http://schemas.openxmlformats.org/officeDocument/2006/relationships/image" Target="../media/image15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1.jpeg"/><Relationship Id="rId11" Type="http://schemas.microsoft.com/office/2007/relationships/diagramDrawing" Target="../diagrams/drawing1.xml"/><Relationship Id="rId5" Type="http://schemas.openxmlformats.org/officeDocument/2006/relationships/image" Target="../media/image150.jpeg"/><Relationship Id="rId15" Type="http://schemas.openxmlformats.org/officeDocument/2006/relationships/image" Target="../media/image155.png"/><Relationship Id="rId10" Type="http://schemas.openxmlformats.org/officeDocument/2006/relationships/diagramColors" Target="../diagrams/colors1.xml"/><Relationship Id="rId19" Type="http://schemas.openxmlformats.org/officeDocument/2006/relationships/image" Target="../media/image159.png"/><Relationship Id="rId4" Type="http://schemas.openxmlformats.org/officeDocument/2006/relationships/image" Target="../media/image149.png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15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89689" y="2158903"/>
            <a:ext cx="8382000" cy="41665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2400" kern="0" dirty="0">
                <a:solidFill>
                  <a:srgbClr val="000099"/>
                </a:solidFill>
                <a:latin typeface="Arial"/>
              </a:rPr>
              <a:t>Andrei Tchernykh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s-ES" sz="1400" b="0" kern="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CICESE </a:t>
            </a:r>
            <a:r>
              <a:rPr lang="es-ES" sz="1400" b="0" kern="0" dirty="0" err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Research</a:t>
            </a:r>
            <a:r>
              <a:rPr lang="es-ES" sz="1400" b="0" kern="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Center</a:t>
            </a:r>
            <a:r>
              <a:rPr lang="es-ES" sz="1400" b="0" kern="0" dirty="0">
                <a:solidFill>
                  <a:srgbClr val="000099"/>
                </a:solidFill>
                <a:latin typeface="Arial" charset="0"/>
                <a:ea typeface="Arial" charset="0"/>
                <a:cs typeface="Arial" charset="0"/>
              </a:rPr>
              <a:t>, Ensenada, Baja California, México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sz="1400" b="0" kern="0" dirty="0">
                <a:solidFill>
                  <a:srgbClr val="000000"/>
                </a:solidFill>
                <a:latin typeface="Arial"/>
              </a:rPr>
              <a:t>chernykh@cicese.mx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sz="1600" b="0" kern="0" dirty="0">
                <a:solidFill>
                  <a:srgbClr val="CC0000"/>
                </a:solidFill>
                <a:latin typeface="Arial"/>
                <a:hlinkClick r:id="rId3"/>
              </a:rPr>
              <a:t>http://usuario.cicese.mx/~chernykh/</a:t>
            </a:r>
            <a:endParaRPr lang="en-US" altLang="en-US" sz="1600" b="0" kern="0" dirty="0">
              <a:solidFill>
                <a:srgbClr val="CC0000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en-US" altLang="en-US" sz="1600" b="0" kern="0" dirty="0">
              <a:solidFill>
                <a:srgbClr val="CC0000"/>
              </a:solidFill>
              <a:latin typeface="Arial"/>
            </a:endParaRP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1600" b="0" kern="0" dirty="0">
                <a:solidFill>
                  <a:srgbClr val="000099"/>
                </a:solidFill>
                <a:latin typeface="Arial"/>
              </a:rPr>
              <a:t>Head of “Parallel and Cloud Computing Laboratory” at CICESE, Mexico</a:t>
            </a:r>
            <a:endParaRPr lang="es-ES" sz="1600" b="0" kern="0" dirty="0">
              <a:solidFill>
                <a:srgbClr val="000099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1600" b="0" kern="0" dirty="0">
                <a:solidFill>
                  <a:srgbClr val="000099"/>
                </a:solidFill>
                <a:latin typeface="Arial"/>
              </a:rPr>
              <a:t>Adjunct Chief Scientist (habilitation) </a:t>
            </a:r>
            <a:r>
              <a:rPr lang="en-US" sz="1600" b="0" kern="0" dirty="0">
                <a:solidFill>
                  <a:srgbClr val="133074"/>
                </a:solidFill>
                <a:latin typeface="Arial"/>
              </a:rPr>
              <a:t>of the </a:t>
            </a:r>
            <a:r>
              <a:rPr lang="en-US" sz="1600" b="0" kern="0" dirty="0">
                <a:solidFill>
                  <a:srgbClr val="000099"/>
                </a:solidFill>
                <a:latin typeface="Arial"/>
              </a:rPr>
              <a:t>Institute for System Programming of the Russian Academy of Sciences, Moscow, Russia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1600" b="0" kern="0" dirty="0">
                <a:solidFill>
                  <a:srgbClr val="000099"/>
                </a:solidFill>
                <a:latin typeface="Arial"/>
              </a:rPr>
              <a:t>Head of “Laboratory of Problem-Oriented Cloud Computing</a:t>
            </a:r>
            <a:r>
              <a:rPr lang="en-US" sz="1600" b="0" kern="0" dirty="0">
                <a:solidFill>
                  <a:srgbClr val="002060"/>
                </a:solidFill>
                <a:latin typeface="Arial"/>
              </a:rPr>
              <a:t>” </a:t>
            </a:r>
            <a:r>
              <a:rPr lang="en-US" sz="1600" b="0" kern="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at </a:t>
            </a:r>
            <a:r>
              <a:rPr lang="en-US" sz="1600" b="0" kern="0" dirty="0">
                <a:solidFill>
                  <a:srgbClr val="133074"/>
                </a:solidFill>
                <a:latin typeface="Arial" charset="0"/>
                <a:ea typeface="Arial" charset="0"/>
                <a:cs typeface="Arial" charset="0"/>
              </a:rPr>
              <a:t>South Ural State University</a:t>
            </a:r>
            <a:r>
              <a:rPr lang="ru-RU" sz="1600" b="0" kern="0" dirty="0">
                <a:solidFill>
                  <a:srgbClr val="000099"/>
                </a:solidFill>
                <a:latin typeface="Arial"/>
              </a:rPr>
              <a:t>.</a:t>
            </a:r>
            <a:r>
              <a:rPr lang="en-US" sz="1600" b="0" kern="0" dirty="0">
                <a:solidFill>
                  <a:srgbClr val="000099"/>
                </a:solidFill>
                <a:latin typeface="Arial"/>
              </a:rPr>
              <a:t> Chelyabinsk, Russia. </a:t>
            </a:r>
            <a:endParaRPr lang="ru-RU" sz="1600" b="0" kern="0" dirty="0">
              <a:solidFill>
                <a:srgbClr val="000099"/>
              </a:solidFill>
              <a:latin typeface="Arial"/>
            </a:endParaRP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Tx/>
              <a:buChar char="•"/>
              <a:defRPr/>
            </a:pPr>
            <a:endParaRPr lang="en-US" sz="1600" b="0" kern="0" dirty="0">
              <a:solidFill>
                <a:srgbClr val="000099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en-US" altLang="en-US" sz="1600" b="0" kern="0" dirty="0">
              <a:solidFill>
                <a:srgbClr val="CC0000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en-US" altLang="en-US" sz="1600" b="0" kern="0" dirty="0">
              <a:solidFill>
                <a:srgbClr val="CC0000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en-US" altLang="en-US" sz="1050" b="0" kern="0" dirty="0">
              <a:solidFill>
                <a:srgbClr val="000000"/>
              </a:solidFill>
              <a:latin typeface="Arial"/>
            </a:endParaRPr>
          </a:p>
          <a:p>
            <a:pPr algn="ctr">
              <a:spcBef>
                <a:spcPct val="20000"/>
              </a:spcBef>
              <a:spcAft>
                <a:spcPts val="0"/>
              </a:spcAft>
              <a:defRPr/>
            </a:pPr>
            <a:endParaRPr lang="es-ES" sz="1400" b="0" kern="0" dirty="0">
              <a:solidFill>
                <a:srgbClr val="000099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Google Shape;1129;p150"/>
          <p:cNvSpPr txBox="1"/>
          <p:nvPr/>
        </p:nvSpPr>
        <p:spPr>
          <a:xfrm>
            <a:off x="1952154" y="5612850"/>
            <a:ext cx="4380482" cy="87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s-ES" sz="1400" dirty="0"/>
              <a:t>CIBERTIC 2025</a:t>
            </a:r>
          </a:p>
          <a:p>
            <a: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s-ES" sz="1400" b="0" dirty="0"/>
              <a:t>Congreso Internacional de Ciberseguridad, Tecnologías, Innovación y Ciencia</a:t>
            </a:r>
          </a:p>
          <a:p>
            <a: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s-ES" sz="1400" b="0" dirty="0">
                <a:solidFill>
                  <a:srgbClr val="000000"/>
                </a:solidFill>
              </a:rPr>
              <a:t> Guadalajara, Jalisco, México, May 20-22, 2025</a:t>
            </a:r>
          </a:p>
          <a:p>
            <a: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endParaRPr lang="es-ES" sz="1400" dirty="0"/>
          </a:p>
          <a:p>
            <a: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endParaRPr lang="es-ES" sz="1400" dirty="0"/>
          </a:p>
          <a:p>
            <a: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endParaRPr sz="105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" t="11330" r="3230" b="11330"/>
          <a:stretch>
            <a:fillRect/>
          </a:stretch>
        </p:blipFill>
        <p:spPr bwMode="auto">
          <a:xfrm>
            <a:off x="6332636" y="5489955"/>
            <a:ext cx="2432717" cy="1025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Image result for Security threads â Communica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77" y="5483911"/>
            <a:ext cx="1537677" cy="1025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14477" y="1174500"/>
            <a:ext cx="8129587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2800" kern="0" dirty="0">
                <a:solidFill>
                  <a:srgbClr val="CC0000"/>
                </a:solidFill>
                <a:latin typeface="Arial"/>
              </a:rPr>
              <a:t>From Trust to Zero-Trust: Rethinking Privacy and Security in the Cloud Era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Slide Number Placeholder 1"/>
          <p:cNvSpPr>
            <a:spLocks noGrp="1"/>
          </p:cNvSpPr>
          <p:nvPr>
            <p:ph type="sldNum" sz="quarter" idx="16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6A4363-BD6B-4C34-820F-3F404123DB2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10" descr="Image result for james bo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890588"/>
            <a:ext cx="2451100" cy="154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Image result for james bo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063" y="4884738"/>
            <a:ext cx="30289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Image result for james bo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4800600"/>
            <a:ext cx="2130425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3" y="865188"/>
            <a:ext cx="18478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6536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2357438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2357438"/>
            <a:ext cx="4886325" cy="244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7590D4B-AAA5-113F-385A-A52E7B54C4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19200" y="115888"/>
            <a:ext cx="7543800" cy="569912"/>
          </a:xfrm>
        </p:spPr>
        <p:txBody>
          <a:bodyPr/>
          <a:lstStyle/>
          <a:p>
            <a:pPr>
              <a:defRPr/>
            </a:pPr>
            <a:r>
              <a:rPr lang="en-US" sz="2800" b="1" kern="1200" dirty="0">
                <a:solidFill>
                  <a:srgbClr val="A50021"/>
                </a:solidFill>
                <a:latin typeface="Calibri"/>
              </a:rPr>
              <a:t>Data Storage</a:t>
            </a:r>
          </a:p>
        </p:txBody>
      </p:sp>
    </p:spTree>
    <p:extLst>
      <p:ext uri="{BB962C8B-B14F-4D97-AF65-F5344CB8AC3E}">
        <p14:creationId xmlns:p14="http://schemas.microsoft.com/office/powerpoint/2010/main" val="1089222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7B11C2-5520-426B-8552-F5CE9250859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sz="3200" b="1" kern="1200" dirty="0">
                <a:solidFill>
                  <a:srgbClr val="A50021"/>
                </a:solidFill>
                <a:latin typeface="Calibri"/>
              </a:rPr>
              <a:t>Distributed data storage</a:t>
            </a:r>
          </a:p>
        </p:txBody>
      </p:sp>
      <p:pic>
        <p:nvPicPr>
          <p:cNvPr id="427010" name="Picture 2" descr="Resultado de imagen para Distributed Data Stor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" y="827722"/>
            <a:ext cx="3509459" cy="186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800" y="990599"/>
            <a:ext cx="5258497" cy="20678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3400" y="3394742"/>
            <a:ext cx="4609744" cy="29252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524" y="2549366"/>
            <a:ext cx="3240853" cy="18229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232" y="4419600"/>
            <a:ext cx="3932772" cy="206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07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34183-7E0C-E82C-5C1D-5E5241D8C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BBB930-C414-EC33-C93D-D41B253E8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ED618-095F-4A2E-81CD-0431DB534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47D4C1-E996-C778-9842-4B7BC8B674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17775" y="152400"/>
            <a:ext cx="7543800" cy="569912"/>
          </a:xfrm>
        </p:spPr>
        <p:txBody>
          <a:bodyPr/>
          <a:lstStyle/>
          <a:p>
            <a:r>
              <a:rPr lang="en-US" sz="3200" b="1" kern="1200" dirty="0">
                <a:solidFill>
                  <a:srgbClr val="A50021"/>
                </a:solidFill>
                <a:latin typeface="Calibri"/>
              </a:rPr>
              <a:t>Multi-cloud distributed data storage</a:t>
            </a:r>
          </a:p>
          <a:p>
            <a:endParaRPr lang="en-US" sz="3200" b="1" kern="1200" dirty="0">
              <a:solidFill>
                <a:srgbClr val="A50021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4574DD-6283-0F86-6BBA-9E99ECF1C412}"/>
              </a:ext>
            </a:extLst>
          </p:cNvPr>
          <p:cNvSpPr txBox="1"/>
          <p:nvPr/>
        </p:nvSpPr>
        <p:spPr>
          <a:xfrm>
            <a:off x="228598" y="862562"/>
            <a:ext cx="8534401" cy="16858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800100" marR="0" lvl="1" indent="-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Multiple cloud computing and storage services</a:t>
            </a:r>
          </a:p>
          <a:p>
            <a:pPr marR="0" lvl="1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400" b="0" dirty="0">
                <a:solidFill>
                  <a:srgbClr val="1C1C1C"/>
                </a:solidFill>
              </a:rPr>
              <a:t>=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R="0" lvl="1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Single heterogeneous architecture</a:t>
            </a:r>
          </a:p>
        </p:txBody>
      </p:sp>
      <p:pic>
        <p:nvPicPr>
          <p:cNvPr id="2050" name="Picture 2" descr="Multi-cloud an achievable goal? | Marius Sandbu">
            <a:extLst>
              <a:ext uri="{FF2B5EF4-FFF2-40B4-BE49-F238E27FC236}">
                <a16:creationId xmlns:a16="http://schemas.microsoft.com/office/drawing/2014/main" id="{536E290F-6164-06F8-84F0-92258A881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86" y="2817180"/>
            <a:ext cx="7598028" cy="322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119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ED618-095F-4A2E-81CD-0431DB534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F2519CB-1347-A3A1-3A7D-673395D2C474}"/>
              </a:ext>
            </a:extLst>
          </p:cNvPr>
          <p:cNvGrpSpPr/>
          <p:nvPr/>
        </p:nvGrpSpPr>
        <p:grpSpPr>
          <a:xfrm>
            <a:off x="152401" y="1351290"/>
            <a:ext cx="8826060" cy="4323272"/>
            <a:chOff x="152400" y="1351290"/>
            <a:chExt cx="9176672" cy="4323272"/>
          </a:xfrm>
        </p:grpSpPr>
        <p:pic>
          <p:nvPicPr>
            <p:cNvPr id="1362" name="Google Shape;1362;p16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2400" y="1489957"/>
              <a:ext cx="7184346" cy="3890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63" name="Google Shape;1363;p164"/>
            <p:cNvSpPr/>
            <p:nvPr/>
          </p:nvSpPr>
          <p:spPr>
            <a:xfrm>
              <a:off x="2138377" y="5305230"/>
              <a:ext cx="2586023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Edge computing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164"/>
            <p:cNvSpPr/>
            <p:nvPr/>
          </p:nvSpPr>
          <p:spPr>
            <a:xfrm>
              <a:off x="7085622" y="3468467"/>
              <a:ext cx="2018015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Processing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66" name="Google Shape;1366;p164"/>
            <p:cNvSpPr/>
            <p:nvPr/>
          </p:nvSpPr>
          <p:spPr>
            <a:xfrm>
              <a:off x="7009421" y="4150727"/>
              <a:ext cx="2230175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Communication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67" name="Google Shape;1367;p164"/>
            <p:cNvSpPr/>
            <p:nvPr/>
          </p:nvSpPr>
          <p:spPr>
            <a:xfrm>
              <a:off x="7085622" y="4745855"/>
              <a:ext cx="20573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Intelligent sensors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68" name="Google Shape;1368;p164"/>
            <p:cNvSpPr/>
            <p:nvPr/>
          </p:nvSpPr>
          <p:spPr>
            <a:xfrm>
              <a:off x="2286000" y="3283801"/>
              <a:ext cx="1665841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Fog computing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164"/>
            <p:cNvSpPr/>
            <p:nvPr/>
          </p:nvSpPr>
          <p:spPr>
            <a:xfrm>
              <a:off x="2110668" y="1351290"/>
              <a:ext cx="268993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Cloud computing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164"/>
            <p:cNvSpPr/>
            <p:nvPr/>
          </p:nvSpPr>
          <p:spPr>
            <a:xfrm>
              <a:off x="7033332" y="2823938"/>
              <a:ext cx="2230175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Communication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71" name="Google Shape;1371;p164"/>
            <p:cNvSpPr/>
            <p:nvPr/>
          </p:nvSpPr>
          <p:spPr>
            <a:xfrm>
              <a:off x="7098897" y="1804595"/>
              <a:ext cx="2230175" cy="61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A50021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Storage-processing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361" name="Google Shape;1361;p164"/>
          <p:cNvSpPr/>
          <p:nvPr/>
        </p:nvSpPr>
        <p:spPr>
          <a:xfrm>
            <a:off x="990600" y="173364"/>
            <a:ext cx="79248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Internet of Things with </a:t>
            </a:r>
            <a:r>
              <a:rPr lang="en-US" sz="2800" dirty="0">
                <a:solidFill>
                  <a:srgbClr val="A50021"/>
                </a:solidFill>
                <a:latin typeface="Calibri"/>
                <a:sym typeface="Calibri"/>
              </a:rPr>
              <a:t>Multi-cloud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Calibri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1336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703395-CC41-4A15-ACCD-E7C5700D02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1200" dirty="0">
                <a:solidFill>
                  <a:srgbClr val="A50021"/>
                </a:solidFill>
                <a:latin typeface="Calibri"/>
              </a:rPr>
              <a:t>Security collusion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37660E-F96A-4E95-982A-12C3982E41EF}"/>
              </a:ext>
            </a:extLst>
          </p:cNvPr>
          <p:cNvSpPr/>
          <p:nvPr/>
        </p:nvSpPr>
        <p:spPr>
          <a:xfrm>
            <a:off x="204212" y="909460"/>
            <a:ext cx="53721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Improper secret agreement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between two or more </a:t>
            </a:r>
            <a:r>
              <a:rPr lang="en-US" sz="2000" b="0" dirty="0">
                <a:solidFill>
                  <a:srgbClr val="000000"/>
                </a:solidFill>
                <a:latin typeface="Arial"/>
              </a:rPr>
              <a:t>malicious entities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obtain unauthorized access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confidential data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BEF9C5-EA81-4D1F-A0F7-3A14B1F6810F}"/>
              </a:ext>
            </a:extLst>
          </p:cNvPr>
          <p:cNvSpPr/>
          <p:nvPr/>
        </p:nvSpPr>
        <p:spPr>
          <a:xfrm>
            <a:off x="204213" y="1920138"/>
            <a:ext cx="55869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000" b="0" dirty="0">
                <a:solidFill>
                  <a:srgbClr val="000000"/>
                </a:solidFill>
                <a:latin typeface="Arial"/>
              </a:rPr>
              <a:t>Collaborate to 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000" b="0" dirty="0">
                <a:solidFill>
                  <a:srgbClr val="000000"/>
                </a:solidFill>
                <a:latin typeface="Arial"/>
              </a:rPr>
              <a:t>decrypt sensitive data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000" b="0" dirty="0">
                <a:solidFill>
                  <a:srgbClr val="000000"/>
                </a:solidFill>
                <a:latin typeface="Arial"/>
              </a:rPr>
              <a:t>compromise security mechanisms</a:t>
            </a:r>
          </a:p>
          <a:p>
            <a:pPr lvl="0"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Result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Account hijacking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loss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Abuse and illegal use of cloud services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Denial Of Service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190F2C-3E42-43D7-96B7-199B4C4205E6}"/>
              </a:ext>
            </a:extLst>
          </p:cNvPr>
          <p:cNvSpPr/>
          <p:nvPr/>
        </p:nvSpPr>
        <p:spPr>
          <a:xfrm>
            <a:off x="204213" y="5029200"/>
            <a:ext cx="58382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Traditional solutions: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Secret sharing scheme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Asymmetric and Symmetric cryptosystems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Access structure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FAFBE2-696D-4CAD-A880-FBF04B32A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2414" y="984321"/>
            <a:ext cx="2834886" cy="1871634"/>
          </a:xfrm>
          <a:prstGeom prst="rect">
            <a:avLst/>
          </a:prstGeom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83B5BA8C-B75B-4E50-90CF-8EB9F07B0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5532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19D81A-6B75-4CCB-B17B-537A74BEDE3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863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229600" y="6513517"/>
            <a:ext cx="609600" cy="311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ED618-095F-4A2E-81CD-0431DB534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8064A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14400" y="116632"/>
            <a:ext cx="7924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A50021"/>
                </a:solidFill>
                <a:latin typeface="Calibri"/>
              </a:rPr>
              <a:t>Zero-Trust Model: “Never trust, always verify”: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8B7F20-06C2-A74B-A2CC-D5E8F9B96C59}"/>
              </a:ext>
            </a:extLst>
          </p:cNvPr>
          <p:cNvSpPr txBox="1"/>
          <p:nvPr/>
        </p:nvSpPr>
        <p:spPr>
          <a:xfrm>
            <a:off x="152400" y="1066800"/>
            <a:ext cx="8772209" cy="5178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C00000"/>
                </a:solidFill>
              </a:rPr>
              <a:t>No trust any user, device, or system—inside or outside the network.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C00000"/>
                </a:solidFill>
              </a:rPr>
              <a:t>Every access must be continuously verified.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C00000"/>
                </a:solidFill>
              </a:rPr>
              <a:t>Security is enforced at every layer: user, device, app, and data.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C00000"/>
              </a:solidFill>
            </a:endParaRPr>
          </a:p>
          <a:p>
            <a:pPr>
              <a:spcBef>
                <a:spcPts val="300"/>
              </a:spcBef>
            </a:pPr>
            <a:r>
              <a:rPr lang="en-US" sz="1600" dirty="0">
                <a:solidFill>
                  <a:srgbClr val="C00000"/>
                </a:solidFill>
              </a:rPr>
              <a:t>Core Principles of Zero-Trust: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Least privilege access</a:t>
            </a:r>
            <a:r>
              <a:rPr lang="en-US" sz="1600" b="0" dirty="0">
                <a:solidFill>
                  <a:srgbClr val="000000"/>
                </a:solidFill>
              </a:rPr>
              <a:t>: Users get only the minimum access necessary.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Micro-segmentation</a:t>
            </a:r>
            <a:r>
              <a:rPr lang="en-US" sz="1600" b="0" dirty="0">
                <a:solidFill>
                  <a:srgbClr val="000000"/>
                </a:solidFill>
              </a:rPr>
              <a:t>: Network is divided into small zones.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Strong identity verification</a:t>
            </a:r>
            <a:r>
              <a:rPr lang="en-US" sz="1600" b="0" dirty="0">
                <a:solidFill>
                  <a:srgbClr val="000000"/>
                </a:solidFill>
              </a:rPr>
              <a:t>: Multi-factor authentication (MFA), biometrics, etc.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Real-time monitoring </a:t>
            </a:r>
            <a:r>
              <a:rPr lang="en-US" sz="1600" b="0" dirty="0">
                <a:solidFill>
                  <a:srgbClr val="000000"/>
                </a:solidFill>
              </a:rPr>
              <a:t>and analytics: Constant assessment of trustworthiness.</a:t>
            </a:r>
          </a:p>
          <a:p>
            <a:pPr>
              <a:spcBef>
                <a:spcPts val="300"/>
              </a:spcBef>
            </a:pPr>
            <a:endParaRPr lang="en-US" sz="1600" dirty="0">
              <a:solidFill>
                <a:srgbClr val="C00000"/>
              </a:solidFill>
            </a:endParaRPr>
          </a:p>
          <a:p>
            <a:pPr>
              <a:spcBef>
                <a:spcPts val="300"/>
              </a:spcBef>
            </a:pPr>
            <a:r>
              <a:rPr lang="en-US" sz="1600" dirty="0">
                <a:solidFill>
                  <a:srgbClr val="C00000"/>
                </a:solidFill>
              </a:rPr>
              <a:t>Benefits of Zero-Trust: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Reduces risk from insider threats </a:t>
            </a:r>
            <a:r>
              <a:rPr lang="en-US" sz="1600" b="0" dirty="0">
                <a:solidFill>
                  <a:srgbClr val="000000"/>
                </a:solidFill>
              </a:rPr>
              <a:t>and compromised credentials.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Better suited for cloud, BYOD “Bring Your Own Device”, and hybrid environments.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0000"/>
                </a:solidFill>
              </a:rPr>
              <a:t>Enhances visibility, control, and compliance.</a:t>
            </a:r>
          </a:p>
          <a:p>
            <a:pPr>
              <a:spcBef>
                <a:spcPts val="300"/>
              </a:spcBef>
            </a:pPr>
            <a:r>
              <a:rPr lang="en-US" sz="1600" dirty="0">
                <a:solidFill>
                  <a:srgbClr val="C00000"/>
                </a:solidFill>
              </a:rPr>
              <a:t>Challenges in Implementation: 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0000"/>
                </a:solidFill>
              </a:rPr>
              <a:t>Requires new policies.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0000"/>
                </a:solidFill>
              </a:rPr>
              <a:t>Needs investment in identity management, monitoring tools, and network segmentation.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Integration</a:t>
            </a:r>
            <a:r>
              <a:rPr lang="en-US" sz="1600" b="0" dirty="0">
                <a:solidFill>
                  <a:srgbClr val="000000"/>
                </a:solidFill>
              </a:rPr>
              <a:t> with existing systems </a:t>
            </a:r>
            <a:r>
              <a:rPr lang="en-US" sz="1600" dirty="0">
                <a:solidFill>
                  <a:srgbClr val="C00000"/>
                </a:solidFill>
              </a:rPr>
              <a:t>can be complex</a:t>
            </a:r>
            <a:r>
              <a:rPr lang="en-US" sz="1600" b="0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1080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Slide Number Placeholder 1"/>
          <p:cNvSpPr>
            <a:spLocks noGrp="1"/>
          </p:cNvSpPr>
          <p:nvPr>
            <p:ph type="sldNum" sz="quarter" idx="16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6A4363-BD6B-4C34-820F-3F404123DB2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z="2800" b="1" kern="1200" dirty="0">
                <a:solidFill>
                  <a:srgbClr val="A50021"/>
                </a:solidFill>
                <a:latin typeface="Calibri"/>
              </a:rPr>
              <a:t>Privacy Preserving with Zero Trust</a:t>
            </a:r>
          </a:p>
        </p:txBody>
      </p:sp>
      <p:pic>
        <p:nvPicPr>
          <p:cNvPr id="6" name="Picture 10" descr="Image result for james bo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890588"/>
            <a:ext cx="2451100" cy="154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Image result for james bo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063" y="4884738"/>
            <a:ext cx="30289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Image result for james bo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4800600"/>
            <a:ext cx="2130425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3" y="865188"/>
            <a:ext cx="18478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6536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2357438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Изображение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866" y="2441576"/>
            <a:ext cx="4716547" cy="2358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ultiply 1"/>
          <p:cNvSpPr/>
          <p:nvPr/>
        </p:nvSpPr>
        <p:spPr bwMode="auto">
          <a:xfrm>
            <a:off x="4140235" y="2145465"/>
            <a:ext cx="2286000" cy="2739273"/>
          </a:xfrm>
          <a:prstGeom prst="mathMultiply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3" name="Изображение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2" r="468"/>
          <a:stretch/>
        </p:blipFill>
        <p:spPr bwMode="auto">
          <a:xfrm>
            <a:off x="3995202" y="2327610"/>
            <a:ext cx="2377440" cy="244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81453" y="2045971"/>
            <a:ext cx="639797" cy="8712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81453" y="3141482"/>
            <a:ext cx="657552" cy="5750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47688" y="2145465"/>
            <a:ext cx="752475" cy="7226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8159" y="2167841"/>
            <a:ext cx="638968" cy="6778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39005" y="3050225"/>
            <a:ext cx="658199" cy="588474"/>
          </a:xfrm>
          <a:prstGeom prst="rect">
            <a:avLst/>
          </a:prstGeom>
        </p:spPr>
      </p:pic>
      <p:pic>
        <p:nvPicPr>
          <p:cNvPr id="2050" name="Picture 2" descr="https://images.immediate.co.uk/production/volatile/sites/3/2022/09/pokemon-moltres-7f18b6d.jpg?quality=90&amp;resize=980,65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843" y="4022724"/>
            <a:ext cx="1118813" cy="49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encrypted-tbn2.gstatic.com/images?q=tbn:ANd9GcQus0_v_b1kpLmjIyO-lRD6CLHpef1c2xkHhWPhWeE0sutgc65v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807" y="3211693"/>
            <a:ext cx="5048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encrypted-tbn0.gstatic.com/images?q=tbn:ANd9GcQ6gAJgbw6gQCrHJ5X_74FrzkT6-RL-pJrjIc_PD_hT-URr5Q6fyM2EdQ6xMkjkuAI_DaU&amp;usqp=CAU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006" y="3951478"/>
            <a:ext cx="606425" cy="57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18388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ED618-095F-4A2E-81CD-0431DB534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2800" b="1" kern="1200" dirty="0">
                <a:solidFill>
                  <a:srgbClr val="A50021"/>
                </a:solidFill>
                <a:latin typeface="Calibri"/>
              </a:rPr>
              <a:t>RRNS Multi-Cloud Storage</a:t>
            </a:r>
          </a:p>
        </p:txBody>
      </p:sp>
      <p:grpSp>
        <p:nvGrpSpPr>
          <p:cNvPr id="47" name="Группа 80"/>
          <p:cNvGrpSpPr/>
          <p:nvPr/>
        </p:nvGrpSpPr>
        <p:grpSpPr>
          <a:xfrm>
            <a:off x="1143000" y="949497"/>
            <a:ext cx="7293897" cy="4280727"/>
            <a:chOff x="455430" y="1040984"/>
            <a:chExt cx="9345811" cy="5449543"/>
          </a:xfrm>
        </p:grpSpPr>
        <p:sp>
          <p:nvSpPr>
            <p:cNvPr id="48" name="Знак завершения 6"/>
            <p:cNvSpPr/>
            <p:nvPr/>
          </p:nvSpPr>
          <p:spPr bwMode="auto">
            <a:xfrm>
              <a:off x="3810000" y="1040984"/>
              <a:ext cx="1981200" cy="559216"/>
            </a:xfrm>
            <a:prstGeom prst="flowChartTerminator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X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49" name="Знак завершения 7"/>
            <p:cNvSpPr/>
            <p:nvPr/>
          </p:nvSpPr>
          <p:spPr bwMode="auto">
            <a:xfrm>
              <a:off x="3810000" y="1955384"/>
              <a:ext cx="1981200" cy="727397"/>
            </a:xfrm>
            <a:prstGeom prst="flowChartTerminator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Conversion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to Residues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Скругленный прямоугольник 10"/>
            <p:cNvSpPr/>
            <p:nvPr/>
          </p:nvSpPr>
          <p:spPr bwMode="auto">
            <a:xfrm>
              <a:off x="774191" y="3067858"/>
              <a:ext cx="1304831" cy="514927"/>
            </a:xfrm>
            <a:prstGeom prst="roundRect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 mod p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Скругленный прямоугольник 13"/>
            <p:cNvSpPr/>
            <p:nvPr/>
          </p:nvSpPr>
          <p:spPr bwMode="auto">
            <a:xfrm>
              <a:off x="2188608" y="3067858"/>
              <a:ext cx="1219200" cy="514927"/>
            </a:xfrm>
            <a:prstGeom prst="roundRect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 mod p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Скругленный прямоугольник 14"/>
            <p:cNvSpPr/>
            <p:nvPr/>
          </p:nvSpPr>
          <p:spPr bwMode="auto">
            <a:xfrm>
              <a:off x="3517392" y="3067858"/>
              <a:ext cx="1219200" cy="514928"/>
            </a:xfrm>
            <a:prstGeom prst="roundRect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 mod p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Скругленный прямоугольник 15"/>
            <p:cNvSpPr/>
            <p:nvPr/>
          </p:nvSpPr>
          <p:spPr bwMode="auto">
            <a:xfrm>
              <a:off x="4888992" y="3067858"/>
              <a:ext cx="1219200" cy="514928"/>
            </a:xfrm>
            <a:prstGeom prst="roundRect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 mod p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Скругленный прямоугольник 18"/>
            <p:cNvSpPr/>
            <p:nvPr/>
          </p:nvSpPr>
          <p:spPr bwMode="auto">
            <a:xfrm>
              <a:off x="6263638" y="3048000"/>
              <a:ext cx="1212806" cy="549356"/>
            </a:xfrm>
            <a:prstGeom prst="roundRect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 mod p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Скругленный прямоугольник 19"/>
            <p:cNvSpPr/>
            <p:nvPr/>
          </p:nvSpPr>
          <p:spPr bwMode="auto">
            <a:xfrm>
              <a:off x="7635239" y="3048000"/>
              <a:ext cx="1301335" cy="549356"/>
            </a:xfrm>
            <a:prstGeom prst="roundRect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 mod p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Облако 20"/>
            <p:cNvSpPr/>
            <p:nvPr/>
          </p:nvSpPr>
          <p:spPr bwMode="auto">
            <a:xfrm>
              <a:off x="774192" y="4264029"/>
              <a:ext cx="1219200" cy="838200"/>
            </a:xfrm>
            <a:prstGeom prst="cloud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Магнитный диск 21"/>
            <p:cNvSpPr/>
            <p:nvPr/>
          </p:nvSpPr>
          <p:spPr bwMode="auto">
            <a:xfrm>
              <a:off x="1117092" y="4492629"/>
              <a:ext cx="533400" cy="381000"/>
            </a:xfrm>
            <a:prstGeom prst="flowChartMagneticDisk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8" name="Облако 22"/>
            <p:cNvSpPr/>
            <p:nvPr/>
          </p:nvSpPr>
          <p:spPr bwMode="auto">
            <a:xfrm>
              <a:off x="2145792" y="4264029"/>
              <a:ext cx="1219200" cy="838200"/>
            </a:xfrm>
            <a:prstGeom prst="cloud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Магнитный диск 23"/>
            <p:cNvSpPr/>
            <p:nvPr/>
          </p:nvSpPr>
          <p:spPr bwMode="auto">
            <a:xfrm>
              <a:off x="2488692" y="4492629"/>
              <a:ext cx="533400" cy="381000"/>
            </a:xfrm>
            <a:prstGeom prst="flowChartMagneticDisk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0" name="Облако 24"/>
            <p:cNvSpPr/>
            <p:nvPr/>
          </p:nvSpPr>
          <p:spPr bwMode="auto">
            <a:xfrm>
              <a:off x="3517392" y="4264029"/>
              <a:ext cx="1219200" cy="838200"/>
            </a:xfrm>
            <a:prstGeom prst="cloud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Магнитный диск 25"/>
            <p:cNvSpPr/>
            <p:nvPr/>
          </p:nvSpPr>
          <p:spPr bwMode="auto">
            <a:xfrm>
              <a:off x="3860292" y="4492629"/>
              <a:ext cx="533400" cy="381000"/>
            </a:xfrm>
            <a:prstGeom prst="flowChartMagneticDisk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" name="Облако 26"/>
            <p:cNvSpPr/>
            <p:nvPr/>
          </p:nvSpPr>
          <p:spPr bwMode="auto">
            <a:xfrm>
              <a:off x="4892039" y="4267200"/>
              <a:ext cx="1219200" cy="838200"/>
            </a:xfrm>
            <a:prstGeom prst="cloud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Магнитный диск 27"/>
            <p:cNvSpPr/>
            <p:nvPr/>
          </p:nvSpPr>
          <p:spPr bwMode="auto">
            <a:xfrm>
              <a:off x="5234939" y="4495800"/>
              <a:ext cx="533400" cy="381000"/>
            </a:xfrm>
            <a:prstGeom prst="flowChartMagneticDisk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4" name="Облако 28"/>
            <p:cNvSpPr/>
            <p:nvPr/>
          </p:nvSpPr>
          <p:spPr bwMode="auto">
            <a:xfrm>
              <a:off x="6263639" y="4267200"/>
              <a:ext cx="1219200" cy="838200"/>
            </a:xfrm>
            <a:prstGeom prst="cloud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Магнитный диск 29"/>
            <p:cNvSpPr/>
            <p:nvPr/>
          </p:nvSpPr>
          <p:spPr bwMode="auto">
            <a:xfrm>
              <a:off x="6606539" y="4495800"/>
              <a:ext cx="533400" cy="381000"/>
            </a:xfrm>
            <a:prstGeom prst="flowChartMagneticDisk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" name="Облако 30"/>
            <p:cNvSpPr/>
            <p:nvPr/>
          </p:nvSpPr>
          <p:spPr bwMode="auto">
            <a:xfrm>
              <a:off x="7635239" y="4267200"/>
              <a:ext cx="1219200" cy="838200"/>
            </a:xfrm>
            <a:prstGeom prst="cloud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Магнитный диск 31"/>
            <p:cNvSpPr/>
            <p:nvPr/>
          </p:nvSpPr>
          <p:spPr bwMode="auto">
            <a:xfrm>
              <a:off x="7978139" y="4495800"/>
              <a:ext cx="533400" cy="381000"/>
            </a:xfrm>
            <a:prstGeom prst="flowChartMagneticDisk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Знак завершения 32"/>
                <p:cNvSpPr/>
                <p:nvPr/>
              </p:nvSpPr>
              <p:spPr bwMode="auto">
                <a:xfrm>
                  <a:off x="2923052" y="5654357"/>
                  <a:ext cx="3947140" cy="722295"/>
                </a:xfrm>
                <a:prstGeom prst="flowChartTerminator">
                  <a:avLst/>
                </a:prstGeom>
                <a:noFill/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Retrieving Original Data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9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𝑿</m:t>
                      </m:r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𝒊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𝟏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𝟒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𝒊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𝒊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𝒃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1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𝐦𝐨𝐝</m:t>
                      </m:r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𝑷</m:t>
                      </m:r>
                    </m:oMath>
                  </a14:m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.</a:t>
                  </a:r>
                  <a:endPara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8" name="Знак завершения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923052" y="5654357"/>
                  <a:ext cx="3947140" cy="722295"/>
                </a:xfrm>
                <a:prstGeom prst="flowChartTerminator">
                  <a:avLst/>
                </a:prstGeom>
                <a:blipFill>
                  <a:blip r:embed="rId3"/>
                  <a:stretch>
                    <a:fillRect t="-35789" b="-123158"/>
                  </a:stretch>
                </a:blip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9" name="Стрелка влево 33"/>
            <p:cNvSpPr/>
            <p:nvPr/>
          </p:nvSpPr>
          <p:spPr bwMode="auto">
            <a:xfrm rot="16200000">
              <a:off x="4629150" y="1595102"/>
              <a:ext cx="342900" cy="353096"/>
            </a:xfrm>
            <a:prstGeom prst="lef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0" name="Стрелка влево 34"/>
            <p:cNvSpPr/>
            <p:nvPr/>
          </p:nvSpPr>
          <p:spPr bwMode="auto">
            <a:xfrm rot="16200000">
              <a:off x="1212342" y="3688843"/>
              <a:ext cx="342900" cy="186545"/>
            </a:xfrm>
            <a:prstGeom prst="lef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1" name="Стрелка влево 37"/>
            <p:cNvSpPr/>
            <p:nvPr/>
          </p:nvSpPr>
          <p:spPr bwMode="auto">
            <a:xfrm rot="16200000">
              <a:off x="2583942" y="3688843"/>
              <a:ext cx="342900" cy="186545"/>
            </a:xfrm>
            <a:prstGeom prst="lef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" name="Стрелка влево 38"/>
            <p:cNvSpPr/>
            <p:nvPr/>
          </p:nvSpPr>
          <p:spPr bwMode="auto">
            <a:xfrm rot="16200000">
              <a:off x="3955542" y="3688844"/>
              <a:ext cx="342900" cy="186545"/>
            </a:xfrm>
            <a:prstGeom prst="lef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3" name="Стрелка влево 39"/>
            <p:cNvSpPr/>
            <p:nvPr/>
          </p:nvSpPr>
          <p:spPr bwMode="auto">
            <a:xfrm rot="16200000">
              <a:off x="5327142" y="3705342"/>
              <a:ext cx="342900" cy="186545"/>
            </a:xfrm>
            <a:prstGeom prst="lef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" name="Стрелка влево 40"/>
            <p:cNvSpPr/>
            <p:nvPr/>
          </p:nvSpPr>
          <p:spPr bwMode="auto">
            <a:xfrm rot="16200000">
              <a:off x="6698742" y="3705342"/>
              <a:ext cx="342900" cy="186545"/>
            </a:xfrm>
            <a:prstGeom prst="lef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" name="Стрелка влево 41"/>
            <p:cNvSpPr/>
            <p:nvPr/>
          </p:nvSpPr>
          <p:spPr bwMode="auto">
            <a:xfrm rot="16200000">
              <a:off x="8070342" y="3705343"/>
              <a:ext cx="342900" cy="186545"/>
            </a:xfrm>
            <a:prstGeom prst="lef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" name="Стрелка влево 42"/>
            <p:cNvSpPr/>
            <p:nvPr/>
          </p:nvSpPr>
          <p:spPr bwMode="auto">
            <a:xfrm rot="16200000">
              <a:off x="4629150" y="2695956"/>
              <a:ext cx="342900" cy="353096"/>
            </a:xfrm>
            <a:prstGeom prst="lef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219200" y="3813718"/>
              <a:ext cx="4219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  <a:endPara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600182" y="3811386"/>
              <a:ext cx="4219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endPara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981414" y="3811386"/>
              <a:ext cx="4219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  <a:endPara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350275" y="3830514"/>
              <a:ext cx="4219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  <a:endPara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731257" y="3828182"/>
              <a:ext cx="4219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  <a:endPara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8112489" y="3828182"/>
              <a:ext cx="4219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</a:t>
              </a:r>
              <a:endPara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Стрелка влево 49"/>
            <p:cNvSpPr/>
            <p:nvPr/>
          </p:nvSpPr>
          <p:spPr bwMode="auto">
            <a:xfrm rot="16200000">
              <a:off x="3539122" y="5302053"/>
              <a:ext cx="342900" cy="186545"/>
            </a:xfrm>
            <a:prstGeom prst="lef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" name="Стрелка влево 50"/>
            <p:cNvSpPr/>
            <p:nvPr/>
          </p:nvSpPr>
          <p:spPr bwMode="auto">
            <a:xfrm rot="16200000">
              <a:off x="4327353" y="5281378"/>
              <a:ext cx="342900" cy="186545"/>
            </a:xfrm>
            <a:prstGeom prst="lef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" name="Стрелка влево 51"/>
            <p:cNvSpPr/>
            <p:nvPr/>
          </p:nvSpPr>
          <p:spPr bwMode="auto">
            <a:xfrm rot="16200000">
              <a:off x="5207075" y="5302053"/>
              <a:ext cx="342900" cy="186545"/>
            </a:xfrm>
            <a:prstGeom prst="lef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" name="Стрелка влево 52"/>
            <p:cNvSpPr/>
            <p:nvPr/>
          </p:nvSpPr>
          <p:spPr bwMode="auto">
            <a:xfrm rot="16200000">
              <a:off x="5991984" y="5302054"/>
              <a:ext cx="342900" cy="186545"/>
            </a:xfrm>
            <a:prstGeom prst="lef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/>
                <p:cNvSpPr txBox="1"/>
                <p:nvPr/>
              </p:nvSpPr>
              <p:spPr>
                <a:xfrm>
                  <a:off x="7476444" y="5546101"/>
                  <a:ext cx="1344150" cy="9444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𝑷</m:t>
                      </m:r>
                      <m:r>
                        <a:rPr kumimoji="0" lang="en-US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𝒊</m:t>
                          </m:r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𝟏</m:t>
                          </m:r>
                        </m:sub>
                        <m:sup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𝟒</m:t>
                          </m:r>
                        </m:sup>
                        <m:e>
                          <m:sSub>
                            <m:sSubPr>
                              <m:ctrlP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𝒑</m:t>
                              </m:r>
                            </m:e>
                            <m:sub>
                              <m: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𝒊</m:t>
                              </m:r>
                            </m:sub>
                          </m:sSub>
                        </m:e>
                      </m:nary>
                    </m:oMath>
                  </a14:m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,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𝑷</m:t>
                            </m:r>
                          </m:e>
                          <m:sub>
                            <m:r>
                              <a:rPr kumimoji="0" lang="en-US" sz="1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𝒊</m:t>
                            </m:r>
                          </m:sub>
                        </m:sSub>
                        <m:r>
                          <a:rPr kumimoji="0" lang="en-US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𝑷</m:t>
                        </m:r>
                        <m:r>
                          <a:rPr kumimoji="0" lang="en-US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/</m:t>
                        </m:r>
                        <m:sSub>
                          <m:sSubPr>
                            <m:ctrlPr>
                              <a:rPr kumimoji="0" lang="en-US" sz="1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𝒑</m:t>
                            </m:r>
                          </m:e>
                          <m:sub>
                            <m:r>
                              <a:rPr kumimoji="0" lang="en-US" sz="1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𝒊</m:t>
                            </m:r>
                          </m:sub>
                        </m:sSub>
                      </m:oMath>
                    </m:oMathPara>
                  </a14:m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𝒃</m:t>
                            </m:r>
                          </m:e>
                          <m:sub>
                            <m:r>
                              <a:rPr kumimoji="0" lang="en-US" sz="1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𝒊</m:t>
                            </m:r>
                          </m:sub>
                        </m:sSub>
                        <m:r>
                          <a:rPr kumimoji="0" lang="en-US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=</m:t>
                        </m:r>
                        <m:sSub>
                          <m:sSubPr>
                            <m:ctrlPr>
                              <a:rPr kumimoji="0" lang="en-US" sz="1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kumimoji="0" lang="en-US" sz="16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kumimoji="0" lang="en-US" sz="16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0" lang="en-US" sz="16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𝑷</m:t>
                                    </m:r>
                                  </m:e>
                                  <m:sub>
                                    <m:r>
                                      <a:rPr kumimoji="0" lang="en-US" sz="16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𝒊</m:t>
                                    </m:r>
                                  </m:sub>
                                  <m:sup>
                                    <m:r>
                                      <a:rPr kumimoji="0" lang="en-US" sz="16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  <m:r>
                                      <a:rPr kumimoji="0" lang="en-US" sz="16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𝟏</m:t>
                                    </m:r>
                                  </m:sup>
                                </m:sSubSup>
                              </m:e>
                            </m:d>
                          </m:e>
                          <m:sub>
                            <m:sSub>
                              <m:sSubPr>
                                <m:ctrlPr>
                                  <a:rPr kumimoji="0" lang="en-US" sz="16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6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kumimoji="0" lang="en-US" sz="16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𝒊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kumimoji="0" lang="ru-R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6444" y="5546101"/>
                  <a:ext cx="1344150" cy="944426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36774" r="-9502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8" name="Прямая соединительная линия 55"/>
            <p:cNvCxnSpPr>
              <a:stCxn id="68" idx="1"/>
            </p:cNvCxnSpPr>
            <p:nvPr/>
          </p:nvCxnSpPr>
          <p:spPr bwMode="auto">
            <a:xfrm flipH="1" flipV="1">
              <a:off x="457200" y="6015504"/>
              <a:ext cx="2465852" cy="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9" name="Прямая соединительная линия 56"/>
            <p:cNvCxnSpPr/>
            <p:nvPr/>
          </p:nvCxnSpPr>
          <p:spPr bwMode="auto">
            <a:xfrm>
              <a:off x="455430" y="1320592"/>
              <a:ext cx="1771" cy="469491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Прямая соединительная линия 62"/>
            <p:cNvCxnSpPr/>
            <p:nvPr/>
          </p:nvCxnSpPr>
          <p:spPr bwMode="auto">
            <a:xfrm flipH="1">
              <a:off x="457200" y="1327107"/>
              <a:ext cx="1181100" cy="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sp>
          <p:nvSpPr>
            <p:cNvPr id="91" name="Магнитный диск 64"/>
            <p:cNvSpPr/>
            <p:nvPr/>
          </p:nvSpPr>
          <p:spPr bwMode="auto">
            <a:xfrm>
              <a:off x="1661235" y="1078692"/>
              <a:ext cx="664314" cy="516549"/>
            </a:xfrm>
            <a:prstGeom prst="flowChartMagneticDisk">
              <a:avLst/>
            </a:prstGeom>
            <a:solidFill>
              <a:srgbClr val="00B0F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2" name="Стрелка влево 65"/>
            <p:cNvSpPr/>
            <p:nvPr/>
          </p:nvSpPr>
          <p:spPr bwMode="auto">
            <a:xfrm>
              <a:off x="5922210" y="2079185"/>
              <a:ext cx="1713029" cy="469972"/>
            </a:xfrm>
            <a:prstGeom prst="lef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6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moduli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3" name="Стрелка влево 66"/>
            <p:cNvSpPr/>
            <p:nvPr/>
          </p:nvSpPr>
          <p:spPr bwMode="auto">
            <a:xfrm rot="10800000">
              <a:off x="2454499" y="1146740"/>
              <a:ext cx="1249883" cy="353096"/>
            </a:xfrm>
            <a:prstGeom prst="lef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4" name="Куб 67"/>
            <p:cNvSpPr/>
            <p:nvPr/>
          </p:nvSpPr>
          <p:spPr bwMode="auto">
            <a:xfrm rot="16200000">
              <a:off x="8626809" y="1350265"/>
              <a:ext cx="455260" cy="1893605"/>
            </a:xfrm>
            <a:prstGeom prst="cub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p</a:t>
              </a:r>
              <a:r>
                <a:rPr kumimoji="0" lang="en-US" sz="200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1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,p</a:t>
              </a:r>
              <a:r>
                <a:rPr kumimoji="0" lang="en-US" sz="20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2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,</a:t>
              </a:r>
              <a:r>
                <a:rPr kumimoji="0" lang="mr-I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…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,p</a:t>
              </a:r>
              <a:r>
                <a:rPr kumimoji="0" lang="en-US" sz="20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6</a:t>
              </a:r>
              <a:endParaRPr kumimoji="0" lang="ru-RU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95" name="Изображение 6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475652" y="2745062"/>
              <a:ext cx="294071" cy="298482"/>
            </a:xfrm>
            <a:prstGeom prst="rect">
              <a:avLst/>
            </a:prstGeom>
          </p:spPr>
        </p:pic>
        <p:pic>
          <p:nvPicPr>
            <p:cNvPr id="96" name="Изображение 6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097678" y="3632577"/>
              <a:ext cx="294071" cy="298482"/>
            </a:xfrm>
            <a:prstGeom prst="rect">
              <a:avLst/>
            </a:prstGeom>
          </p:spPr>
        </p:pic>
        <p:pic>
          <p:nvPicPr>
            <p:cNvPr id="97" name="Изображение 7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467417" y="3612740"/>
              <a:ext cx="294071" cy="298482"/>
            </a:xfrm>
            <a:prstGeom prst="rect">
              <a:avLst/>
            </a:prstGeom>
          </p:spPr>
        </p:pic>
        <p:pic>
          <p:nvPicPr>
            <p:cNvPr id="98" name="Изображение 7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3866052" y="3612740"/>
              <a:ext cx="294071" cy="298482"/>
            </a:xfrm>
            <a:prstGeom prst="rect">
              <a:avLst/>
            </a:prstGeom>
          </p:spPr>
        </p:pic>
        <p:pic>
          <p:nvPicPr>
            <p:cNvPr id="99" name="Изображение 7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5237652" y="3612740"/>
              <a:ext cx="294071" cy="298482"/>
            </a:xfrm>
            <a:prstGeom prst="rect">
              <a:avLst/>
            </a:prstGeom>
          </p:spPr>
        </p:pic>
        <p:pic>
          <p:nvPicPr>
            <p:cNvPr id="100" name="Изображение 7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609252" y="3612740"/>
              <a:ext cx="294071" cy="298482"/>
            </a:xfrm>
            <a:prstGeom prst="rect">
              <a:avLst/>
            </a:prstGeom>
          </p:spPr>
        </p:pic>
        <p:pic>
          <p:nvPicPr>
            <p:cNvPr id="101" name="Изображение 7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7980852" y="3612740"/>
              <a:ext cx="294071" cy="298482"/>
            </a:xfrm>
            <a:prstGeom prst="rect">
              <a:avLst/>
            </a:prstGeom>
          </p:spPr>
        </p:pic>
        <p:pic>
          <p:nvPicPr>
            <p:cNvPr id="102" name="Изображение 7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3485052" y="5232777"/>
              <a:ext cx="294071" cy="298482"/>
            </a:xfrm>
            <a:prstGeom prst="rect">
              <a:avLst/>
            </a:prstGeom>
          </p:spPr>
        </p:pic>
        <p:pic>
          <p:nvPicPr>
            <p:cNvPr id="103" name="Изображение 7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247052" y="5232777"/>
              <a:ext cx="294071" cy="298482"/>
            </a:xfrm>
            <a:prstGeom prst="rect">
              <a:avLst/>
            </a:prstGeom>
          </p:spPr>
        </p:pic>
        <p:pic>
          <p:nvPicPr>
            <p:cNvPr id="104" name="Изображение 7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5106588" y="5232777"/>
              <a:ext cx="294071" cy="298482"/>
            </a:xfrm>
            <a:prstGeom prst="rect">
              <a:avLst/>
            </a:prstGeom>
          </p:spPr>
        </p:pic>
        <p:pic>
          <p:nvPicPr>
            <p:cNvPr id="105" name="Изображение 7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5886876" y="5231228"/>
              <a:ext cx="294071" cy="298482"/>
            </a:xfrm>
            <a:prstGeom prst="rect">
              <a:avLst/>
            </a:prstGeom>
          </p:spPr>
        </p:pic>
        <p:pic>
          <p:nvPicPr>
            <p:cNvPr id="106" name="Изображение 7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819400" y="5855945"/>
              <a:ext cx="267337" cy="271347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558680" y="5493922"/>
            <a:ext cx="8122536" cy="869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own encryption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full control over data storage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566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 bwMode="auto">
          <a:xfrm>
            <a:off x="8305800" y="6545048"/>
            <a:ext cx="609600" cy="311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ED618-095F-4A2E-81CD-0431DB534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914400" y="192088"/>
            <a:ext cx="6629400" cy="569912"/>
          </a:xfrm>
        </p:spPr>
        <p:txBody>
          <a:bodyPr/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Cloud storage as a service (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StaaS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76199" y="1409249"/>
          <a:ext cx="4572001" cy="45277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6018">
                  <a:extLst>
                    <a:ext uri="{9D8B030D-6E8A-4147-A177-3AD203B41FA5}">
                      <a16:colId xmlns:a16="http://schemas.microsoft.com/office/drawing/2014/main" val="649183554"/>
                    </a:ext>
                  </a:extLst>
                </a:gridCol>
                <a:gridCol w="3255983">
                  <a:extLst>
                    <a:ext uri="{9D8B030D-6E8A-4147-A177-3AD203B41FA5}">
                      <a16:colId xmlns:a16="http://schemas.microsoft.com/office/drawing/2014/main" val="2045988772"/>
                    </a:ext>
                  </a:extLst>
                </a:gridCol>
              </a:tblGrid>
              <a:tr h="2588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solidFill>
                            <a:srgbClr val="1C1C1C"/>
                          </a:solidFill>
                          <a:effectLst/>
                        </a:rPr>
                        <a:t>Name</a:t>
                      </a:r>
                      <a:endParaRPr lang="en-US" sz="1600" dirty="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solidFill>
                            <a:srgbClr val="1C1C1C"/>
                          </a:solidFill>
                          <a:effectLst/>
                        </a:rPr>
                        <a:t>URL</a:t>
                      </a:r>
                      <a:endParaRPr lang="en-US" sz="1600" dirty="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706479209"/>
                  </a:ext>
                </a:extLst>
              </a:tr>
              <a:tr h="2372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 err="1">
                          <a:solidFill>
                            <a:srgbClr val="1C1C1C"/>
                          </a:solidFill>
                          <a:effectLst/>
                        </a:rPr>
                        <a:t>Alibaba</a:t>
                      </a:r>
                      <a:r>
                        <a:rPr lang="es-MX" sz="1400" dirty="0">
                          <a:solidFill>
                            <a:srgbClr val="1C1C1C"/>
                          </a:solidFill>
                          <a:effectLst/>
                        </a:rPr>
                        <a:t> Cloud</a:t>
                      </a:r>
                      <a:endParaRPr lang="en-US" sz="1400" dirty="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1C1C1C"/>
                          </a:solidFill>
                          <a:effectLst/>
                        </a:rPr>
                        <a:t>https://www.alibabacloud.com/</a:t>
                      </a:r>
                      <a:endParaRPr lang="en-US" sz="1400" dirty="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449945494"/>
                  </a:ext>
                </a:extLst>
              </a:tr>
              <a:tr h="2372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1C1C1C"/>
                          </a:solidFill>
                          <a:effectLst/>
                        </a:rPr>
                        <a:t>Amazon Drive</a:t>
                      </a:r>
                      <a:endParaRPr lang="en-US" sz="1400" dirty="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1C1C1C"/>
                          </a:solidFill>
                          <a:effectLst/>
                        </a:rPr>
                        <a:t>https://www.amazon.com/gp/drive/about</a:t>
                      </a:r>
                      <a:endParaRPr lang="en-US" sz="1400" dirty="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585996549"/>
                  </a:ext>
                </a:extLst>
              </a:tr>
              <a:tr h="2372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1C1C1C"/>
                          </a:solidFill>
                          <a:effectLst/>
                        </a:rPr>
                        <a:t>Box</a:t>
                      </a:r>
                      <a:endParaRPr lang="en-US" sz="140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1C1C1C"/>
                          </a:solidFill>
                          <a:effectLst/>
                        </a:rPr>
                        <a:t>http://box.com/</a:t>
                      </a:r>
                      <a:endParaRPr lang="en-US" sz="1400" dirty="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74224348"/>
                  </a:ext>
                </a:extLst>
              </a:tr>
              <a:tr h="2372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1C1C1C"/>
                          </a:solidFill>
                          <a:effectLst/>
                        </a:rPr>
                        <a:t>certain safe</a:t>
                      </a:r>
                      <a:endParaRPr lang="en-US" sz="140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1C1C1C"/>
                          </a:solidFill>
                          <a:effectLst/>
                        </a:rPr>
                        <a:t>https://certainsafe.com/</a:t>
                      </a:r>
                      <a:endParaRPr lang="en-US" sz="1400" dirty="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331851515"/>
                  </a:ext>
                </a:extLst>
              </a:tr>
              <a:tr h="2372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1C1C1C"/>
                          </a:solidFill>
                          <a:effectLst/>
                        </a:rPr>
                        <a:t>Dropbox</a:t>
                      </a:r>
                      <a:endParaRPr lang="en-US" sz="1400" dirty="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1C1C1C"/>
                          </a:solidFill>
                          <a:effectLst/>
                        </a:rPr>
                        <a:t>http://dropbox.com/</a:t>
                      </a:r>
                      <a:endParaRPr lang="en-US" sz="1400" dirty="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317574028"/>
                  </a:ext>
                </a:extLst>
              </a:tr>
              <a:tr h="2372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1C1C1C"/>
                          </a:solidFill>
                          <a:effectLst/>
                        </a:rPr>
                        <a:t>Egnyte</a:t>
                      </a:r>
                      <a:endParaRPr lang="en-US" sz="140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1C1C1C"/>
                          </a:solidFill>
                          <a:effectLst/>
                        </a:rPr>
                        <a:t>https://egnyte.com/</a:t>
                      </a:r>
                      <a:endParaRPr lang="en-US" sz="1400" dirty="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614880108"/>
                  </a:ext>
                </a:extLst>
              </a:tr>
              <a:tr h="2372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1C1C1C"/>
                          </a:solidFill>
                          <a:effectLst/>
                        </a:rPr>
                        <a:t>Elephant drive</a:t>
                      </a:r>
                      <a:endParaRPr lang="en-US" sz="140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1C1C1C"/>
                          </a:solidFill>
                          <a:effectLst/>
                        </a:rPr>
                        <a:t>https://home.elephantdrive.com/</a:t>
                      </a:r>
                      <a:endParaRPr lang="en-US" sz="1400" dirty="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797878279"/>
                  </a:ext>
                </a:extLst>
              </a:tr>
              <a:tr h="2372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1C1C1C"/>
                          </a:solidFill>
                          <a:effectLst/>
                        </a:rPr>
                        <a:t>FlipDrive</a:t>
                      </a:r>
                      <a:endParaRPr lang="en-US" sz="140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1C1C1C"/>
                          </a:solidFill>
                          <a:effectLst/>
                        </a:rPr>
                        <a:t>https://flipdrive.com/</a:t>
                      </a:r>
                      <a:endParaRPr lang="en-US" sz="1400" dirty="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551243318"/>
                  </a:ext>
                </a:extLst>
              </a:tr>
              <a:tr h="2372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1C1C1C"/>
                          </a:solidFill>
                          <a:effectLst/>
                        </a:rPr>
                        <a:t>Google Drive</a:t>
                      </a:r>
                      <a:endParaRPr lang="en-US" sz="140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1C1C1C"/>
                          </a:solidFill>
                          <a:effectLst/>
                        </a:rPr>
                        <a:t>https://www.google.com/drive/</a:t>
                      </a:r>
                      <a:endParaRPr lang="en-US" sz="1400" dirty="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27018685"/>
                  </a:ext>
                </a:extLst>
              </a:tr>
              <a:tr h="2372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1C1C1C"/>
                          </a:solidFill>
                          <a:effectLst/>
                        </a:rPr>
                        <a:t>Hubspot</a:t>
                      </a:r>
                      <a:endParaRPr lang="en-US" sz="140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1C1C1C"/>
                          </a:solidFill>
                          <a:effectLst/>
                        </a:rPr>
                        <a:t>https://www.hubspot.com/</a:t>
                      </a:r>
                      <a:endParaRPr lang="en-US" sz="1400" dirty="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967782301"/>
                  </a:ext>
                </a:extLst>
              </a:tr>
              <a:tr h="2372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1C1C1C"/>
                          </a:solidFill>
                          <a:effectLst/>
                        </a:rPr>
                        <a:t>iCloud</a:t>
                      </a:r>
                      <a:endParaRPr lang="en-US" sz="140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1C1C1C"/>
                          </a:solidFill>
                          <a:effectLst/>
                        </a:rPr>
                        <a:t>https://www.icloud.com/</a:t>
                      </a:r>
                      <a:endParaRPr lang="en-US" sz="1400" dirty="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446845298"/>
                  </a:ext>
                </a:extLst>
              </a:tr>
              <a:tr h="2372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1C1C1C"/>
                          </a:solidFill>
                          <a:effectLst/>
                        </a:rPr>
                        <a:t>IDrive</a:t>
                      </a:r>
                      <a:endParaRPr lang="en-US" sz="140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1C1C1C"/>
                          </a:solidFill>
                          <a:effectLst/>
                        </a:rPr>
                        <a:t>https://www.idrive.com/</a:t>
                      </a:r>
                      <a:endParaRPr lang="en-US" sz="1400" dirty="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967241388"/>
                  </a:ext>
                </a:extLst>
              </a:tr>
              <a:tr h="2372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1C1C1C"/>
                          </a:solidFill>
                          <a:effectLst/>
                        </a:rPr>
                        <a:t>Jumpshare</a:t>
                      </a:r>
                      <a:endParaRPr lang="en-US" sz="140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1C1C1C"/>
                          </a:solidFill>
                          <a:effectLst/>
                        </a:rPr>
                        <a:t>https://jumpshare.com/</a:t>
                      </a:r>
                      <a:endParaRPr lang="en-US" sz="1400" dirty="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41336507"/>
                  </a:ext>
                </a:extLst>
              </a:tr>
              <a:tr h="2372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1C1C1C"/>
                          </a:solidFill>
                          <a:effectLst/>
                        </a:rPr>
                        <a:t>JungleDisk</a:t>
                      </a:r>
                      <a:endParaRPr lang="en-US" sz="1400" dirty="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1C1C1C"/>
                          </a:solidFill>
                          <a:effectLst/>
                        </a:rPr>
                        <a:t>https://www.jungledisk.com/</a:t>
                      </a:r>
                      <a:endParaRPr lang="en-US" sz="1400" dirty="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721742591"/>
                  </a:ext>
                </a:extLst>
              </a:tr>
              <a:tr h="2372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1C1C1C"/>
                          </a:solidFill>
                          <a:effectLst/>
                        </a:rPr>
                        <a:t>Justcloud</a:t>
                      </a:r>
                      <a:endParaRPr lang="en-US" sz="1400" dirty="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1C1C1C"/>
                          </a:solidFill>
                          <a:effectLst/>
                        </a:rPr>
                        <a:t>http://www.justcloud.com/</a:t>
                      </a:r>
                      <a:endParaRPr lang="en-US" sz="1400" dirty="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239615038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648200" y="1419951"/>
          <a:ext cx="4495800" cy="45673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68203">
                  <a:extLst>
                    <a:ext uri="{9D8B030D-6E8A-4147-A177-3AD203B41FA5}">
                      <a16:colId xmlns:a16="http://schemas.microsoft.com/office/drawing/2014/main" val="1450443223"/>
                    </a:ext>
                  </a:extLst>
                </a:gridCol>
                <a:gridCol w="3227597">
                  <a:extLst>
                    <a:ext uri="{9D8B030D-6E8A-4147-A177-3AD203B41FA5}">
                      <a16:colId xmlns:a16="http://schemas.microsoft.com/office/drawing/2014/main" val="398239475"/>
                    </a:ext>
                  </a:extLst>
                </a:gridCol>
              </a:tblGrid>
              <a:tr h="1549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solidFill>
                            <a:srgbClr val="1C1C1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Name</a:t>
                      </a:r>
                      <a:endParaRPr lang="en-US" sz="1600" dirty="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solidFill>
                            <a:srgbClr val="1C1C1C"/>
                          </a:solidFill>
                          <a:effectLst/>
                        </a:rPr>
                        <a:t>URL</a:t>
                      </a:r>
                      <a:endParaRPr lang="en-US" sz="1600" dirty="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73258264"/>
                  </a:ext>
                </a:extLst>
              </a:tr>
              <a:tr h="14206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 err="1">
                          <a:solidFill>
                            <a:srgbClr val="1C1C1C"/>
                          </a:solidFill>
                          <a:effectLst/>
                        </a:rPr>
                        <a:t>MediaFire</a:t>
                      </a:r>
                      <a:endParaRPr lang="en-US" sz="1400" dirty="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1C1C1C"/>
                          </a:solidFill>
                          <a:effectLst/>
                        </a:rPr>
                        <a:t>https://www.mediafire.com/</a:t>
                      </a:r>
                      <a:endParaRPr lang="en-US" sz="140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397115275"/>
                  </a:ext>
                </a:extLst>
              </a:tr>
              <a:tr h="14206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1C1C1C"/>
                          </a:solidFill>
                          <a:effectLst/>
                        </a:rPr>
                        <a:t>Mega</a:t>
                      </a:r>
                      <a:endParaRPr lang="en-US" sz="1400" dirty="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u="none" strike="noStrike" dirty="0">
                          <a:solidFill>
                            <a:srgbClr val="1C1C1C"/>
                          </a:solidFill>
                          <a:effectLst/>
                        </a:rPr>
                        <a:t>https://mega.nz/</a:t>
                      </a:r>
                      <a:endParaRPr lang="en-US" sz="1400" dirty="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46394243"/>
                  </a:ext>
                </a:extLst>
              </a:tr>
              <a:tr h="14206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 err="1">
                          <a:solidFill>
                            <a:srgbClr val="1C1C1C"/>
                          </a:solidFill>
                          <a:effectLst/>
                        </a:rPr>
                        <a:t>one</a:t>
                      </a:r>
                      <a:r>
                        <a:rPr lang="es-MX" sz="1400" dirty="0">
                          <a:solidFill>
                            <a:srgbClr val="1C1C1C"/>
                          </a:solidFill>
                          <a:effectLst/>
                        </a:rPr>
                        <a:t> </a:t>
                      </a:r>
                      <a:r>
                        <a:rPr lang="es-MX" sz="1400" dirty="0" err="1">
                          <a:solidFill>
                            <a:srgbClr val="1C1C1C"/>
                          </a:solidFill>
                          <a:effectLst/>
                        </a:rPr>
                        <a:t>backup</a:t>
                      </a:r>
                      <a:endParaRPr lang="en-US" sz="1400" dirty="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1C1C1C"/>
                          </a:solidFill>
                          <a:effectLst/>
                        </a:rPr>
                        <a:t>https://mozy.com/</a:t>
                      </a:r>
                      <a:endParaRPr lang="en-US" sz="1400" dirty="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106576232"/>
                  </a:ext>
                </a:extLst>
              </a:tr>
              <a:tr h="14206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 err="1">
                          <a:solidFill>
                            <a:srgbClr val="1C1C1C"/>
                          </a:solidFill>
                          <a:effectLst/>
                        </a:rPr>
                        <a:t>One</a:t>
                      </a:r>
                      <a:r>
                        <a:rPr lang="es-MX" sz="1400" dirty="0">
                          <a:solidFill>
                            <a:srgbClr val="1C1C1C"/>
                          </a:solidFill>
                          <a:effectLst/>
                        </a:rPr>
                        <a:t> Drive</a:t>
                      </a:r>
                      <a:endParaRPr lang="en-US" sz="1400" dirty="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1C1C1C"/>
                          </a:solidFill>
                          <a:effectLst/>
                        </a:rPr>
                        <a:t>https://onedrive.live.com/</a:t>
                      </a:r>
                      <a:endParaRPr lang="en-US" sz="140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94007515"/>
                  </a:ext>
                </a:extLst>
              </a:tr>
              <a:tr h="14206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 err="1">
                          <a:solidFill>
                            <a:srgbClr val="1C1C1C"/>
                          </a:solidFill>
                          <a:effectLst/>
                        </a:rPr>
                        <a:t>pCloud</a:t>
                      </a:r>
                      <a:endParaRPr lang="en-US" sz="1400" dirty="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u="none" strike="noStrike" dirty="0">
                          <a:solidFill>
                            <a:srgbClr val="1C1C1C"/>
                          </a:solidFill>
                          <a:effectLst/>
                        </a:rPr>
                        <a:t>https://www.pcloud.com/</a:t>
                      </a:r>
                      <a:endParaRPr lang="en-US" sz="1400" dirty="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840230606"/>
                  </a:ext>
                </a:extLst>
              </a:tr>
              <a:tr h="14206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 err="1">
                          <a:solidFill>
                            <a:srgbClr val="1C1C1C"/>
                          </a:solidFill>
                          <a:effectLst/>
                        </a:rPr>
                        <a:t>Rackspace</a:t>
                      </a:r>
                      <a:endParaRPr lang="en-US" sz="1400" dirty="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1C1C1C"/>
                          </a:solidFill>
                          <a:effectLst/>
                        </a:rPr>
                        <a:t>https://www.rackspace.com/cloud</a:t>
                      </a:r>
                      <a:endParaRPr lang="en-US" sz="140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31745587"/>
                  </a:ext>
                </a:extLst>
              </a:tr>
              <a:tr h="14206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 err="1">
                          <a:solidFill>
                            <a:srgbClr val="1C1C1C"/>
                          </a:solidFill>
                          <a:effectLst/>
                        </a:rPr>
                        <a:t>Salesforce</a:t>
                      </a:r>
                      <a:endParaRPr lang="en-US" sz="1400" dirty="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1C1C1C"/>
                          </a:solidFill>
                          <a:effectLst/>
                        </a:rPr>
                        <a:t>https://www.salesforce.com/</a:t>
                      </a:r>
                      <a:endParaRPr lang="en-US" sz="140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23544933"/>
                  </a:ext>
                </a:extLst>
              </a:tr>
              <a:tr h="14206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 err="1">
                          <a:solidFill>
                            <a:srgbClr val="1C1C1C"/>
                          </a:solidFill>
                          <a:effectLst/>
                        </a:rPr>
                        <a:t>Sharefile</a:t>
                      </a:r>
                      <a:endParaRPr lang="en-US" sz="1400" dirty="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1C1C1C"/>
                          </a:solidFill>
                          <a:effectLst/>
                        </a:rPr>
                        <a:t>https://www.sharefile.com/</a:t>
                      </a:r>
                      <a:endParaRPr lang="en-US" sz="140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60558391"/>
                  </a:ext>
                </a:extLst>
              </a:tr>
              <a:tr h="14206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1C1C1C"/>
                          </a:solidFill>
                          <a:effectLst/>
                        </a:rPr>
                        <a:t>spideroak</a:t>
                      </a:r>
                      <a:endParaRPr lang="en-US" sz="140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1C1C1C"/>
                          </a:solidFill>
                          <a:effectLst/>
                        </a:rPr>
                        <a:t>https://spideroak.com/one/</a:t>
                      </a:r>
                      <a:endParaRPr lang="en-US" sz="140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883417249"/>
                  </a:ext>
                </a:extLst>
              </a:tr>
              <a:tr h="14206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1C1C1C"/>
                          </a:solidFill>
                          <a:effectLst/>
                        </a:rPr>
                        <a:t>storegate</a:t>
                      </a:r>
                      <a:endParaRPr lang="en-US" sz="140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1C1C1C"/>
                          </a:solidFill>
                          <a:effectLst/>
                        </a:rPr>
                        <a:t>https://www.storegate.com/gl/</a:t>
                      </a:r>
                      <a:endParaRPr lang="en-US" sz="140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582475094"/>
                  </a:ext>
                </a:extLst>
              </a:tr>
              <a:tr h="14206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1C1C1C"/>
                          </a:solidFill>
                          <a:effectLst/>
                        </a:rPr>
                        <a:t>SugarSync</a:t>
                      </a:r>
                      <a:endParaRPr lang="en-US" sz="140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1C1C1C"/>
                          </a:solidFill>
                          <a:effectLst/>
                        </a:rPr>
                        <a:t>https://www2.sugarsync.com/</a:t>
                      </a:r>
                      <a:endParaRPr lang="en-US" sz="140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114692524"/>
                  </a:ext>
                </a:extLst>
              </a:tr>
              <a:tr h="14206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1C1C1C"/>
                          </a:solidFill>
                          <a:effectLst/>
                        </a:rPr>
                        <a:t>sync</a:t>
                      </a:r>
                      <a:endParaRPr lang="en-US" sz="140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1C1C1C"/>
                          </a:solidFill>
                          <a:effectLst/>
                        </a:rPr>
                        <a:t>https://www.sync.com/</a:t>
                      </a:r>
                      <a:endParaRPr lang="en-US" sz="140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75183510"/>
                  </a:ext>
                </a:extLst>
              </a:tr>
              <a:tr h="28413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1C1C1C"/>
                          </a:solidFill>
                          <a:effectLst/>
                        </a:rPr>
                        <a:t>Windows Azure</a:t>
                      </a:r>
                      <a:endParaRPr lang="en-US" sz="140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1C1C1C"/>
                          </a:solidFill>
                          <a:effectLst/>
                        </a:rPr>
                        <a:t>https://azure.microsoft.com/en-us/services/storage/</a:t>
                      </a:r>
                      <a:endParaRPr lang="en-US" sz="1400" dirty="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113444431"/>
                  </a:ext>
                </a:extLst>
              </a:tr>
              <a:tr h="14206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 err="1">
                          <a:solidFill>
                            <a:srgbClr val="1C1C1C"/>
                          </a:solidFill>
                          <a:effectLst/>
                        </a:rPr>
                        <a:t>Yandex</a:t>
                      </a:r>
                      <a:r>
                        <a:rPr lang="es-MX" sz="1400" dirty="0">
                          <a:solidFill>
                            <a:srgbClr val="1C1C1C"/>
                          </a:solidFill>
                          <a:effectLst/>
                        </a:rPr>
                        <a:t> Disk</a:t>
                      </a:r>
                      <a:endParaRPr lang="en-US" sz="1400" dirty="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1C1C1C"/>
                          </a:solidFill>
                          <a:effectLst/>
                        </a:rPr>
                        <a:t>https://disk.yandex.com/</a:t>
                      </a:r>
                      <a:endParaRPr lang="en-US" sz="1400" dirty="0">
                        <a:solidFill>
                          <a:srgbClr val="1C1C1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685480135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358" y="-53494"/>
            <a:ext cx="1888463" cy="106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09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Slide Number Placeholder 1"/>
          <p:cNvSpPr>
            <a:spLocks noGrp="1"/>
          </p:cNvSpPr>
          <p:nvPr>
            <p:ph type="sldNum" sz="quarter" idx="16"/>
          </p:nvPr>
        </p:nvSpPr>
        <p:spPr bwMode="auto">
          <a:xfrm>
            <a:off x="8305800" y="6545263"/>
            <a:ext cx="609600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9844EB-591D-4A3D-81B1-69899B52B3E6}" type="slidenum">
              <a:rPr lang="en-US" smtClean="0"/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2800" b="1" kern="1200" dirty="0">
                <a:solidFill>
                  <a:srgbClr val="A50021"/>
                </a:solidFill>
                <a:latin typeface="Calibri"/>
              </a:rPr>
              <a:t>Data access speed</a:t>
            </a:r>
          </a:p>
        </p:txBody>
      </p:sp>
      <p:graphicFrame>
        <p:nvGraphicFramePr>
          <p:cNvPr id="12" name="Диаграмма 7"/>
          <p:cNvGraphicFramePr/>
          <p:nvPr/>
        </p:nvGraphicFramePr>
        <p:xfrm>
          <a:off x="1528179" y="1040355"/>
          <a:ext cx="5760640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18821" name="Picture 16" descr="https://img.tavrika.su/news/195/19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993775"/>
            <a:ext cx="1284288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единительная линия 8"/>
          <p:cNvCxnSpPr/>
          <p:nvPr/>
        </p:nvCxnSpPr>
        <p:spPr>
          <a:xfrm>
            <a:off x="1528763" y="2552700"/>
            <a:ext cx="5783262" cy="0"/>
          </a:xfrm>
          <a:prstGeom prst="line">
            <a:avLst/>
          </a:prstGeom>
          <a:ln w="28575">
            <a:solidFill>
              <a:srgbClr val="8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0"/>
          <p:cNvCxnSpPr/>
          <p:nvPr/>
        </p:nvCxnSpPr>
        <p:spPr>
          <a:xfrm>
            <a:off x="1528763" y="4640263"/>
            <a:ext cx="5757862" cy="0"/>
          </a:xfrm>
          <a:prstGeom prst="line">
            <a:avLst/>
          </a:prstGeom>
          <a:ln w="28575">
            <a:solidFill>
              <a:srgbClr val="8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8824" name="Прямоугольник 9"/>
          <p:cNvSpPr>
            <a:spLocks noChangeArrowheads="1"/>
          </p:cNvSpPr>
          <p:nvPr/>
        </p:nvSpPr>
        <p:spPr bwMode="auto">
          <a:xfrm rot="-5400000">
            <a:off x="6998494" y="1581944"/>
            <a:ext cx="7540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High</a:t>
            </a:r>
            <a:endParaRPr kumimoji="0" lang="ru-RU" altLang="en-US" sz="2400" b="0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18825" name="Прямоугольник 11"/>
          <p:cNvSpPr>
            <a:spLocks noChangeArrowheads="1"/>
          </p:cNvSpPr>
          <p:nvPr/>
        </p:nvSpPr>
        <p:spPr bwMode="auto">
          <a:xfrm rot="-5400000">
            <a:off x="6443663" y="3305175"/>
            <a:ext cx="18637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Intermediate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endParaRPr kumimoji="0" lang="ru-RU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18826" name="Прямоугольник 12"/>
          <p:cNvSpPr>
            <a:spLocks noChangeArrowheads="1"/>
          </p:cNvSpPr>
          <p:nvPr/>
        </p:nvSpPr>
        <p:spPr bwMode="auto">
          <a:xfrm rot="-5400000">
            <a:off x="7001669" y="4928394"/>
            <a:ext cx="7477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Low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endParaRPr kumimoji="0" lang="ru-RU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19" name="Прямая соединительная линия 16"/>
          <p:cNvCxnSpPr/>
          <p:nvPr/>
        </p:nvCxnSpPr>
        <p:spPr>
          <a:xfrm>
            <a:off x="1528763" y="1039813"/>
            <a:ext cx="5783262" cy="0"/>
          </a:xfrm>
          <a:prstGeom prst="line">
            <a:avLst/>
          </a:prstGeom>
          <a:ln w="25400">
            <a:solidFill>
              <a:srgbClr val="8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7"/>
          <p:cNvCxnSpPr/>
          <p:nvPr/>
        </p:nvCxnSpPr>
        <p:spPr>
          <a:xfrm>
            <a:off x="1528763" y="5721350"/>
            <a:ext cx="5783262" cy="0"/>
          </a:xfrm>
          <a:prstGeom prst="line">
            <a:avLst/>
          </a:prstGeom>
          <a:ln w="28575">
            <a:solidFill>
              <a:srgbClr val="8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18"/>
          <p:cNvCxnSpPr/>
          <p:nvPr/>
        </p:nvCxnSpPr>
        <p:spPr>
          <a:xfrm flipV="1">
            <a:off x="7145338" y="1039813"/>
            <a:ext cx="0" cy="1512887"/>
          </a:xfrm>
          <a:prstGeom prst="line">
            <a:avLst/>
          </a:prstGeom>
          <a:ln w="28575">
            <a:solidFill>
              <a:srgbClr val="82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0"/>
          <p:cNvCxnSpPr/>
          <p:nvPr/>
        </p:nvCxnSpPr>
        <p:spPr>
          <a:xfrm flipV="1">
            <a:off x="7145338" y="2552700"/>
            <a:ext cx="0" cy="2087563"/>
          </a:xfrm>
          <a:prstGeom prst="line">
            <a:avLst/>
          </a:prstGeom>
          <a:ln w="28575">
            <a:solidFill>
              <a:srgbClr val="82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7145338" y="4640263"/>
            <a:ext cx="0" cy="1081087"/>
          </a:xfrm>
          <a:prstGeom prst="line">
            <a:avLst/>
          </a:prstGeom>
          <a:ln w="28575">
            <a:solidFill>
              <a:srgbClr val="82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8832" name="Изображение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801688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8833" name="Изображение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1503363"/>
            <a:ext cx="84296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8834" name="Изображение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2141538"/>
            <a:ext cx="1090612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8835" name="Изображение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277336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8836" name="Изображение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479800"/>
            <a:ext cx="11715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8837" name="Изображение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4300538"/>
            <a:ext cx="108108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8838" name="Изображение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4756150"/>
            <a:ext cx="871537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8839" name="Изображение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5360988"/>
            <a:ext cx="674687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8840" name="Изображение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6105525"/>
            <a:ext cx="846137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51777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28EBF7-AFBF-45B7-AA5C-FB97FEEC18B9}" type="slidenum">
              <a:rPr kumimoji="0" lang="ru-RU" alt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8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00008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00826" y="1610044"/>
            <a:ext cx="2590800" cy="564111"/>
            <a:chOff x="396243" y="1876888"/>
            <a:chExt cx="2590800" cy="564111"/>
          </a:xfrm>
        </p:grpSpPr>
        <p:sp>
          <p:nvSpPr>
            <p:cNvPr id="7" name="Rounded Rectangle 6"/>
            <p:cNvSpPr/>
            <p:nvPr/>
          </p:nvSpPr>
          <p:spPr bwMode="auto">
            <a:xfrm>
              <a:off x="396243" y="1876888"/>
              <a:ext cx="2590800" cy="365760"/>
            </a:xfrm>
            <a:prstGeom prst="roundRect">
              <a:avLst/>
            </a:prstGeom>
            <a:noFill/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lowchart: Off-page Connector 7"/>
            <p:cNvSpPr/>
            <p:nvPr/>
          </p:nvSpPr>
          <p:spPr bwMode="auto">
            <a:xfrm>
              <a:off x="472443" y="1892359"/>
              <a:ext cx="457200" cy="548640"/>
            </a:xfrm>
            <a:prstGeom prst="flowChartOffpageConnector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82511" y="1878326"/>
              <a:ext cx="16337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Confidentiality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22949" y="1915955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00826" y="2691796"/>
            <a:ext cx="2590800" cy="564111"/>
            <a:chOff x="1030387" y="2621273"/>
            <a:chExt cx="2590800" cy="564111"/>
          </a:xfrm>
        </p:grpSpPr>
        <p:sp>
          <p:nvSpPr>
            <p:cNvPr id="12" name="Rounded Rectangle 11"/>
            <p:cNvSpPr/>
            <p:nvPr/>
          </p:nvSpPr>
          <p:spPr bwMode="auto">
            <a:xfrm>
              <a:off x="1030387" y="2621273"/>
              <a:ext cx="2590800" cy="365760"/>
            </a:xfrm>
            <a:prstGeom prst="roundRect">
              <a:avLst/>
            </a:prstGeom>
            <a:noFill/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lowchart: Off-page Connector 12"/>
            <p:cNvSpPr/>
            <p:nvPr/>
          </p:nvSpPr>
          <p:spPr bwMode="auto">
            <a:xfrm>
              <a:off x="1106587" y="2636744"/>
              <a:ext cx="457200" cy="548640"/>
            </a:xfrm>
            <a:prstGeom prst="flowChartOffpageConnector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35433" y="2622711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Integrity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57093" y="26498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71628" y="4439999"/>
            <a:ext cx="2590800" cy="580204"/>
            <a:chOff x="1670142" y="3378868"/>
            <a:chExt cx="2590800" cy="580204"/>
          </a:xfrm>
        </p:grpSpPr>
        <p:sp>
          <p:nvSpPr>
            <p:cNvPr id="17" name="Rounded Rectangle 16"/>
            <p:cNvSpPr/>
            <p:nvPr/>
          </p:nvSpPr>
          <p:spPr bwMode="auto">
            <a:xfrm>
              <a:off x="1670142" y="3394961"/>
              <a:ext cx="2590800" cy="365760"/>
            </a:xfrm>
            <a:prstGeom prst="roundRect">
              <a:avLst/>
            </a:prstGeom>
            <a:noFill/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lowchart: Off-page Connector 17"/>
            <p:cNvSpPr/>
            <p:nvPr/>
          </p:nvSpPr>
          <p:spPr bwMode="auto">
            <a:xfrm>
              <a:off x="1746342" y="3410432"/>
              <a:ext cx="457200" cy="548640"/>
            </a:xfrm>
            <a:prstGeom prst="flowChartOffpageConnector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324638" y="3387615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Privacy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791238" y="3378868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FFFFF"/>
                  </a:solidFill>
                  <a:latin typeface="Calibri"/>
                </a:rPr>
                <a:t>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1046134" y="2036041"/>
            <a:ext cx="36416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Protecting from disclosure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85631" y="3089237"/>
            <a:ext cx="22077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Modification or deletion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107412" y="4825424"/>
            <a:ext cx="3568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free from public attention, not observed or disturbed</a:t>
            </a:r>
          </a:p>
        </p:txBody>
      </p:sp>
      <p:cxnSp>
        <p:nvCxnSpPr>
          <p:cNvPr id="24" name="Прямая соединительная линия 12"/>
          <p:cNvCxnSpPr/>
          <p:nvPr/>
        </p:nvCxnSpPr>
        <p:spPr>
          <a:xfrm>
            <a:off x="4708390" y="1003866"/>
            <a:ext cx="14439" cy="4572000"/>
          </a:xfrm>
          <a:prstGeom prst="line">
            <a:avLst/>
          </a:prstGeom>
          <a:solidFill>
            <a:srgbClr val="5ECCF3">
              <a:shade val="50000"/>
              <a:hueOff val="0"/>
              <a:satOff val="0"/>
              <a:lumOff val="0"/>
              <a:alphaOff val="0"/>
            </a:srgbClr>
          </a:solidFill>
          <a:ln w="76200" cap="rnd" cmpd="sng" algn="ctr">
            <a:solidFill>
              <a:schemeClr val="accent6">
                <a:lumMod val="75000"/>
              </a:schemeClr>
            </a:solidFill>
            <a:prstDash val="solid"/>
          </a:ln>
          <a:effectLst/>
        </p:spPr>
      </p:cxnSp>
      <p:grpSp>
        <p:nvGrpSpPr>
          <p:cNvPr id="25" name="Group 24"/>
          <p:cNvGrpSpPr/>
          <p:nvPr/>
        </p:nvGrpSpPr>
        <p:grpSpPr>
          <a:xfrm>
            <a:off x="488719" y="5429180"/>
            <a:ext cx="2590800" cy="580204"/>
            <a:chOff x="1670142" y="3378868"/>
            <a:chExt cx="2590800" cy="580204"/>
          </a:xfrm>
        </p:grpSpPr>
        <p:sp>
          <p:nvSpPr>
            <p:cNvPr id="26" name="Rounded Rectangle 25"/>
            <p:cNvSpPr/>
            <p:nvPr/>
          </p:nvSpPr>
          <p:spPr bwMode="auto">
            <a:xfrm>
              <a:off x="1670142" y="3394961"/>
              <a:ext cx="2590800" cy="365760"/>
            </a:xfrm>
            <a:prstGeom prst="roundRect">
              <a:avLst/>
            </a:prstGeom>
            <a:noFill/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lowchart: Off-page Connector 26"/>
            <p:cNvSpPr/>
            <p:nvPr/>
          </p:nvSpPr>
          <p:spPr bwMode="auto">
            <a:xfrm>
              <a:off x="1746342" y="3410432"/>
              <a:ext cx="457200" cy="548640"/>
            </a:xfrm>
            <a:prstGeom prst="flowChartOffpageConnector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172700" y="3396399"/>
              <a:ext cx="1122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Scalability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791238" y="3378868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1118964" y="5811033"/>
            <a:ext cx="3568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ability to be used in a range of capabilities</a:t>
            </a:r>
          </a:p>
        </p:txBody>
      </p:sp>
      <p:pic>
        <p:nvPicPr>
          <p:cNvPr id="31" name="Picture 2" descr="Image result for security cartoon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8"/>
          <a:stretch/>
        </p:blipFill>
        <p:spPr bwMode="auto">
          <a:xfrm>
            <a:off x="4747092" y="1447800"/>
            <a:ext cx="4331478" cy="396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AA6136A-E2F8-766B-3E98-0D5127848CF4}"/>
              </a:ext>
            </a:extLst>
          </p:cNvPr>
          <p:cNvSpPr/>
          <p:nvPr/>
        </p:nvSpPr>
        <p:spPr>
          <a:xfrm>
            <a:off x="914400" y="116632"/>
            <a:ext cx="7924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Security Requirements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lang="en-US" sz="2800" dirty="0">
                <a:solidFill>
                  <a:schemeClr val="tx1"/>
                </a:solidFill>
                <a:latin typeface="Google Sans"/>
              </a:rPr>
              <a:t>CIA triad)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47191" y="941309"/>
            <a:ext cx="266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dirty="0">
                <a:solidFill>
                  <a:srgbClr val="C00000"/>
                </a:solidFill>
                <a:latin typeface="Google Sans"/>
              </a:rPr>
              <a:t> </a:t>
            </a:r>
            <a:endParaRPr lang="en-US" sz="2800" dirty="0">
              <a:solidFill>
                <a:srgbClr val="C00000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71628" y="3483446"/>
            <a:ext cx="2590800" cy="580204"/>
            <a:chOff x="1670142" y="3378868"/>
            <a:chExt cx="2590800" cy="580204"/>
          </a:xfrm>
        </p:grpSpPr>
        <p:sp>
          <p:nvSpPr>
            <p:cNvPr id="33" name="Rounded Rectangle 32"/>
            <p:cNvSpPr/>
            <p:nvPr/>
          </p:nvSpPr>
          <p:spPr bwMode="auto">
            <a:xfrm>
              <a:off x="1670142" y="3394961"/>
              <a:ext cx="2590800" cy="365760"/>
            </a:xfrm>
            <a:prstGeom prst="roundRect">
              <a:avLst/>
            </a:prstGeom>
            <a:noFill/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lowchart: Off-page Connector 33"/>
            <p:cNvSpPr/>
            <p:nvPr/>
          </p:nvSpPr>
          <p:spPr bwMode="auto">
            <a:xfrm>
              <a:off x="1746342" y="3410432"/>
              <a:ext cx="457200" cy="548640"/>
            </a:xfrm>
            <a:prstGeom prst="flowChartOffpageConnector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357061" y="3394961"/>
              <a:ext cx="12028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defRPr/>
              </a:pPr>
              <a:r>
                <a:rPr lang="en-US" sz="1800" b="0" dirty="0">
                  <a:solidFill>
                    <a:srgbClr val="1C1C1C"/>
                  </a:solidFill>
                  <a:latin typeface="Calibri"/>
                </a:rPr>
                <a:t>Availability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782422" y="3378868"/>
              <a:ext cx="3850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1158547" y="4003349"/>
            <a:ext cx="25700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dirty="0">
                <a:solidFill>
                  <a:srgbClr val="1C1C1C"/>
                </a:solidFill>
                <a:latin typeface="Calibri"/>
              </a:rPr>
              <a:t>Users can access information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644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FCCD4E-9793-4704-A7C3-646B528E2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ED618-095F-4A2E-81CD-0431DB534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A14167-C219-4BBF-81A0-560A0E8521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z="2800" b="1" kern="1200" dirty="0">
                <a:solidFill>
                  <a:srgbClr val="A50021"/>
                </a:solidFill>
                <a:latin typeface="Calibri"/>
              </a:rPr>
              <a:t>Reliability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C67774-9616-4BAF-B5CC-FF456748FCE3}"/>
              </a:ext>
            </a:extLst>
          </p:cNvPr>
          <p:cNvSpPr/>
          <p:nvPr/>
        </p:nvSpPr>
        <p:spPr>
          <a:xfrm>
            <a:off x="0" y="838200"/>
            <a:ext cx="899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museo_sans300"/>
                <a:ea typeface="+mn-ea"/>
                <a:cs typeface="+mn-cs"/>
              </a:rPr>
              <a:t>comparison of cloud services by providing reliable and objective performance analysis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0DCBAB-0873-4BDB-8AC9-D71DDF2FDDCD}"/>
              </a:ext>
            </a:extLst>
          </p:cNvPr>
          <p:cNvSpPr/>
          <p:nvPr/>
        </p:nvSpPr>
        <p:spPr>
          <a:xfrm>
            <a:off x="-79344" y="5999686"/>
            <a:ext cx="45523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2"/>
              </a:rPr>
              <a:t>https://cloudharmony.com/status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9F302C1A-0D16-45D4-B2C7-3EA401203DF5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1273528"/>
          <a:ext cx="8153400" cy="4805048"/>
        </p:xfrm>
        <a:graphic>
          <a:graphicData uri="http://schemas.openxmlformats.org/drawingml/2006/table">
            <a:tbl>
              <a:tblPr/>
              <a:tblGrid>
                <a:gridCol w="2286000">
                  <a:extLst>
                    <a:ext uri="{9D8B030D-6E8A-4147-A177-3AD203B41FA5}">
                      <a16:colId xmlns:a16="http://schemas.microsoft.com/office/drawing/2014/main" val="2302615768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3511597573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21681203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98449491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114291092"/>
                    </a:ext>
                  </a:extLst>
                </a:gridCol>
              </a:tblGrid>
              <a:tr h="24548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museo_sans700"/>
                        </a:rPr>
                        <a:t>Service Name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museo_sans700"/>
                        </a:rPr>
                        <a:t>Region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dirty="0">
                          <a:solidFill>
                            <a:srgbClr val="444444"/>
                          </a:solidFill>
                          <a:effectLst/>
                          <a:latin typeface="museo_sans700"/>
                        </a:rPr>
                        <a:t>30 Day Availability</a:t>
                      </a:r>
                    </a:p>
                    <a:p>
                      <a:pPr algn="ctr" fontAlgn="t"/>
                      <a:r>
                        <a:rPr lang="en-US" sz="1400" b="1" i="1" dirty="0">
                          <a:solidFill>
                            <a:srgbClr val="444444"/>
                          </a:solidFill>
                          <a:effectLst/>
                          <a:latin typeface="museo_sans300"/>
                        </a:rPr>
                        <a:t>1 block = 1 mins</a:t>
                      </a:r>
                      <a:endParaRPr lang="en-US" sz="1400" b="1" dirty="0">
                        <a:solidFill>
                          <a:srgbClr val="444444"/>
                        </a:solidFill>
                        <a:effectLst/>
                        <a:latin typeface="museo_sans700"/>
                      </a:endParaRP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museo_sans700"/>
                        </a:rPr>
                        <a:t>Outages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dirty="0">
                          <a:solidFill>
                            <a:srgbClr val="444444"/>
                          </a:solidFill>
                          <a:effectLst/>
                          <a:latin typeface="museo_sans700"/>
                        </a:rPr>
                        <a:t>Downtime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956728"/>
                  </a:ext>
                </a:extLst>
              </a:tr>
              <a:tr h="32144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solidFill>
                            <a:srgbClr val="777777"/>
                          </a:solidFill>
                          <a:effectLst/>
                          <a:hlinkClick r:id="rId3"/>
                        </a:rPr>
                        <a:t>Faction Cloud</a:t>
                      </a:r>
                      <a:endParaRPr lang="en-US" sz="1400">
                        <a:solidFill>
                          <a:srgbClr val="777777"/>
                        </a:solidFill>
                        <a:effectLst/>
                      </a:endParaRP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solidFill>
                            <a:srgbClr val="777777"/>
                          </a:solidFill>
                          <a:effectLst/>
                        </a:rPr>
                        <a:t>seattle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>
                          <a:solidFill>
                            <a:srgbClr val="777777"/>
                          </a:solidFill>
                          <a:effectLst/>
                        </a:rPr>
                        <a:t>83.1928%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sng">
                          <a:solidFill>
                            <a:srgbClr val="777777"/>
                          </a:solidFill>
                          <a:effectLst/>
                        </a:rPr>
                        <a:t>18</a:t>
                      </a:r>
                      <a:endParaRPr lang="en-US" sz="1400">
                        <a:solidFill>
                          <a:srgbClr val="777777"/>
                        </a:solidFill>
                        <a:effectLst/>
                      </a:endParaRP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777777"/>
                          </a:solidFill>
                          <a:effectLst/>
                        </a:rPr>
                        <a:t>121.01 hours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6978846"/>
                  </a:ext>
                </a:extLst>
              </a:tr>
              <a:tr h="24548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solidFill>
                            <a:srgbClr val="777777"/>
                          </a:solidFill>
                          <a:effectLst/>
                          <a:hlinkClick r:id="rId4"/>
                        </a:rPr>
                        <a:t>eApps Cloud</a:t>
                      </a:r>
                      <a:endParaRPr lang="en-US" sz="1400">
                        <a:solidFill>
                          <a:srgbClr val="777777"/>
                        </a:solidFill>
                        <a:effectLst/>
                      </a:endParaRP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solidFill>
                            <a:srgbClr val="777777"/>
                          </a:solidFill>
                          <a:effectLst/>
                        </a:rPr>
                        <a:t>richmond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>
                          <a:solidFill>
                            <a:srgbClr val="777777"/>
                          </a:solidFill>
                          <a:effectLst/>
                        </a:rPr>
                        <a:t>99.8051%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sng">
                          <a:solidFill>
                            <a:srgbClr val="777777"/>
                          </a:solidFill>
                          <a:effectLst/>
                        </a:rPr>
                        <a:t>1</a:t>
                      </a:r>
                      <a:endParaRPr lang="en-US" sz="1400">
                        <a:solidFill>
                          <a:srgbClr val="777777"/>
                        </a:solidFill>
                        <a:effectLst/>
                      </a:endParaRP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777777"/>
                          </a:solidFill>
                          <a:effectLst/>
                        </a:rPr>
                        <a:t>1.4 hours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964345"/>
                  </a:ext>
                </a:extLst>
              </a:tr>
              <a:tr h="24548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solidFill>
                            <a:srgbClr val="777777"/>
                          </a:solidFill>
                          <a:effectLst/>
                          <a:hlinkClick r:id="rId5"/>
                        </a:rPr>
                        <a:t>UpCloud</a:t>
                      </a:r>
                      <a:endParaRPr lang="en-US" sz="1400">
                        <a:solidFill>
                          <a:srgbClr val="777777"/>
                        </a:solidFill>
                        <a:effectLst/>
                      </a:endParaRP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solidFill>
                            <a:srgbClr val="777777"/>
                          </a:solidFill>
                          <a:effectLst/>
                        </a:rPr>
                        <a:t>london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>
                          <a:solidFill>
                            <a:srgbClr val="777777"/>
                          </a:solidFill>
                          <a:effectLst/>
                        </a:rPr>
                        <a:t>99.8123%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sng">
                          <a:solidFill>
                            <a:srgbClr val="777777"/>
                          </a:solidFill>
                          <a:effectLst/>
                        </a:rPr>
                        <a:t>1</a:t>
                      </a:r>
                      <a:endParaRPr lang="en-US" sz="1400">
                        <a:solidFill>
                          <a:srgbClr val="777777"/>
                        </a:solidFill>
                        <a:effectLst/>
                      </a:endParaRP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777777"/>
                          </a:solidFill>
                          <a:effectLst/>
                        </a:rPr>
                        <a:t>1.35 hours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759067"/>
                  </a:ext>
                </a:extLst>
              </a:tr>
              <a:tr h="24548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solidFill>
                            <a:srgbClr val="777777"/>
                          </a:solidFill>
                          <a:effectLst/>
                          <a:hlinkClick r:id="rId6"/>
                        </a:rPr>
                        <a:t>Linode Cloud Hosting</a:t>
                      </a:r>
                      <a:endParaRPr lang="en-US" sz="1400">
                        <a:solidFill>
                          <a:srgbClr val="777777"/>
                        </a:solidFill>
                        <a:effectLst/>
                      </a:endParaRP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solidFill>
                            <a:srgbClr val="777777"/>
                          </a:solidFill>
                          <a:effectLst/>
                        </a:rPr>
                        <a:t>singapore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>
                          <a:solidFill>
                            <a:srgbClr val="777777"/>
                          </a:solidFill>
                          <a:effectLst/>
                        </a:rPr>
                        <a:t>99.9523%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sng">
                          <a:solidFill>
                            <a:srgbClr val="777777"/>
                          </a:solidFill>
                          <a:effectLst/>
                        </a:rPr>
                        <a:t>1</a:t>
                      </a:r>
                      <a:endParaRPr lang="en-US" sz="1400">
                        <a:solidFill>
                          <a:srgbClr val="777777"/>
                        </a:solidFill>
                        <a:effectLst/>
                      </a:endParaRP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777777"/>
                          </a:solidFill>
                          <a:effectLst/>
                        </a:rPr>
                        <a:t>20.6 mins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2994365"/>
                  </a:ext>
                </a:extLst>
              </a:tr>
              <a:tr h="24548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solidFill>
                            <a:srgbClr val="777777"/>
                          </a:solidFill>
                          <a:effectLst/>
                          <a:hlinkClick r:id="rId7"/>
                        </a:rPr>
                        <a:t>Vultr</a:t>
                      </a:r>
                      <a:endParaRPr lang="en-US" sz="1400">
                        <a:solidFill>
                          <a:srgbClr val="777777"/>
                        </a:solidFill>
                        <a:effectLst/>
                      </a:endParaRP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solidFill>
                            <a:srgbClr val="777777"/>
                          </a:solidFill>
                          <a:effectLst/>
                        </a:rPr>
                        <a:t>silicon-valley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>
                          <a:solidFill>
                            <a:srgbClr val="777777"/>
                          </a:solidFill>
                          <a:effectLst/>
                        </a:rPr>
                        <a:t>99.9751%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sng">
                          <a:solidFill>
                            <a:srgbClr val="777777"/>
                          </a:solidFill>
                          <a:effectLst/>
                        </a:rPr>
                        <a:t>2</a:t>
                      </a:r>
                      <a:endParaRPr lang="en-US" sz="1400">
                        <a:solidFill>
                          <a:srgbClr val="777777"/>
                        </a:solidFill>
                        <a:effectLst/>
                      </a:endParaRP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777777"/>
                          </a:solidFill>
                          <a:effectLst/>
                        </a:rPr>
                        <a:t>10.77 mins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8196039"/>
                  </a:ext>
                </a:extLst>
              </a:tr>
              <a:tr h="24548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solidFill>
                            <a:srgbClr val="777777"/>
                          </a:solidFill>
                          <a:effectLst/>
                          <a:hlinkClick r:id="rId5"/>
                        </a:rPr>
                        <a:t>UpCloud</a:t>
                      </a:r>
                      <a:endParaRPr lang="en-US" sz="1400">
                        <a:solidFill>
                          <a:srgbClr val="777777"/>
                        </a:solidFill>
                        <a:effectLst/>
                      </a:endParaRP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solidFill>
                            <a:srgbClr val="777777"/>
                          </a:solidFill>
                          <a:effectLst/>
                        </a:rPr>
                        <a:t>singapore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>
                          <a:solidFill>
                            <a:srgbClr val="777777"/>
                          </a:solidFill>
                          <a:effectLst/>
                        </a:rPr>
                        <a:t>99.976%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sng">
                          <a:solidFill>
                            <a:srgbClr val="777777"/>
                          </a:solidFill>
                          <a:effectLst/>
                        </a:rPr>
                        <a:t>5</a:t>
                      </a:r>
                      <a:endParaRPr lang="en-US" sz="1400">
                        <a:solidFill>
                          <a:srgbClr val="777777"/>
                        </a:solidFill>
                        <a:effectLst/>
                      </a:endParaRP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777777"/>
                          </a:solidFill>
                          <a:effectLst/>
                        </a:rPr>
                        <a:t>10.37 mins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909651"/>
                  </a:ext>
                </a:extLst>
              </a:tr>
              <a:tr h="24548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solidFill>
                            <a:srgbClr val="777777"/>
                          </a:solidFill>
                          <a:effectLst/>
                          <a:hlinkClick r:id="rId7"/>
                        </a:rPr>
                        <a:t>Vultr</a:t>
                      </a:r>
                      <a:endParaRPr lang="en-US" sz="1400">
                        <a:solidFill>
                          <a:srgbClr val="777777"/>
                        </a:solidFill>
                        <a:effectLst/>
                      </a:endParaRP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solidFill>
                            <a:srgbClr val="777777"/>
                          </a:solidFill>
                          <a:effectLst/>
                        </a:rPr>
                        <a:t>miami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>
                          <a:solidFill>
                            <a:srgbClr val="777777"/>
                          </a:solidFill>
                          <a:effectLst/>
                        </a:rPr>
                        <a:t>99.9802%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sng">
                          <a:solidFill>
                            <a:srgbClr val="777777"/>
                          </a:solidFill>
                          <a:effectLst/>
                        </a:rPr>
                        <a:t>11</a:t>
                      </a:r>
                      <a:endParaRPr lang="en-US" sz="1400">
                        <a:solidFill>
                          <a:srgbClr val="777777"/>
                        </a:solidFill>
                        <a:effectLst/>
                      </a:endParaRP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777777"/>
                          </a:solidFill>
                          <a:effectLst/>
                        </a:rPr>
                        <a:t>55.13 mins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615272"/>
                  </a:ext>
                </a:extLst>
              </a:tr>
              <a:tr h="24548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solidFill>
                            <a:srgbClr val="777777"/>
                          </a:solidFill>
                          <a:effectLst/>
                          <a:hlinkClick r:id="rId6"/>
                        </a:rPr>
                        <a:t>Linode Cloud Hosting</a:t>
                      </a:r>
                      <a:endParaRPr lang="en-US" sz="1400">
                        <a:solidFill>
                          <a:srgbClr val="777777"/>
                        </a:solidFill>
                        <a:effectLst/>
                      </a:endParaRP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solidFill>
                            <a:srgbClr val="777777"/>
                          </a:solidFill>
                          <a:effectLst/>
                        </a:rPr>
                        <a:t>london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>
                          <a:solidFill>
                            <a:srgbClr val="777777"/>
                          </a:solidFill>
                          <a:effectLst/>
                        </a:rPr>
                        <a:t>99.9856%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sng">
                          <a:solidFill>
                            <a:srgbClr val="777777"/>
                          </a:solidFill>
                          <a:effectLst/>
                        </a:rPr>
                        <a:t>1</a:t>
                      </a:r>
                      <a:endParaRPr lang="en-US" sz="1400">
                        <a:solidFill>
                          <a:srgbClr val="777777"/>
                        </a:solidFill>
                        <a:effectLst/>
                      </a:endParaRP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777777"/>
                          </a:solidFill>
                          <a:effectLst/>
                        </a:rPr>
                        <a:t>6.23 mins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769047"/>
                  </a:ext>
                </a:extLst>
              </a:tr>
              <a:tr h="169516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solidFill>
                            <a:srgbClr val="777777"/>
                          </a:solidFill>
                          <a:effectLst/>
                          <a:hlinkClick r:id="rId8"/>
                        </a:rPr>
                        <a:t>Exoscale Compute</a:t>
                      </a:r>
                      <a:endParaRPr lang="en-US" sz="1400">
                        <a:solidFill>
                          <a:srgbClr val="777777"/>
                        </a:solidFill>
                        <a:effectLst/>
                      </a:endParaRP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solidFill>
                            <a:srgbClr val="777777"/>
                          </a:solidFill>
                          <a:effectLst/>
                        </a:rPr>
                        <a:t>DE-FRA-1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>
                          <a:solidFill>
                            <a:srgbClr val="777777"/>
                          </a:solidFill>
                          <a:effectLst/>
                        </a:rPr>
                        <a:t>99.9883%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sng">
                          <a:solidFill>
                            <a:srgbClr val="777777"/>
                          </a:solidFill>
                          <a:effectLst/>
                        </a:rPr>
                        <a:t>1</a:t>
                      </a:r>
                      <a:endParaRPr lang="en-US" sz="1400">
                        <a:solidFill>
                          <a:srgbClr val="777777"/>
                        </a:solidFill>
                        <a:effectLst/>
                      </a:endParaRP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777777"/>
                          </a:solidFill>
                          <a:effectLst/>
                        </a:rPr>
                        <a:t>5.05 mins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81608"/>
                  </a:ext>
                </a:extLst>
              </a:tr>
              <a:tr h="169516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solidFill>
                            <a:srgbClr val="777777"/>
                          </a:solidFill>
                          <a:effectLst/>
                          <a:hlinkClick r:id="rId9"/>
                        </a:rPr>
                        <a:t>Cloud Central</a:t>
                      </a:r>
                      <a:endParaRPr lang="en-US" sz="1400">
                        <a:solidFill>
                          <a:srgbClr val="777777"/>
                        </a:solidFill>
                        <a:effectLst/>
                      </a:endParaRP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solidFill>
                            <a:srgbClr val="777777"/>
                          </a:solidFill>
                          <a:effectLst/>
                        </a:rPr>
                        <a:t>canberra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>
                          <a:solidFill>
                            <a:srgbClr val="777777"/>
                          </a:solidFill>
                          <a:effectLst/>
                        </a:rPr>
                        <a:t>99.9914%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sng">
                          <a:solidFill>
                            <a:srgbClr val="777777"/>
                          </a:solidFill>
                          <a:effectLst/>
                        </a:rPr>
                        <a:t>2</a:t>
                      </a:r>
                      <a:endParaRPr lang="en-US" sz="1400">
                        <a:solidFill>
                          <a:srgbClr val="777777"/>
                        </a:solidFill>
                        <a:effectLst/>
                      </a:endParaRP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777777"/>
                          </a:solidFill>
                          <a:effectLst/>
                        </a:rPr>
                        <a:t>3.73 mins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60671"/>
                  </a:ext>
                </a:extLst>
              </a:tr>
              <a:tr h="169516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solidFill>
                            <a:srgbClr val="777777"/>
                          </a:solidFill>
                          <a:effectLst/>
                          <a:hlinkClick r:id="rId8"/>
                        </a:rPr>
                        <a:t>Exoscale Compute</a:t>
                      </a:r>
                      <a:endParaRPr lang="en-US" sz="1400">
                        <a:solidFill>
                          <a:srgbClr val="777777"/>
                        </a:solidFill>
                        <a:effectLst/>
                      </a:endParaRP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solidFill>
                            <a:srgbClr val="777777"/>
                          </a:solidFill>
                          <a:effectLst/>
                        </a:rPr>
                        <a:t>BG-SOF-1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>
                          <a:solidFill>
                            <a:srgbClr val="777777"/>
                          </a:solidFill>
                          <a:effectLst/>
                        </a:rPr>
                        <a:t>99.9918%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sng">
                          <a:solidFill>
                            <a:srgbClr val="777777"/>
                          </a:solidFill>
                          <a:effectLst/>
                        </a:rPr>
                        <a:t>1</a:t>
                      </a:r>
                      <a:endParaRPr lang="en-US" sz="1400">
                        <a:solidFill>
                          <a:srgbClr val="777777"/>
                        </a:solidFill>
                        <a:effectLst/>
                      </a:endParaRP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777777"/>
                          </a:solidFill>
                          <a:effectLst/>
                        </a:rPr>
                        <a:t>3.3 mins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9581619"/>
                  </a:ext>
                </a:extLst>
              </a:tr>
              <a:tr h="169516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solidFill>
                            <a:srgbClr val="777777"/>
                          </a:solidFill>
                          <a:effectLst/>
                          <a:hlinkClick r:id="rId10"/>
                        </a:rPr>
                        <a:t>DigitalOcean</a:t>
                      </a:r>
                      <a:endParaRPr lang="en-US" sz="1400">
                        <a:solidFill>
                          <a:srgbClr val="777777"/>
                        </a:solidFill>
                        <a:effectLst/>
                      </a:endParaRP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solidFill>
                            <a:srgbClr val="777777"/>
                          </a:solidFill>
                          <a:effectLst/>
                        </a:rPr>
                        <a:t>ny1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>
                          <a:solidFill>
                            <a:srgbClr val="777777"/>
                          </a:solidFill>
                          <a:effectLst/>
                        </a:rPr>
                        <a:t>99.9938%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sng">
                          <a:solidFill>
                            <a:srgbClr val="777777"/>
                          </a:solidFill>
                          <a:effectLst/>
                        </a:rPr>
                        <a:t>2</a:t>
                      </a:r>
                      <a:endParaRPr lang="en-US" sz="1400">
                        <a:solidFill>
                          <a:srgbClr val="777777"/>
                        </a:solidFill>
                        <a:effectLst/>
                      </a:endParaRP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777777"/>
                          </a:solidFill>
                          <a:effectLst/>
                        </a:rPr>
                        <a:t>2.68 mins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531104"/>
                  </a:ext>
                </a:extLst>
              </a:tr>
              <a:tr h="169516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solidFill>
                            <a:srgbClr val="777777"/>
                          </a:solidFill>
                          <a:effectLst/>
                          <a:hlinkClick r:id="rId7"/>
                        </a:rPr>
                        <a:t>Vultr</a:t>
                      </a:r>
                      <a:endParaRPr lang="en-US" sz="1400">
                        <a:solidFill>
                          <a:srgbClr val="777777"/>
                        </a:solidFill>
                        <a:effectLst/>
                      </a:endParaRP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solidFill>
                            <a:srgbClr val="777777"/>
                          </a:solidFill>
                          <a:effectLst/>
                        </a:rPr>
                        <a:t>dallas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>
                          <a:solidFill>
                            <a:srgbClr val="777777"/>
                          </a:solidFill>
                          <a:effectLst/>
                        </a:rPr>
                        <a:t>99.9951%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sng">
                          <a:solidFill>
                            <a:srgbClr val="777777"/>
                          </a:solidFill>
                          <a:effectLst/>
                        </a:rPr>
                        <a:t>1</a:t>
                      </a:r>
                      <a:endParaRPr lang="en-US" sz="1400">
                        <a:solidFill>
                          <a:srgbClr val="777777"/>
                        </a:solidFill>
                        <a:effectLst/>
                      </a:endParaRP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777777"/>
                          </a:solidFill>
                          <a:effectLst/>
                        </a:rPr>
                        <a:t>2.12 mins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085876"/>
                  </a:ext>
                </a:extLst>
              </a:tr>
              <a:tr h="24548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solidFill>
                            <a:srgbClr val="777777"/>
                          </a:solidFill>
                          <a:effectLst/>
                          <a:hlinkClick r:id="rId11"/>
                        </a:rPr>
                        <a:t>StratoGen VMware Cloud</a:t>
                      </a:r>
                      <a:endParaRPr lang="en-US" sz="1400">
                        <a:solidFill>
                          <a:srgbClr val="777777"/>
                        </a:solidFill>
                        <a:effectLst/>
                      </a:endParaRP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solidFill>
                            <a:srgbClr val="777777"/>
                          </a:solidFill>
                          <a:effectLst/>
                        </a:rPr>
                        <a:t>denver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>
                          <a:solidFill>
                            <a:srgbClr val="777777"/>
                          </a:solidFill>
                          <a:effectLst/>
                        </a:rPr>
                        <a:t>99.9976%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sng">
                          <a:solidFill>
                            <a:srgbClr val="777777"/>
                          </a:solidFill>
                          <a:effectLst/>
                        </a:rPr>
                        <a:t>1</a:t>
                      </a:r>
                      <a:endParaRPr lang="en-US" sz="1400">
                        <a:solidFill>
                          <a:srgbClr val="777777"/>
                        </a:solidFill>
                        <a:effectLst/>
                      </a:endParaRP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777777"/>
                          </a:solidFill>
                          <a:effectLst/>
                        </a:rPr>
                        <a:t>1.02 mins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417247"/>
                  </a:ext>
                </a:extLst>
              </a:tr>
              <a:tr h="169516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solidFill>
                            <a:srgbClr val="777777"/>
                          </a:solidFill>
                          <a:effectLst/>
                          <a:hlinkClick r:id="rId12"/>
                        </a:rPr>
                        <a:t>IBM Cloud Compute</a:t>
                      </a:r>
                      <a:endParaRPr lang="en-US" sz="1400">
                        <a:solidFill>
                          <a:srgbClr val="777777"/>
                        </a:solidFill>
                        <a:effectLst/>
                      </a:endParaRP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solidFill>
                            <a:srgbClr val="777777"/>
                          </a:solidFill>
                          <a:effectLst/>
                        </a:rPr>
                        <a:t>MEL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dirty="0">
                          <a:solidFill>
                            <a:srgbClr val="777777"/>
                          </a:solidFill>
                          <a:effectLst/>
                        </a:rPr>
                        <a:t>99.9984%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sng">
                          <a:solidFill>
                            <a:srgbClr val="777777"/>
                          </a:solidFill>
                          <a:effectLst/>
                        </a:rPr>
                        <a:t>1</a:t>
                      </a:r>
                      <a:endParaRPr lang="en-US" sz="1400">
                        <a:solidFill>
                          <a:srgbClr val="777777"/>
                        </a:solidFill>
                        <a:effectLst/>
                      </a:endParaRP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777777"/>
                          </a:solidFill>
                          <a:effectLst/>
                        </a:rPr>
                        <a:t>41 secs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2757642"/>
                  </a:ext>
                </a:extLst>
              </a:tr>
              <a:tr h="24548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solidFill>
                            <a:srgbClr val="777777"/>
                          </a:solidFill>
                          <a:effectLst/>
                          <a:hlinkClick r:id="rId11"/>
                        </a:rPr>
                        <a:t>StratoGen VMware Cloud</a:t>
                      </a:r>
                      <a:endParaRPr lang="en-US" sz="1400">
                        <a:solidFill>
                          <a:srgbClr val="777777"/>
                        </a:solidFill>
                        <a:effectLst/>
                      </a:endParaRP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solidFill>
                            <a:srgbClr val="777777"/>
                          </a:solidFill>
                          <a:effectLst/>
                        </a:rPr>
                        <a:t>docklands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>
                          <a:solidFill>
                            <a:srgbClr val="777777"/>
                          </a:solidFill>
                          <a:effectLst/>
                        </a:rPr>
                        <a:t>99.9985%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sng">
                          <a:solidFill>
                            <a:srgbClr val="777777"/>
                          </a:solidFill>
                          <a:effectLst/>
                        </a:rPr>
                        <a:t>1</a:t>
                      </a:r>
                      <a:endParaRPr lang="en-US" sz="1400">
                        <a:solidFill>
                          <a:srgbClr val="777777"/>
                        </a:solidFill>
                        <a:effectLst/>
                      </a:endParaRP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777777"/>
                          </a:solidFill>
                          <a:effectLst/>
                        </a:rPr>
                        <a:t>39 secs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595242"/>
                  </a:ext>
                </a:extLst>
              </a:tr>
              <a:tr h="32144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solidFill>
                            <a:srgbClr val="777777"/>
                          </a:solidFill>
                          <a:effectLst/>
                          <a:hlinkClick r:id="rId13"/>
                        </a:rPr>
                        <a:t>Alibaba Elastic Compute Service</a:t>
                      </a:r>
                      <a:endParaRPr lang="en-US" sz="1400" dirty="0">
                        <a:solidFill>
                          <a:srgbClr val="777777"/>
                        </a:solidFill>
                        <a:effectLst/>
                      </a:endParaRP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solidFill>
                            <a:srgbClr val="777777"/>
                          </a:solidFill>
                          <a:effectLst/>
                        </a:rPr>
                        <a:t>ap-northeast-1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dirty="0">
                          <a:solidFill>
                            <a:srgbClr val="777777"/>
                          </a:solidFill>
                          <a:effectLst/>
                        </a:rPr>
                        <a:t>100%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777777"/>
                          </a:solidFill>
                          <a:effectLst/>
                        </a:rPr>
                        <a:t>0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777777"/>
                          </a:solidFill>
                          <a:effectLst/>
                        </a:rPr>
                        <a:t>None</a:t>
                      </a:r>
                    </a:p>
                  </a:txBody>
                  <a:tcPr marL="10551" marR="10551" marT="8792" marB="8792">
                    <a:lnL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9752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0099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223B88-AE34-44DD-B12C-FF8FF7C1E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ED618-095F-4A2E-81CD-0431DB534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hape 353">
            <a:extLst>
              <a:ext uri="{FF2B5EF4-FFF2-40B4-BE49-F238E27FC236}">
                <a16:creationId xmlns:a16="http://schemas.microsoft.com/office/drawing/2014/main" id="{83B3ADC7-CF98-454E-988D-D560CAE822D6}"/>
              </a:ext>
            </a:extLst>
          </p:cNvPr>
          <p:cNvSpPr/>
          <p:nvPr/>
        </p:nvSpPr>
        <p:spPr bwMode="auto">
          <a:xfrm>
            <a:off x="1689893" y="4964005"/>
            <a:ext cx="879475" cy="800100"/>
          </a:xfrm>
          <a:custGeom>
            <a:avLst/>
            <a:gdLst/>
            <a:ahLst/>
            <a:cxnLst/>
            <a:rect l="0" t="0" r="0" b="0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9525" cap="flat" cmpd="sng">
            <a:solidFill>
              <a:sysClr val="windowText" lastClr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D99EFDD0-400E-48BD-AAE4-D772757D7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643" y="5302256"/>
            <a:ext cx="951648" cy="93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C9E28694-120F-402A-800B-EAF135D8C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175" y="5108021"/>
            <a:ext cx="320339" cy="38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5">
            <a:extLst>
              <a:ext uri="{FF2B5EF4-FFF2-40B4-BE49-F238E27FC236}">
                <a16:creationId xmlns:a16="http://schemas.microsoft.com/office/drawing/2014/main" id="{AE0772C3-5B97-4CF5-A81D-0D1E5F84C39B}"/>
              </a:ext>
            </a:extLst>
          </p:cNvPr>
          <p:cNvSpPr/>
          <p:nvPr/>
        </p:nvSpPr>
        <p:spPr bwMode="auto">
          <a:xfrm>
            <a:off x="3265197" y="5019226"/>
            <a:ext cx="3336132" cy="1136650"/>
          </a:xfrm>
          <a:prstGeom prst="roundRect">
            <a:avLst/>
          </a:prstGeom>
          <a:solidFill>
            <a:srgbClr val="FDE2CB"/>
          </a:solidFill>
          <a:ln w="285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6">
            <a:extLst>
              <a:ext uri="{FF2B5EF4-FFF2-40B4-BE49-F238E27FC236}">
                <a16:creationId xmlns:a16="http://schemas.microsoft.com/office/drawing/2014/main" id="{BEA105AD-E2CB-4BCE-BE57-07AD5C4EC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908" y="5083611"/>
            <a:ext cx="726190" cy="71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A7FB1E84-F5A9-4A09-AD62-95ED58DEA5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349" y="5083611"/>
            <a:ext cx="726190" cy="71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8">
            <a:extLst>
              <a:ext uri="{FF2B5EF4-FFF2-40B4-BE49-F238E27FC236}">
                <a16:creationId xmlns:a16="http://schemas.microsoft.com/office/drawing/2014/main" id="{746E1C47-5208-4796-93AA-E1120E5FC0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070" y="5113732"/>
            <a:ext cx="726190" cy="71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9">
            <a:extLst>
              <a:ext uri="{FF2B5EF4-FFF2-40B4-BE49-F238E27FC236}">
                <a16:creationId xmlns:a16="http://schemas.microsoft.com/office/drawing/2014/main" id="{5F2451D5-D9DB-4216-9A0A-29AA85107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7005" y="5739508"/>
            <a:ext cx="23027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Secret Sharing Scheme</a:t>
            </a:r>
          </a:p>
        </p:txBody>
      </p:sp>
      <p:pic>
        <p:nvPicPr>
          <p:cNvPr id="16" name="Picture 20">
            <a:extLst>
              <a:ext uri="{FF2B5EF4-FFF2-40B4-BE49-F238E27FC236}">
                <a16:creationId xmlns:a16="http://schemas.microsoft.com/office/drawing/2014/main" id="{5A593E5C-ED1E-4194-B5A0-32FC60B92D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321" y="2103802"/>
            <a:ext cx="3746305" cy="1946695"/>
          </a:xfrm>
          <a:prstGeom prst="rect">
            <a:avLst/>
          </a:prstGeom>
          <a:solidFill>
            <a:srgbClr val="B9CD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Image result for onedrive logo">
            <a:extLst>
              <a:ext uri="{FF2B5EF4-FFF2-40B4-BE49-F238E27FC236}">
                <a16:creationId xmlns:a16="http://schemas.microsoft.com/office/drawing/2014/main" id="{CA0E45C4-5879-4B73-9124-C37665E0D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8" t="13626" r="15605" b="8051"/>
          <a:stretch>
            <a:fillRect/>
          </a:stretch>
        </p:blipFill>
        <p:spPr bwMode="auto">
          <a:xfrm>
            <a:off x="1700985" y="3347828"/>
            <a:ext cx="764240" cy="649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Image result for dropbox logo">
            <a:extLst>
              <a:ext uri="{FF2B5EF4-FFF2-40B4-BE49-F238E27FC236}">
                <a16:creationId xmlns:a16="http://schemas.microsoft.com/office/drawing/2014/main" id="{0CF878C6-D0B9-4719-B65A-74873E6A3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298" y="3336211"/>
            <a:ext cx="518968" cy="649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 descr="Image result for salesforce logo">
            <a:extLst>
              <a:ext uri="{FF2B5EF4-FFF2-40B4-BE49-F238E27FC236}">
                <a16:creationId xmlns:a16="http://schemas.microsoft.com/office/drawing/2014/main" id="{AC3883CF-BEE5-446D-B754-E750DD1C6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4" t="10226" r="22179" b="11935"/>
          <a:stretch>
            <a:fillRect/>
          </a:stretch>
        </p:blipFill>
        <p:spPr bwMode="auto">
          <a:xfrm>
            <a:off x="2196009" y="2231943"/>
            <a:ext cx="859987" cy="46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4" descr="Image result for sharefile logo">
            <a:extLst>
              <a:ext uri="{FF2B5EF4-FFF2-40B4-BE49-F238E27FC236}">
                <a16:creationId xmlns:a16="http://schemas.microsoft.com/office/drawing/2014/main" id="{2ABEEE3B-87FE-4D97-882F-B37A78F17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282" y="1589737"/>
            <a:ext cx="936204" cy="231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6" descr="Image result for egnyte logo">
            <a:extLst>
              <a:ext uri="{FF2B5EF4-FFF2-40B4-BE49-F238E27FC236}">
                <a16:creationId xmlns:a16="http://schemas.microsoft.com/office/drawing/2014/main" id="{AA02BCA1-6F7B-4727-AF5C-C428E3FE7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8" b="24438"/>
          <a:stretch>
            <a:fillRect/>
          </a:stretch>
        </p:blipFill>
        <p:spPr bwMode="auto">
          <a:xfrm>
            <a:off x="5790496" y="1561753"/>
            <a:ext cx="856602" cy="28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8" descr="Related image">
            <a:extLst>
              <a:ext uri="{FF2B5EF4-FFF2-40B4-BE49-F238E27FC236}">
                <a16:creationId xmlns:a16="http://schemas.microsoft.com/office/drawing/2014/main" id="{8D1FBC65-C2D0-4B66-ADB6-7D7E2F8A7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t="11200" r="10213" b="7373"/>
          <a:stretch>
            <a:fillRect/>
          </a:stretch>
        </p:blipFill>
        <p:spPr bwMode="auto">
          <a:xfrm>
            <a:off x="6898574" y="2247368"/>
            <a:ext cx="778224" cy="431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 descr="Image result for google drive logo">
            <a:extLst>
              <a:ext uri="{FF2B5EF4-FFF2-40B4-BE49-F238E27FC236}">
                <a16:creationId xmlns:a16="http://schemas.microsoft.com/office/drawing/2014/main" id="{B751075B-EA71-4484-8390-D4183C8A3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920" y="993668"/>
            <a:ext cx="568033" cy="55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90DA9E7-3F5C-49E5-8791-CDFCB7BD11E0}"/>
              </a:ext>
            </a:extLst>
          </p:cNvPr>
          <p:cNvCxnSpPr>
            <a:cxnSpLocks/>
          </p:cNvCxnSpPr>
          <p:nvPr/>
        </p:nvCxnSpPr>
        <p:spPr bwMode="auto">
          <a:xfrm flipH="1">
            <a:off x="6218796" y="3641226"/>
            <a:ext cx="976520" cy="17364"/>
          </a:xfrm>
          <a:prstGeom prst="straightConnector1">
            <a:avLst/>
          </a:prstGeom>
          <a:noFill/>
          <a:ln w="38100" cap="flat" cmpd="sng" algn="ctr">
            <a:solidFill>
              <a:srgbClr val="4BACC6">
                <a:lumMod val="50000"/>
              </a:srgbClr>
            </a:solidFill>
            <a:prstDash val="solid"/>
            <a:round/>
            <a:headEnd type="stealth" w="lg" len="med"/>
            <a:tailEnd type="stealth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DB4A987-965C-4228-8E71-E685AC2E832E}"/>
              </a:ext>
            </a:extLst>
          </p:cNvPr>
          <p:cNvCxnSpPr/>
          <p:nvPr/>
        </p:nvCxnSpPr>
        <p:spPr bwMode="auto">
          <a:xfrm flipH="1">
            <a:off x="5888831" y="2563705"/>
            <a:ext cx="923925" cy="512763"/>
          </a:xfrm>
          <a:prstGeom prst="straightConnector1">
            <a:avLst/>
          </a:prstGeom>
          <a:noFill/>
          <a:ln w="38100" cap="flat" cmpd="sng" algn="ctr">
            <a:solidFill>
              <a:srgbClr val="4BACC6">
                <a:lumMod val="50000"/>
              </a:srgbClr>
            </a:solidFill>
            <a:prstDash val="solid"/>
            <a:round/>
            <a:headEnd type="stealth" w="lg" len="med"/>
            <a:tailEnd type="stealth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A521C95-5F00-4DCC-90F8-06734E0F49A3}"/>
              </a:ext>
            </a:extLst>
          </p:cNvPr>
          <p:cNvCxnSpPr/>
          <p:nvPr/>
        </p:nvCxnSpPr>
        <p:spPr bwMode="auto">
          <a:xfrm flipH="1">
            <a:off x="5579268" y="1935055"/>
            <a:ext cx="534988" cy="987425"/>
          </a:xfrm>
          <a:prstGeom prst="straightConnector1">
            <a:avLst/>
          </a:prstGeom>
          <a:noFill/>
          <a:ln w="38100" cap="flat" cmpd="sng" algn="ctr">
            <a:solidFill>
              <a:srgbClr val="4BACC6">
                <a:lumMod val="50000"/>
              </a:srgbClr>
            </a:solidFill>
            <a:prstDash val="solid"/>
            <a:round/>
            <a:headEnd type="stealth" w="lg" len="med"/>
            <a:tailEnd type="stealth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F7E5953-9A0C-4645-B401-B3385A8F5BA7}"/>
              </a:ext>
            </a:extLst>
          </p:cNvPr>
          <p:cNvCxnSpPr/>
          <p:nvPr/>
        </p:nvCxnSpPr>
        <p:spPr bwMode="auto">
          <a:xfrm>
            <a:off x="4933156" y="1636605"/>
            <a:ext cx="0" cy="896938"/>
          </a:xfrm>
          <a:prstGeom prst="straightConnector1">
            <a:avLst/>
          </a:prstGeom>
          <a:noFill/>
          <a:ln w="38100" cap="flat" cmpd="sng" algn="ctr">
            <a:solidFill>
              <a:srgbClr val="4BACC6">
                <a:lumMod val="50000"/>
              </a:srgbClr>
            </a:solidFill>
            <a:prstDash val="solid"/>
            <a:round/>
            <a:headEnd type="stealth" w="lg" len="med"/>
            <a:tailEnd type="stealth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20380C7-BD43-45A9-AA42-174B7082BC90}"/>
              </a:ext>
            </a:extLst>
          </p:cNvPr>
          <p:cNvCxnSpPr/>
          <p:nvPr/>
        </p:nvCxnSpPr>
        <p:spPr bwMode="auto">
          <a:xfrm>
            <a:off x="2794793" y="2693880"/>
            <a:ext cx="1014413" cy="654050"/>
          </a:xfrm>
          <a:prstGeom prst="straightConnector1">
            <a:avLst/>
          </a:prstGeom>
          <a:noFill/>
          <a:ln w="38100" cap="flat" cmpd="sng" algn="ctr">
            <a:solidFill>
              <a:srgbClr val="4BACC6">
                <a:lumMod val="50000"/>
              </a:srgbClr>
            </a:solidFill>
            <a:prstDash val="solid"/>
            <a:round/>
            <a:headEnd type="stealth" w="lg" len="med"/>
            <a:tailEnd type="stealth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E0183C3-8E82-4DDA-90C6-37D0A31821CF}"/>
              </a:ext>
            </a:extLst>
          </p:cNvPr>
          <p:cNvCxnSpPr/>
          <p:nvPr/>
        </p:nvCxnSpPr>
        <p:spPr bwMode="auto">
          <a:xfrm>
            <a:off x="2464593" y="3671780"/>
            <a:ext cx="989013" cy="0"/>
          </a:xfrm>
          <a:prstGeom prst="straightConnector1">
            <a:avLst/>
          </a:prstGeom>
          <a:noFill/>
          <a:ln w="38100" cap="flat" cmpd="sng" algn="ctr">
            <a:solidFill>
              <a:srgbClr val="4BACC6">
                <a:lumMod val="50000"/>
              </a:srgbClr>
            </a:solidFill>
            <a:prstDash val="solid"/>
            <a:round/>
            <a:headEnd type="stealth" w="lg" len="med"/>
            <a:tailEnd type="stealth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0328CB1-AA86-4A13-9169-F0068AA62B90}"/>
              </a:ext>
            </a:extLst>
          </p:cNvPr>
          <p:cNvCxnSpPr/>
          <p:nvPr/>
        </p:nvCxnSpPr>
        <p:spPr bwMode="auto">
          <a:xfrm>
            <a:off x="3939381" y="2033480"/>
            <a:ext cx="695325" cy="950913"/>
          </a:xfrm>
          <a:prstGeom prst="straightConnector1">
            <a:avLst/>
          </a:prstGeom>
          <a:noFill/>
          <a:ln w="38100" cap="flat" cmpd="sng" algn="ctr">
            <a:solidFill>
              <a:srgbClr val="4BACC6">
                <a:lumMod val="50000"/>
              </a:srgbClr>
            </a:solidFill>
            <a:prstDash val="solid"/>
            <a:round/>
            <a:headEnd type="stealth" w="lg" len="med"/>
            <a:tailEnd type="stealth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id="{14F42470-F68F-42CD-8EF4-A39F851079FB}"/>
              </a:ext>
            </a:extLst>
          </p:cNvPr>
          <p:cNvCxnSpPr>
            <a:cxnSpLocks/>
          </p:cNvCxnSpPr>
          <p:nvPr/>
        </p:nvCxnSpPr>
        <p:spPr bwMode="auto">
          <a:xfrm rot="16200000" flipV="1">
            <a:off x="3441620" y="3868542"/>
            <a:ext cx="1006486" cy="259865"/>
          </a:xfrm>
          <a:prstGeom prst="curvedConnector3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E8A7DCEC-CD59-435A-8000-AB460CD79593}"/>
              </a:ext>
            </a:extLst>
          </p:cNvPr>
          <p:cNvCxnSpPr>
            <a:cxnSpLocks/>
          </p:cNvCxnSpPr>
          <p:nvPr/>
        </p:nvCxnSpPr>
        <p:spPr bwMode="auto">
          <a:xfrm rot="5400000" flipH="1" flipV="1">
            <a:off x="3920071" y="3347624"/>
            <a:ext cx="2186363" cy="141208"/>
          </a:xfrm>
          <a:prstGeom prst="curvedConnector3">
            <a:avLst>
              <a:gd name="adj1" fmla="val 38163"/>
            </a:avLst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7" name="Connector: Curved 36">
            <a:extLst>
              <a:ext uri="{FF2B5EF4-FFF2-40B4-BE49-F238E27FC236}">
                <a16:creationId xmlns:a16="http://schemas.microsoft.com/office/drawing/2014/main" id="{2A196966-D604-4587-8B6A-5BD8522A1751}"/>
              </a:ext>
            </a:extLst>
          </p:cNvPr>
          <p:cNvCxnSpPr>
            <a:cxnSpLocks/>
          </p:cNvCxnSpPr>
          <p:nvPr/>
        </p:nvCxnSpPr>
        <p:spPr bwMode="auto">
          <a:xfrm rot="5400000" flipH="1" flipV="1">
            <a:off x="4772396" y="3675525"/>
            <a:ext cx="1489869" cy="121146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8" name="Connector: Curved 37">
            <a:extLst>
              <a:ext uri="{FF2B5EF4-FFF2-40B4-BE49-F238E27FC236}">
                <a16:creationId xmlns:a16="http://schemas.microsoft.com/office/drawing/2014/main" id="{B8E55567-F079-464C-978F-FF84768F477E}"/>
              </a:ext>
            </a:extLst>
          </p:cNvPr>
          <p:cNvCxnSpPr>
            <a:cxnSpLocks/>
          </p:cNvCxnSpPr>
          <p:nvPr/>
        </p:nvCxnSpPr>
        <p:spPr bwMode="auto">
          <a:xfrm rot="5400000" flipH="1" flipV="1">
            <a:off x="5322319" y="3387611"/>
            <a:ext cx="1489979" cy="490446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4" name="Rounded Rectangle 45">
            <a:extLst>
              <a:ext uri="{FF2B5EF4-FFF2-40B4-BE49-F238E27FC236}">
                <a16:creationId xmlns:a16="http://schemas.microsoft.com/office/drawing/2014/main" id="{07604598-47DF-4011-8198-53742A37410C}"/>
              </a:ext>
            </a:extLst>
          </p:cNvPr>
          <p:cNvSpPr/>
          <p:nvPr/>
        </p:nvSpPr>
        <p:spPr>
          <a:xfrm>
            <a:off x="3701256" y="4381286"/>
            <a:ext cx="2544762" cy="53498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(3,5)−RRNS settings</a:t>
            </a:r>
          </a:p>
        </p:txBody>
      </p:sp>
      <p:sp>
        <p:nvSpPr>
          <p:cNvPr id="46" name="TextBox 77">
            <a:extLst>
              <a:ext uri="{FF2B5EF4-FFF2-40B4-BE49-F238E27FC236}">
                <a16:creationId xmlns:a16="http://schemas.microsoft.com/office/drawing/2014/main" id="{CC371CEA-5E5A-45DE-9C97-5ADD6B505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392" y="3347828"/>
            <a:ext cx="1294075" cy="36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0.00099030</a:t>
            </a:r>
          </a:p>
        </p:txBody>
      </p:sp>
      <p:sp>
        <p:nvSpPr>
          <p:cNvPr id="47" name="TextBox 78">
            <a:extLst>
              <a:ext uri="{FF2B5EF4-FFF2-40B4-BE49-F238E27FC236}">
                <a16:creationId xmlns:a16="http://schemas.microsoft.com/office/drawing/2014/main" id="{4337E5A4-0CCB-4BF8-8274-43BE4216F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329" y="2059423"/>
            <a:ext cx="1333970" cy="36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0.00092609</a:t>
            </a:r>
          </a:p>
        </p:txBody>
      </p:sp>
      <p:sp>
        <p:nvSpPr>
          <p:cNvPr id="48" name="TextBox 79">
            <a:extLst>
              <a:ext uri="{FF2B5EF4-FFF2-40B4-BE49-F238E27FC236}">
                <a16:creationId xmlns:a16="http://schemas.microsoft.com/office/drawing/2014/main" id="{5BADCC98-A31A-4E24-BAB7-EF8A28D82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223" y="1223631"/>
            <a:ext cx="13026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0.00021404</a:t>
            </a:r>
          </a:p>
        </p:txBody>
      </p:sp>
      <p:sp>
        <p:nvSpPr>
          <p:cNvPr id="49" name="TextBox 80">
            <a:extLst>
              <a:ext uri="{FF2B5EF4-FFF2-40B4-BE49-F238E27FC236}">
                <a16:creationId xmlns:a16="http://schemas.microsoft.com/office/drawing/2014/main" id="{FBD9A041-30F0-4C9D-ABCE-04D725633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6883" y="726738"/>
            <a:ext cx="1332385" cy="36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0.00109019</a:t>
            </a:r>
          </a:p>
        </p:txBody>
      </p:sp>
      <p:sp>
        <p:nvSpPr>
          <p:cNvPr id="50" name="TextBox 81">
            <a:extLst>
              <a:ext uri="{FF2B5EF4-FFF2-40B4-BE49-F238E27FC236}">
                <a16:creationId xmlns:a16="http://schemas.microsoft.com/office/drawing/2014/main" id="{97DADAA7-8ABB-4EAE-9862-4088C5E81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2626" y="1276103"/>
            <a:ext cx="1289753" cy="36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0.00109874</a:t>
            </a:r>
          </a:p>
        </p:txBody>
      </p:sp>
      <p:sp>
        <p:nvSpPr>
          <p:cNvPr id="51" name="TextBox 82">
            <a:extLst>
              <a:ext uri="{FF2B5EF4-FFF2-40B4-BE49-F238E27FC236}">
                <a16:creationId xmlns:a16="http://schemas.microsoft.com/office/drawing/2014/main" id="{CFE100C9-85A5-413F-AD96-3476D5B27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0553" y="2010945"/>
            <a:ext cx="1288027" cy="36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0.00269549</a:t>
            </a:r>
          </a:p>
        </p:txBody>
      </p:sp>
      <p:sp>
        <p:nvSpPr>
          <p:cNvPr id="52" name="TextBox 83">
            <a:extLst>
              <a:ext uri="{FF2B5EF4-FFF2-40B4-BE49-F238E27FC236}">
                <a16:creationId xmlns:a16="http://schemas.microsoft.com/office/drawing/2014/main" id="{5C8E3CA6-6073-4E85-A2EC-A1E9C10E9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9303" y="3347828"/>
            <a:ext cx="1346417" cy="36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0.00145548</a:t>
            </a:r>
          </a:p>
        </p:txBody>
      </p:sp>
      <p:sp>
        <p:nvSpPr>
          <p:cNvPr id="53" name="TextBox 84">
            <a:extLst>
              <a:ext uri="{FF2B5EF4-FFF2-40B4-BE49-F238E27FC236}">
                <a16:creationId xmlns:a16="http://schemas.microsoft.com/office/drawing/2014/main" id="{F6BB89C1-D08C-4F89-BBC1-8EC501F94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8382" y="3641226"/>
            <a:ext cx="607477" cy="36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99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2.18</a:t>
            </a:r>
          </a:p>
        </p:txBody>
      </p:sp>
      <p:sp>
        <p:nvSpPr>
          <p:cNvPr id="54" name="TextBox 85">
            <a:extLst>
              <a:ext uri="{FF2B5EF4-FFF2-40B4-BE49-F238E27FC236}">
                <a16:creationId xmlns:a16="http://schemas.microsoft.com/office/drawing/2014/main" id="{9E908AE4-9E08-4ED0-ABE9-47FD4F9AC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432" y="3325183"/>
            <a:ext cx="607477" cy="36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1.46</a:t>
            </a:r>
          </a:p>
        </p:txBody>
      </p:sp>
      <p:sp>
        <p:nvSpPr>
          <p:cNvPr id="55" name="TextBox 86">
            <a:extLst>
              <a:ext uri="{FF2B5EF4-FFF2-40B4-BE49-F238E27FC236}">
                <a16:creationId xmlns:a16="http://schemas.microsoft.com/office/drawing/2014/main" id="{583A61FA-4474-44D7-858C-9E31D2ED6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9205" y="2781100"/>
            <a:ext cx="607477" cy="36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99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0.71</a:t>
            </a:r>
          </a:p>
        </p:txBody>
      </p:sp>
      <p:sp>
        <p:nvSpPr>
          <p:cNvPr id="56" name="TextBox 87">
            <a:extLst>
              <a:ext uri="{FF2B5EF4-FFF2-40B4-BE49-F238E27FC236}">
                <a16:creationId xmlns:a16="http://schemas.microsoft.com/office/drawing/2014/main" id="{76F57E1B-7E50-4E05-88E9-A62B74D34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4190" y="2502982"/>
            <a:ext cx="607477" cy="36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0.73</a:t>
            </a:r>
          </a:p>
        </p:txBody>
      </p:sp>
      <p:sp>
        <p:nvSpPr>
          <p:cNvPr id="57" name="TextBox 88">
            <a:extLst>
              <a:ext uri="{FF2B5EF4-FFF2-40B4-BE49-F238E27FC236}">
                <a16:creationId xmlns:a16="http://schemas.microsoft.com/office/drawing/2014/main" id="{2393BCF8-D333-4501-8E29-DFA209C73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0984" y="2111717"/>
            <a:ext cx="607477" cy="36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99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0.75</a:t>
            </a:r>
          </a:p>
        </p:txBody>
      </p:sp>
      <p:sp>
        <p:nvSpPr>
          <p:cNvPr id="58" name="TextBox 89">
            <a:extLst>
              <a:ext uri="{FF2B5EF4-FFF2-40B4-BE49-F238E27FC236}">
                <a16:creationId xmlns:a16="http://schemas.microsoft.com/office/drawing/2014/main" id="{F479973E-CB96-46C5-9752-5CA6F2129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2668" y="1967325"/>
            <a:ext cx="607477" cy="36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0.65</a:t>
            </a:r>
          </a:p>
        </p:txBody>
      </p:sp>
      <p:sp>
        <p:nvSpPr>
          <p:cNvPr id="59" name="TextBox 90">
            <a:extLst>
              <a:ext uri="{FF2B5EF4-FFF2-40B4-BE49-F238E27FC236}">
                <a16:creationId xmlns:a16="http://schemas.microsoft.com/office/drawing/2014/main" id="{9069BA34-23CF-48C3-A0C8-F535C6AA9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9130" y="1630128"/>
            <a:ext cx="607477" cy="36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2.98</a:t>
            </a:r>
          </a:p>
        </p:txBody>
      </p:sp>
      <p:sp>
        <p:nvSpPr>
          <p:cNvPr id="60" name="TextBox 91">
            <a:extLst>
              <a:ext uri="{FF2B5EF4-FFF2-40B4-BE49-F238E27FC236}">
                <a16:creationId xmlns:a16="http://schemas.microsoft.com/office/drawing/2014/main" id="{9B9C3A20-E51A-4EA6-A338-668A37DB7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0159" y="1628941"/>
            <a:ext cx="607477" cy="36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99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3.06</a:t>
            </a:r>
          </a:p>
        </p:txBody>
      </p:sp>
      <p:sp>
        <p:nvSpPr>
          <p:cNvPr id="61" name="TextBox 92">
            <a:extLst>
              <a:ext uri="{FF2B5EF4-FFF2-40B4-BE49-F238E27FC236}">
                <a16:creationId xmlns:a16="http://schemas.microsoft.com/office/drawing/2014/main" id="{7607769A-CE54-4F17-8E6D-D4EDAAC5E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6156" y="1866372"/>
            <a:ext cx="607477" cy="36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1.70</a:t>
            </a:r>
          </a:p>
        </p:txBody>
      </p:sp>
      <p:sp>
        <p:nvSpPr>
          <p:cNvPr id="62" name="TextBox 93">
            <a:extLst>
              <a:ext uri="{FF2B5EF4-FFF2-40B4-BE49-F238E27FC236}">
                <a16:creationId xmlns:a16="http://schemas.microsoft.com/office/drawing/2014/main" id="{D52CAE39-A2EB-4D34-B965-B79312917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1842" y="1981218"/>
            <a:ext cx="607477" cy="36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99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2.30</a:t>
            </a:r>
          </a:p>
        </p:txBody>
      </p:sp>
      <p:sp>
        <p:nvSpPr>
          <p:cNvPr id="63" name="TextBox 94">
            <a:extLst>
              <a:ext uri="{FF2B5EF4-FFF2-40B4-BE49-F238E27FC236}">
                <a16:creationId xmlns:a16="http://schemas.microsoft.com/office/drawing/2014/main" id="{4D4A28F9-70BC-4DE2-A26D-4D99392A2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2890" y="2355802"/>
            <a:ext cx="607477" cy="36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2.55</a:t>
            </a:r>
          </a:p>
        </p:txBody>
      </p:sp>
      <p:sp>
        <p:nvSpPr>
          <p:cNvPr id="64" name="TextBox 95">
            <a:extLst>
              <a:ext uri="{FF2B5EF4-FFF2-40B4-BE49-F238E27FC236}">
                <a16:creationId xmlns:a16="http://schemas.microsoft.com/office/drawing/2014/main" id="{BE29F25E-F60C-4BFA-9246-B1C734017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7840" y="2626800"/>
            <a:ext cx="607477" cy="36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99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2.62</a:t>
            </a:r>
          </a:p>
        </p:txBody>
      </p:sp>
      <p:sp>
        <p:nvSpPr>
          <p:cNvPr id="65" name="TextBox 96">
            <a:extLst>
              <a:ext uri="{FF2B5EF4-FFF2-40B4-BE49-F238E27FC236}">
                <a16:creationId xmlns:a16="http://schemas.microsoft.com/office/drawing/2014/main" id="{E3C8E919-097D-455F-A129-33264D10C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0154" y="3331915"/>
            <a:ext cx="607477" cy="36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2.93</a:t>
            </a:r>
          </a:p>
        </p:txBody>
      </p:sp>
      <p:sp>
        <p:nvSpPr>
          <p:cNvPr id="66" name="TextBox 97">
            <a:extLst>
              <a:ext uri="{FF2B5EF4-FFF2-40B4-BE49-F238E27FC236}">
                <a16:creationId xmlns:a16="http://schemas.microsoft.com/office/drawing/2014/main" id="{0A32E43D-9930-402A-9B69-4794F3245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648" y="3608153"/>
            <a:ext cx="607477" cy="36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99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3.25</a:t>
            </a:r>
          </a:p>
        </p:txBody>
      </p:sp>
      <p:pic>
        <p:nvPicPr>
          <p:cNvPr id="69" name="Picture 16">
            <a:extLst>
              <a:ext uri="{FF2B5EF4-FFF2-40B4-BE49-F238E27FC236}">
                <a16:creationId xmlns:a16="http://schemas.microsoft.com/office/drawing/2014/main" id="{617C262B-2D81-4470-ACA1-217B6E060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629" y="5098106"/>
            <a:ext cx="726190" cy="71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Arrow: Right 71">
            <a:extLst>
              <a:ext uri="{FF2B5EF4-FFF2-40B4-BE49-F238E27FC236}">
                <a16:creationId xmlns:a16="http://schemas.microsoft.com/office/drawing/2014/main" id="{88E6B5E6-C40D-4D28-9537-8AAC4124DA22}"/>
              </a:ext>
            </a:extLst>
          </p:cNvPr>
          <p:cNvSpPr/>
          <p:nvPr/>
        </p:nvSpPr>
        <p:spPr bwMode="auto">
          <a:xfrm>
            <a:off x="2735602" y="5432882"/>
            <a:ext cx="407475" cy="338515"/>
          </a:xfrm>
          <a:prstGeom prst="rightArrow">
            <a:avLst>
              <a:gd name="adj1" fmla="val 50000"/>
              <a:gd name="adj2" fmla="val 44903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7" name="TextBox 98">
            <a:extLst>
              <a:ext uri="{FF2B5EF4-FFF2-40B4-BE49-F238E27FC236}">
                <a16:creationId xmlns:a16="http://schemas.microsoft.com/office/drawing/2014/main" id="{6E0B7218-9A04-4210-AA15-70A07FA45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7098" y="5506792"/>
            <a:ext cx="25510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Segoe UI Symbol" panose="020B0502040204020203" pitchFamily="34" charset="0"/>
                <a:cs typeface="Segoe UI Symbol" panose="020B0502040204020203" pitchFamily="34" charset="0"/>
              </a:rPr>
              <a:t>⚫ </a:t>
            </a:r>
            <a:r>
              <a:rPr kumimoji="0" lang="es-MX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Segoe UI Symbol" panose="020B0502040204020203" pitchFamily="34" charset="0"/>
              </a:rPr>
              <a:t>noAccess</a:t>
            </a:r>
            <a:r>
              <a:rPr kumimoji="0" lang="es-MX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Segoe UI Symbol" panose="020B0502040204020203" pitchFamily="34" charset="0"/>
              </a:rPr>
              <a:t> </a:t>
            </a:r>
            <a:r>
              <a:rPr kumimoji="0" lang="es-MX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Segoe UI Symbol" panose="020B0502040204020203" pitchFamily="34" charset="0"/>
              </a:rPr>
              <a:t>probability</a:t>
            </a:r>
            <a:endParaRPr kumimoji="0" lang="es-MX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Segoe UI Symbol" panose="020B0502040204020203" pitchFamily="34" charset="0"/>
              <a:cs typeface="Segoe UI Symbol" panose="020B0502040204020203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Segoe UI Symbol" panose="020B0502040204020203" pitchFamily="34" charset="0"/>
                <a:cs typeface="Segoe UI Symbol" panose="020B0502040204020203" pitchFamily="34" charset="0"/>
              </a:rPr>
              <a:t>⚫ </a:t>
            </a:r>
            <a:r>
              <a:rPr kumimoji="0" lang="es-MX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Segoe UI Symbol" panose="020B0502040204020203" pitchFamily="34" charset="0"/>
                <a:cs typeface="Segoe UI Symbol" panose="020B0502040204020203" pitchFamily="34" charset="0"/>
              </a:rPr>
              <a:t>Upload</a:t>
            </a:r>
            <a:r>
              <a:rPr kumimoji="0" lang="es-MX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Segoe UI Symbol" panose="020B0502040204020203" pitchFamily="34" charset="0"/>
                <a:cs typeface="Segoe UI Symbol" panose="020B0502040204020203" pitchFamily="34" charset="0"/>
              </a:rPr>
              <a:t> </a:t>
            </a:r>
            <a:r>
              <a:rPr kumimoji="0" lang="es-MX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Segoe UI Symbol" panose="020B0502040204020203" pitchFamily="34" charset="0"/>
                <a:cs typeface="Segoe UI Symbol" panose="020B0502040204020203" pitchFamily="34" charset="0"/>
              </a:rPr>
              <a:t>speed</a:t>
            </a:r>
            <a:r>
              <a:rPr kumimoji="0" lang="es-MX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Segoe UI Symbol" panose="020B0502040204020203" pitchFamily="34" charset="0"/>
                <a:cs typeface="Segoe UI Symbol" panose="020B0502040204020203" pitchFamily="34" charset="0"/>
              </a:rPr>
              <a:t> (MB/s)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19980"/>
                </a:solidFill>
                <a:effectLst/>
                <a:uLnTx/>
                <a:uFillTx/>
                <a:latin typeface="Arial"/>
                <a:ea typeface="Segoe UI Symbol" panose="020B0502040204020203" pitchFamily="34" charset="0"/>
                <a:cs typeface="Segoe UI Symbol" panose="020B0502040204020203" pitchFamily="34" charset="0"/>
              </a:rPr>
              <a:t>⚫ </a:t>
            </a:r>
            <a:r>
              <a:rPr kumimoji="0" lang="es-MX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19980"/>
                </a:solidFill>
                <a:effectLst/>
                <a:uLnTx/>
                <a:uFillTx/>
                <a:latin typeface="Arial"/>
                <a:ea typeface="Segoe UI Symbol" panose="020B0502040204020203" pitchFamily="34" charset="0"/>
                <a:cs typeface="Segoe UI Symbol" panose="020B0502040204020203" pitchFamily="34" charset="0"/>
              </a:rPr>
              <a:t>Download</a:t>
            </a:r>
            <a:r>
              <a:rPr kumimoji="0" lang="es-MX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19980"/>
                </a:solidFill>
                <a:effectLst/>
                <a:uLnTx/>
                <a:uFillTx/>
                <a:latin typeface="Arial"/>
                <a:ea typeface="Segoe UI Symbol" panose="020B0502040204020203" pitchFamily="34" charset="0"/>
                <a:cs typeface="Segoe UI Symbol" panose="020B0502040204020203" pitchFamily="34" charset="0"/>
              </a:rPr>
              <a:t> </a:t>
            </a:r>
            <a:r>
              <a:rPr kumimoji="0" lang="es-MX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19980"/>
                </a:solidFill>
                <a:effectLst/>
                <a:uLnTx/>
                <a:uFillTx/>
                <a:latin typeface="Arial"/>
                <a:ea typeface="Segoe UI Symbol" panose="020B0502040204020203" pitchFamily="34" charset="0"/>
                <a:cs typeface="Segoe UI Symbol" panose="020B0502040204020203" pitchFamily="34" charset="0"/>
              </a:rPr>
              <a:t>speed</a:t>
            </a:r>
            <a:r>
              <a:rPr kumimoji="0" lang="es-MX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19980"/>
                </a:solidFill>
                <a:effectLst/>
                <a:uLnTx/>
                <a:uFillTx/>
                <a:latin typeface="Arial"/>
                <a:ea typeface="Segoe UI Symbol" panose="020B0502040204020203" pitchFamily="34" charset="0"/>
                <a:cs typeface="Segoe UI Symbol" panose="020B0502040204020203" pitchFamily="34" charset="0"/>
              </a:rPr>
              <a:t>(MB/s)</a:t>
            </a:r>
          </a:p>
        </p:txBody>
      </p:sp>
      <p:cxnSp>
        <p:nvCxnSpPr>
          <p:cNvPr id="68" name="Connector: Curved 67">
            <a:extLst>
              <a:ext uri="{FF2B5EF4-FFF2-40B4-BE49-F238E27FC236}">
                <a16:creationId xmlns:a16="http://schemas.microsoft.com/office/drawing/2014/main" id="{69EE8925-5A88-42B1-8BEB-3A3B76C66012}"/>
              </a:ext>
            </a:extLst>
          </p:cNvPr>
          <p:cNvCxnSpPr>
            <a:cxnSpLocks/>
          </p:cNvCxnSpPr>
          <p:nvPr/>
        </p:nvCxnSpPr>
        <p:spPr bwMode="auto">
          <a:xfrm rot="16200000" flipV="1">
            <a:off x="3177395" y="3816567"/>
            <a:ext cx="686382" cy="421206"/>
          </a:xfrm>
          <a:prstGeom prst="curvedConnector3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70" name="Picture 18">
            <a:extLst>
              <a:ext uri="{FF2B5EF4-FFF2-40B4-BE49-F238E27FC236}">
                <a16:creationId xmlns:a16="http://schemas.microsoft.com/office/drawing/2014/main" id="{B6D2EF49-5489-4F7B-94DE-DA9F069A5A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790" y="5121315"/>
            <a:ext cx="726190" cy="71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219200" y="115888"/>
            <a:ext cx="7543800" cy="569912"/>
          </a:xfrm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sz="2800" b="1" kern="1200" dirty="0">
                <a:solidFill>
                  <a:srgbClr val="A50021"/>
                </a:solidFill>
                <a:latin typeface="Calibri"/>
              </a:rPr>
              <a:t>Adaptive Multi-Cloud Storage</a:t>
            </a:r>
          </a:p>
        </p:txBody>
      </p:sp>
    </p:spTree>
    <p:extLst>
      <p:ext uri="{BB962C8B-B14F-4D97-AF65-F5344CB8AC3E}">
        <p14:creationId xmlns:p14="http://schemas.microsoft.com/office/powerpoint/2010/main" val="4718723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Slide Number Placeholder 1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569B0F-3CD5-41B7-B8F6-14FAB05F5DA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22916" name="Group 143"/>
          <p:cNvGrpSpPr>
            <a:grpSpLocks/>
          </p:cNvGrpSpPr>
          <p:nvPr/>
        </p:nvGrpSpPr>
        <p:grpSpPr bwMode="auto">
          <a:xfrm>
            <a:off x="533400" y="838200"/>
            <a:ext cx="8177213" cy="4332288"/>
            <a:chOff x="583221" y="159133"/>
            <a:chExt cx="8176837" cy="4434324"/>
          </a:xfrm>
        </p:grpSpPr>
        <p:pic>
          <p:nvPicPr>
            <p:cNvPr id="422918" name="Picture 9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0545" y="2180349"/>
              <a:ext cx="4562283" cy="2413108"/>
            </a:xfrm>
            <a:prstGeom prst="rect">
              <a:avLst/>
            </a:prstGeom>
            <a:solidFill>
              <a:srgbClr val="B9C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2919" name="Picture 12" descr="Image result for onedrive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38" t="13626" r="15605" b="8051"/>
            <a:stretch>
              <a:fillRect/>
            </a:stretch>
          </p:blipFill>
          <p:spPr bwMode="auto">
            <a:xfrm>
              <a:off x="803448" y="3722434"/>
              <a:ext cx="930698" cy="805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2920" name="Picture 2" descr="Image result for dropbox log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7627" y="3722434"/>
              <a:ext cx="632004" cy="805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2921" name="Picture 10" descr="Image result for salesforce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34" t="10226" r="22179" b="11935"/>
            <a:stretch>
              <a:fillRect/>
            </a:stretch>
          </p:blipFill>
          <p:spPr bwMode="auto">
            <a:xfrm>
              <a:off x="1406293" y="2339192"/>
              <a:ext cx="1047300" cy="573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2922" name="Picture 14" descr="Image result for sharefile log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7642" y="1543119"/>
              <a:ext cx="1140118" cy="286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2923" name="Picture 16" descr="Image result for egnyte logo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748" b="24438"/>
            <a:stretch>
              <a:fillRect/>
            </a:stretch>
          </p:blipFill>
          <p:spPr bwMode="auto">
            <a:xfrm>
              <a:off x="5783691" y="1508430"/>
              <a:ext cx="1043178" cy="356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2924" name="Picture 18" descr="Related imag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86" t="11200" r="10213" b="7373"/>
            <a:stretch>
              <a:fillRect/>
            </a:stretch>
          </p:blipFill>
          <p:spPr bwMode="auto">
            <a:xfrm>
              <a:off x="7133118" y="2358312"/>
              <a:ext cx="947728" cy="534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2925" name="Picture 8" descr="Image result for google drive logo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6420" y="804236"/>
              <a:ext cx="691756" cy="691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3" name="Straight Arrow Connector 112"/>
            <p:cNvCxnSpPr/>
            <p:nvPr/>
          </p:nvCxnSpPr>
          <p:spPr>
            <a:xfrm flipH="1">
              <a:off x="6174139" y="4125489"/>
              <a:ext cx="1425509" cy="0"/>
            </a:xfrm>
            <a:prstGeom prst="straightConnector1">
              <a:avLst/>
            </a:prstGeom>
            <a:noFill/>
            <a:ln w="47625" cap="flat" cmpd="sng" algn="ctr">
              <a:solidFill>
                <a:srgbClr val="4BACC6">
                  <a:lumMod val="50000"/>
                </a:srgbClr>
              </a:solidFill>
              <a:prstDash val="solid"/>
              <a:round/>
              <a:headEnd type="stealth" w="lg" len="med"/>
              <a:tailEnd type="stealth" w="lg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14" name="Straight Arrow Connector 113"/>
            <p:cNvCxnSpPr/>
            <p:nvPr/>
          </p:nvCxnSpPr>
          <p:spPr>
            <a:xfrm flipH="1">
              <a:off x="5902689" y="2750832"/>
              <a:ext cx="1125485" cy="635331"/>
            </a:xfrm>
            <a:prstGeom prst="straightConnector1">
              <a:avLst/>
            </a:prstGeom>
            <a:noFill/>
            <a:ln w="47625" cap="flat" cmpd="sng" algn="ctr">
              <a:solidFill>
                <a:srgbClr val="4BACC6">
                  <a:lumMod val="50000"/>
                </a:srgbClr>
              </a:solidFill>
              <a:prstDash val="solid"/>
              <a:round/>
              <a:headEnd type="stealth" w="lg" len="med"/>
              <a:tailEnd type="stealth" w="lg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15" name="Straight Arrow Connector 114"/>
            <p:cNvCxnSpPr/>
            <p:nvPr/>
          </p:nvCxnSpPr>
          <p:spPr>
            <a:xfrm flipH="1">
              <a:off x="5526469" y="1970885"/>
              <a:ext cx="652433" cy="1225167"/>
            </a:xfrm>
            <a:prstGeom prst="straightConnector1">
              <a:avLst/>
            </a:prstGeom>
            <a:noFill/>
            <a:ln w="47625" cap="flat" cmpd="sng" algn="ctr">
              <a:solidFill>
                <a:srgbClr val="4BACC6">
                  <a:lumMod val="50000"/>
                </a:srgbClr>
              </a:solidFill>
              <a:prstDash val="solid"/>
              <a:round/>
              <a:headEnd type="stealth" w="lg" len="med"/>
              <a:tailEnd type="stealth" w="lg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16" name="Straight Arrow Connector 115"/>
            <p:cNvCxnSpPr/>
            <p:nvPr/>
          </p:nvCxnSpPr>
          <p:spPr>
            <a:xfrm>
              <a:off x="4739105" y="1602035"/>
              <a:ext cx="0" cy="1111424"/>
            </a:xfrm>
            <a:prstGeom prst="straightConnector1">
              <a:avLst/>
            </a:prstGeom>
            <a:noFill/>
            <a:ln w="47625" cap="flat" cmpd="sng" algn="ctr">
              <a:solidFill>
                <a:srgbClr val="4BACC6">
                  <a:lumMod val="50000"/>
                </a:srgbClr>
              </a:solidFill>
              <a:prstDash val="solid"/>
              <a:round/>
              <a:headEnd type="stealth" w="lg" len="med"/>
              <a:tailEnd type="stealth" w="lg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17" name="Straight Arrow Connector 116"/>
            <p:cNvCxnSpPr/>
            <p:nvPr/>
          </p:nvCxnSpPr>
          <p:spPr>
            <a:xfrm>
              <a:off x="2134138" y="2911696"/>
              <a:ext cx="1236605" cy="810820"/>
            </a:xfrm>
            <a:prstGeom prst="straightConnector1">
              <a:avLst/>
            </a:prstGeom>
            <a:noFill/>
            <a:ln w="47625" cap="flat" cmpd="sng" algn="ctr">
              <a:solidFill>
                <a:srgbClr val="4BACC6">
                  <a:lumMod val="50000"/>
                </a:srgbClr>
              </a:solidFill>
              <a:prstDash val="solid"/>
              <a:round/>
              <a:headEnd type="stealth" w="lg" len="med"/>
              <a:tailEnd type="stealth" w="lg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18" name="Straight Arrow Connector 117"/>
            <p:cNvCxnSpPr/>
            <p:nvPr/>
          </p:nvCxnSpPr>
          <p:spPr>
            <a:xfrm>
              <a:off x="1734106" y="4125489"/>
              <a:ext cx="1203270" cy="0"/>
            </a:xfrm>
            <a:prstGeom prst="straightConnector1">
              <a:avLst/>
            </a:prstGeom>
            <a:noFill/>
            <a:ln w="47625" cap="flat" cmpd="sng" algn="ctr">
              <a:solidFill>
                <a:srgbClr val="4BACC6">
                  <a:lumMod val="50000"/>
                </a:srgbClr>
              </a:solidFill>
              <a:prstDash val="solid"/>
              <a:round/>
              <a:headEnd type="stealth" w="lg" len="med"/>
              <a:tailEnd type="stealth" w="lg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19" name="Straight Arrow Connector 118"/>
            <p:cNvCxnSpPr/>
            <p:nvPr/>
          </p:nvCxnSpPr>
          <p:spPr>
            <a:xfrm>
              <a:off x="3529486" y="2092752"/>
              <a:ext cx="847686" cy="1179670"/>
            </a:xfrm>
            <a:prstGeom prst="straightConnector1">
              <a:avLst/>
            </a:prstGeom>
            <a:noFill/>
            <a:ln w="47625" cap="flat" cmpd="sng" algn="ctr">
              <a:solidFill>
                <a:srgbClr val="4BACC6">
                  <a:lumMod val="50000"/>
                </a:srgbClr>
              </a:solidFill>
              <a:prstDash val="solid"/>
              <a:round/>
              <a:headEnd type="stealth" w="lg" len="med"/>
              <a:tailEnd type="stealth" w="lg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422933" name="Curved Connector 119"/>
            <p:cNvCxnSpPr>
              <a:cxnSpLocks noChangeShapeType="1"/>
            </p:cNvCxnSpPr>
            <p:nvPr/>
          </p:nvCxnSpPr>
          <p:spPr bwMode="auto">
            <a:xfrm rot="5400000" flipH="1" flipV="1">
              <a:off x="4303549" y="2814318"/>
              <a:ext cx="558199" cy="357064"/>
            </a:xfrm>
            <a:prstGeom prst="curvedConnector3">
              <a:avLst>
                <a:gd name="adj1" fmla="val 50000"/>
              </a:avLst>
            </a:prstGeom>
            <a:noFill/>
            <a:ln w="41275" algn="ctr">
              <a:solidFill>
                <a:srgbClr val="00B050"/>
              </a:solidFill>
              <a:round/>
              <a:headEnd type="none" w="lg" len="lg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2934" name="Curved Connector 120"/>
            <p:cNvCxnSpPr>
              <a:cxnSpLocks noChangeShapeType="1"/>
            </p:cNvCxnSpPr>
            <p:nvPr/>
          </p:nvCxnSpPr>
          <p:spPr bwMode="auto">
            <a:xfrm>
              <a:off x="3415881" y="3716099"/>
              <a:ext cx="2680119" cy="440419"/>
            </a:xfrm>
            <a:prstGeom prst="curvedConnector3">
              <a:avLst>
                <a:gd name="adj1" fmla="val 50343"/>
              </a:avLst>
            </a:prstGeom>
            <a:noFill/>
            <a:ln w="41275" algn="ctr">
              <a:solidFill>
                <a:srgbClr val="00B050"/>
              </a:solidFill>
              <a:round/>
              <a:headEnd type="none" w="lg" len="lg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22935" name="TextBox 121"/>
            <p:cNvSpPr txBox="1">
              <a:spLocks noChangeArrowheads="1"/>
            </p:cNvSpPr>
            <p:nvPr/>
          </p:nvSpPr>
          <p:spPr bwMode="auto">
            <a:xfrm>
              <a:off x="583221" y="3190716"/>
              <a:ext cx="1305747" cy="378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0.00099030</a:t>
              </a:r>
            </a:p>
          </p:txBody>
        </p:sp>
        <p:sp>
          <p:nvSpPr>
            <p:cNvPr id="422936" name="TextBox 122"/>
            <p:cNvSpPr txBox="1">
              <a:spLocks noChangeArrowheads="1"/>
            </p:cNvSpPr>
            <p:nvPr/>
          </p:nvSpPr>
          <p:spPr bwMode="auto">
            <a:xfrm>
              <a:off x="1245726" y="1662908"/>
              <a:ext cx="1298639" cy="378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0.00092609</a:t>
              </a:r>
            </a:p>
          </p:txBody>
        </p:sp>
        <p:sp>
          <p:nvSpPr>
            <p:cNvPr id="422937" name="TextBox 123"/>
            <p:cNvSpPr txBox="1">
              <a:spLocks noChangeArrowheads="1"/>
            </p:cNvSpPr>
            <p:nvPr/>
          </p:nvSpPr>
          <p:spPr bwMode="auto">
            <a:xfrm>
              <a:off x="2453593" y="674897"/>
              <a:ext cx="1595695" cy="378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0.00021404</a:t>
              </a:r>
            </a:p>
          </p:txBody>
        </p:sp>
        <p:sp>
          <p:nvSpPr>
            <p:cNvPr id="422938" name="TextBox 124"/>
            <p:cNvSpPr txBox="1">
              <a:spLocks noChangeArrowheads="1"/>
            </p:cNvSpPr>
            <p:nvPr/>
          </p:nvSpPr>
          <p:spPr bwMode="auto">
            <a:xfrm>
              <a:off x="4098288" y="159133"/>
              <a:ext cx="1358551" cy="378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0.00109019</a:t>
              </a:r>
            </a:p>
          </p:txBody>
        </p:sp>
        <p:sp>
          <p:nvSpPr>
            <p:cNvPr id="422939" name="TextBox 125"/>
            <p:cNvSpPr txBox="1">
              <a:spLocks noChangeArrowheads="1"/>
            </p:cNvSpPr>
            <p:nvPr/>
          </p:nvSpPr>
          <p:spPr bwMode="auto">
            <a:xfrm>
              <a:off x="5687751" y="686233"/>
              <a:ext cx="1315081" cy="378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0.00109874</a:t>
              </a:r>
            </a:p>
          </p:txBody>
        </p:sp>
        <p:sp>
          <p:nvSpPr>
            <p:cNvPr id="422940" name="TextBox 126"/>
            <p:cNvSpPr txBox="1">
              <a:spLocks noChangeArrowheads="1"/>
            </p:cNvSpPr>
            <p:nvPr/>
          </p:nvSpPr>
          <p:spPr bwMode="auto">
            <a:xfrm>
              <a:off x="6997203" y="1650301"/>
              <a:ext cx="1313323" cy="378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0.00269549</a:t>
              </a:r>
            </a:p>
          </p:txBody>
        </p:sp>
        <p:sp>
          <p:nvSpPr>
            <p:cNvPr id="422941" name="TextBox 127"/>
            <p:cNvSpPr txBox="1">
              <a:spLocks noChangeArrowheads="1"/>
            </p:cNvSpPr>
            <p:nvPr/>
          </p:nvSpPr>
          <p:spPr bwMode="auto">
            <a:xfrm>
              <a:off x="7387199" y="3184556"/>
              <a:ext cx="1372859" cy="378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0.00145548</a:t>
              </a:r>
            </a:p>
          </p:txBody>
        </p:sp>
        <p:sp>
          <p:nvSpPr>
            <p:cNvPr id="422942" name="TextBox 128"/>
            <p:cNvSpPr txBox="1">
              <a:spLocks noChangeArrowheads="1"/>
            </p:cNvSpPr>
            <p:nvPr/>
          </p:nvSpPr>
          <p:spPr bwMode="auto">
            <a:xfrm>
              <a:off x="1924449" y="4139724"/>
              <a:ext cx="619407" cy="378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1998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2.18</a:t>
              </a:r>
            </a:p>
          </p:txBody>
        </p:sp>
        <p:sp>
          <p:nvSpPr>
            <p:cNvPr id="422943" name="TextBox 129"/>
            <p:cNvSpPr txBox="1">
              <a:spLocks noChangeArrowheads="1"/>
            </p:cNvSpPr>
            <p:nvPr/>
          </p:nvSpPr>
          <p:spPr bwMode="auto">
            <a:xfrm>
              <a:off x="1915786" y="3755651"/>
              <a:ext cx="619407" cy="378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1.46</a:t>
              </a:r>
            </a:p>
          </p:txBody>
        </p:sp>
        <p:sp>
          <p:nvSpPr>
            <p:cNvPr id="422944" name="TextBox 130"/>
            <p:cNvSpPr txBox="1">
              <a:spLocks noChangeArrowheads="1"/>
            </p:cNvSpPr>
            <p:nvPr/>
          </p:nvSpPr>
          <p:spPr bwMode="auto">
            <a:xfrm>
              <a:off x="2198396" y="3225699"/>
              <a:ext cx="619407" cy="378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1998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0.71</a:t>
              </a:r>
            </a:p>
          </p:txBody>
        </p:sp>
        <p:sp>
          <p:nvSpPr>
            <p:cNvPr id="422945" name="TextBox 131"/>
            <p:cNvSpPr txBox="1">
              <a:spLocks noChangeArrowheads="1"/>
            </p:cNvSpPr>
            <p:nvPr/>
          </p:nvSpPr>
          <p:spPr bwMode="auto">
            <a:xfrm>
              <a:off x="2492160" y="2839760"/>
              <a:ext cx="619407" cy="378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0.73</a:t>
              </a:r>
            </a:p>
          </p:txBody>
        </p:sp>
        <p:sp>
          <p:nvSpPr>
            <p:cNvPr id="422946" name="TextBox 132"/>
            <p:cNvSpPr txBox="1">
              <a:spLocks noChangeArrowheads="1"/>
            </p:cNvSpPr>
            <p:nvPr/>
          </p:nvSpPr>
          <p:spPr bwMode="auto">
            <a:xfrm>
              <a:off x="3286236" y="2496844"/>
              <a:ext cx="619407" cy="378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1998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0.75</a:t>
              </a:r>
            </a:p>
          </p:txBody>
        </p:sp>
        <p:sp>
          <p:nvSpPr>
            <p:cNvPr id="422947" name="TextBox 133"/>
            <p:cNvSpPr txBox="1">
              <a:spLocks noChangeArrowheads="1"/>
            </p:cNvSpPr>
            <p:nvPr/>
          </p:nvSpPr>
          <p:spPr bwMode="auto">
            <a:xfrm>
              <a:off x="3725153" y="2110902"/>
              <a:ext cx="619407" cy="378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0.65</a:t>
              </a:r>
            </a:p>
          </p:txBody>
        </p:sp>
        <p:sp>
          <p:nvSpPr>
            <p:cNvPr id="422948" name="TextBox 134"/>
            <p:cNvSpPr txBox="1">
              <a:spLocks noChangeArrowheads="1"/>
            </p:cNvSpPr>
            <p:nvPr/>
          </p:nvSpPr>
          <p:spPr bwMode="auto">
            <a:xfrm>
              <a:off x="4191000" y="1835132"/>
              <a:ext cx="619407" cy="378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2.98</a:t>
              </a:r>
            </a:p>
          </p:txBody>
        </p:sp>
        <p:sp>
          <p:nvSpPr>
            <p:cNvPr id="422949" name="TextBox 135"/>
            <p:cNvSpPr txBox="1">
              <a:spLocks noChangeArrowheads="1"/>
            </p:cNvSpPr>
            <p:nvPr/>
          </p:nvSpPr>
          <p:spPr bwMode="auto">
            <a:xfrm>
              <a:off x="4767305" y="1834571"/>
              <a:ext cx="619407" cy="378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1998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3.06</a:t>
              </a:r>
            </a:p>
          </p:txBody>
        </p:sp>
        <p:sp>
          <p:nvSpPr>
            <p:cNvPr id="422950" name="TextBox 136"/>
            <p:cNvSpPr txBox="1">
              <a:spLocks noChangeArrowheads="1"/>
            </p:cNvSpPr>
            <p:nvPr/>
          </p:nvSpPr>
          <p:spPr bwMode="auto">
            <a:xfrm>
              <a:off x="5399742" y="2191368"/>
              <a:ext cx="619407" cy="378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1.70</a:t>
              </a:r>
            </a:p>
          </p:txBody>
        </p:sp>
        <p:sp>
          <p:nvSpPr>
            <p:cNvPr id="422951" name="TextBox 137"/>
            <p:cNvSpPr txBox="1">
              <a:spLocks noChangeArrowheads="1"/>
            </p:cNvSpPr>
            <p:nvPr/>
          </p:nvSpPr>
          <p:spPr bwMode="auto">
            <a:xfrm>
              <a:off x="5875419" y="2438587"/>
              <a:ext cx="619407" cy="378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1998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2.30</a:t>
              </a:r>
            </a:p>
          </p:txBody>
        </p:sp>
        <p:sp>
          <p:nvSpPr>
            <p:cNvPr id="422952" name="TextBox 138"/>
            <p:cNvSpPr txBox="1">
              <a:spLocks noChangeArrowheads="1"/>
            </p:cNvSpPr>
            <p:nvPr/>
          </p:nvSpPr>
          <p:spPr bwMode="auto">
            <a:xfrm>
              <a:off x="6249395" y="2631739"/>
              <a:ext cx="619407" cy="378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2.55</a:t>
              </a:r>
            </a:p>
          </p:txBody>
        </p:sp>
        <p:sp>
          <p:nvSpPr>
            <p:cNvPr id="422953" name="TextBox 139"/>
            <p:cNvSpPr txBox="1">
              <a:spLocks noChangeArrowheads="1"/>
            </p:cNvSpPr>
            <p:nvPr/>
          </p:nvSpPr>
          <p:spPr bwMode="auto">
            <a:xfrm>
              <a:off x="6514979" y="2999603"/>
              <a:ext cx="619407" cy="378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1998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2.62</a:t>
              </a:r>
            </a:p>
          </p:txBody>
        </p:sp>
        <p:sp>
          <p:nvSpPr>
            <p:cNvPr id="422954" name="TextBox 140"/>
            <p:cNvSpPr txBox="1">
              <a:spLocks noChangeArrowheads="1"/>
            </p:cNvSpPr>
            <p:nvPr/>
          </p:nvSpPr>
          <p:spPr bwMode="auto">
            <a:xfrm>
              <a:off x="6788306" y="3788916"/>
              <a:ext cx="619407" cy="378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2.93</a:t>
              </a:r>
            </a:p>
          </p:txBody>
        </p:sp>
        <p:sp>
          <p:nvSpPr>
            <p:cNvPr id="422955" name="TextBox 141"/>
            <p:cNvSpPr txBox="1">
              <a:spLocks noChangeArrowheads="1"/>
            </p:cNvSpPr>
            <p:nvPr/>
          </p:nvSpPr>
          <p:spPr bwMode="auto">
            <a:xfrm>
              <a:off x="6786538" y="4156521"/>
              <a:ext cx="619407" cy="378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1998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3.25</a:t>
              </a:r>
            </a:p>
          </p:txBody>
        </p:sp>
      </p:grpSp>
      <p:sp>
        <p:nvSpPr>
          <p:cNvPr id="422917" name="TextBox 51"/>
          <p:cNvSpPr txBox="1">
            <a:spLocks noChangeArrowheads="1"/>
          </p:cNvSpPr>
          <p:nvPr/>
        </p:nvSpPr>
        <p:spPr bwMode="auto">
          <a:xfrm>
            <a:off x="307975" y="5421313"/>
            <a:ext cx="33877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Segoe UI Symbol" panose="020B0502040204020203" pitchFamily="34" charset="0"/>
              </a:rPr>
              <a:t>⚫ </a:t>
            </a:r>
            <a:r>
              <a:rPr kumimoji="0" lang="es-MX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Segoe UI Symbol" panose="020B0502040204020203" pitchFamily="34" charset="0"/>
              </a:rPr>
              <a:t>noAccess</a:t>
            </a: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Segoe UI Symbol" panose="020B0502040204020203" pitchFamily="34" charset="0"/>
              </a:rPr>
              <a:t> </a:t>
            </a:r>
            <a:r>
              <a:rPr kumimoji="0" lang="es-MX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Segoe UI Symbol" panose="020B0502040204020203" pitchFamily="34" charset="0"/>
              </a:rPr>
              <a:t>probability</a:t>
            </a:r>
            <a:endParaRPr kumimoji="0" lang="es-MX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egoe UI Symbol" panose="020B0502040204020203" pitchFamily="34" charset="0"/>
              <a:ea typeface="Segoe UI Symbol" panose="020B0502040204020203" pitchFamily="34" charset="0"/>
              <a:cs typeface="Segoe UI Symbol" panose="020B0502040204020203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Segoe UI Symbol" panose="020B0502040204020203" pitchFamily="34" charset="0"/>
              </a:rPr>
              <a:t>⚫ </a:t>
            </a:r>
            <a:r>
              <a:rPr kumimoji="0" lang="es-MX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Segoe UI Symbol" panose="020B0502040204020203" pitchFamily="34" charset="0"/>
              </a:rPr>
              <a:t>Upload</a:t>
            </a: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Segoe UI Symbol" panose="020B0502040204020203" pitchFamily="34" charset="0"/>
              </a:rPr>
              <a:t> </a:t>
            </a:r>
            <a:r>
              <a:rPr kumimoji="0" lang="es-MX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Segoe UI Symbol" panose="020B0502040204020203" pitchFamily="34" charset="0"/>
              </a:rPr>
              <a:t>speed</a:t>
            </a: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Segoe UI Symbol" panose="020B0502040204020203" pitchFamily="34" charset="0"/>
              </a:rPr>
              <a:t> (MB/s)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998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Segoe UI Symbol" panose="020B0502040204020203" pitchFamily="34" charset="0"/>
              </a:rPr>
              <a:t>⚫ </a:t>
            </a:r>
            <a:r>
              <a:rPr kumimoji="0" lang="es-MX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1998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Segoe UI Symbol" panose="020B0502040204020203" pitchFamily="34" charset="0"/>
              </a:rPr>
              <a:t>Download</a:t>
            </a: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998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Segoe UI Symbol" panose="020B0502040204020203" pitchFamily="34" charset="0"/>
              </a:rPr>
              <a:t> </a:t>
            </a:r>
            <a:r>
              <a:rPr kumimoji="0" lang="es-MX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1998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Segoe UI Symbol" panose="020B0502040204020203" pitchFamily="34" charset="0"/>
              </a:rPr>
              <a:t>speed</a:t>
            </a: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998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Segoe UI Symbol" panose="020B0502040204020203" pitchFamily="34" charset="0"/>
              </a:rPr>
              <a:t>(MB/s)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219200" y="115888"/>
            <a:ext cx="7543800" cy="569912"/>
          </a:xfrm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sz="2800" b="1" kern="1200" dirty="0">
                <a:solidFill>
                  <a:srgbClr val="A50021"/>
                </a:solidFill>
                <a:latin typeface="Calibri"/>
              </a:rPr>
              <a:t>Adaptive Multi-Cloud Storage</a:t>
            </a:r>
          </a:p>
        </p:txBody>
      </p:sp>
    </p:spTree>
    <p:extLst>
      <p:ext uri="{BB962C8B-B14F-4D97-AF65-F5344CB8AC3E}">
        <p14:creationId xmlns:p14="http://schemas.microsoft.com/office/powerpoint/2010/main" val="133309594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223B88-AE34-44DD-B12C-FF8FF7C1E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ED618-095F-4A2E-81CD-0431DB534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grpSp>
        <p:nvGrpSpPr>
          <p:cNvPr id="6" name="Group 10">
            <a:extLst>
              <a:ext uri="{FF2B5EF4-FFF2-40B4-BE49-F238E27FC236}">
                <a16:creationId xmlns:a16="http://schemas.microsoft.com/office/drawing/2014/main" id="{906B336C-4377-4CFD-B513-B8648C8BF8AA}"/>
              </a:ext>
            </a:extLst>
          </p:cNvPr>
          <p:cNvGrpSpPr>
            <a:grpSpLocks/>
          </p:cNvGrpSpPr>
          <p:nvPr/>
        </p:nvGrpSpPr>
        <p:grpSpPr bwMode="auto">
          <a:xfrm>
            <a:off x="1573436" y="993668"/>
            <a:ext cx="6213830" cy="5195781"/>
            <a:chOff x="1014573" y="358184"/>
            <a:chExt cx="7567257" cy="6440649"/>
          </a:xfrm>
        </p:grpSpPr>
        <p:sp>
          <p:nvSpPr>
            <p:cNvPr id="7" name="Shape 353">
              <a:extLst>
                <a:ext uri="{FF2B5EF4-FFF2-40B4-BE49-F238E27FC236}">
                  <a16:creationId xmlns:a16="http://schemas.microsoft.com/office/drawing/2014/main" id="{83B3ADC7-CF98-454E-988D-D560CAE822D6}"/>
                </a:ext>
              </a:extLst>
            </p:cNvPr>
            <p:cNvSpPr/>
            <p:nvPr/>
          </p:nvSpPr>
          <p:spPr>
            <a:xfrm>
              <a:off x="1594554" y="5220615"/>
              <a:ext cx="1071032" cy="991798"/>
            </a:xfrm>
            <a:custGeom>
              <a:avLst/>
              <a:gdLst/>
              <a:ahLst/>
              <a:cxnLst/>
              <a:rect l="0" t="0" r="0" b="0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9525" cap="flat" cmpd="sng">
              <a:solidFill>
                <a:sysClr val="windowText" lastClr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" name="Picture 12">
              <a:extLst>
                <a:ext uri="{FF2B5EF4-FFF2-40B4-BE49-F238E27FC236}">
                  <a16:creationId xmlns:a16="http://schemas.microsoft.com/office/drawing/2014/main" id="{D99EFDD0-400E-48BD-AAE4-D772757D7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4573" y="5639909"/>
              <a:ext cx="1158925" cy="1158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3">
              <a:extLst>
                <a:ext uri="{FF2B5EF4-FFF2-40B4-BE49-F238E27FC236}">
                  <a16:creationId xmlns:a16="http://schemas.microsoft.com/office/drawing/2014/main" id="{C9E28694-120F-402A-800B-EAF135D8C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7984" y="5415565"/>
              <a:ext cx="390112" cy="481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ounded Rectangle 15">
              <a:extLst>
                <a:ext uri="{FF2B5EF4-FFF2-40B4-BE49-F238E27FC236}">
                  <a16:creationId xmlns:a16="http://schemas.microsoft.com/office/drawing/2014/main" id="{AE0772C3-5B97-4CF5-A81D-0D1E5F84C39B}"/>
                </a:ext>
              </a:extLst>
            </p:cNvPr>
            <p:cNvSpPr/>
            <p:nvPr/>
          </p:nvSpPr>
          <p:spPr>
            <a:xfrm>
              <a:off x="3572985" y="5368336"/>
              <a:ext cx="3131900" cy="1408982"/>
            </a:xfrm>
            <a:prstGeom prst="roundRect">
              <a:avLst/>
            </a:prstGeom>
            <a:solidFill>
              <a:srgbClr val="FDE2CB"/>
            </a:solidFill>
            <a:ln w="285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2" name="Picture 16">
              <a:extLst>
                <a:ext uri="{FF2B5EF4-FFF2-40B4-BE49-F238E27FC236}">
                  <a16:creationId xmlns:a16="http://schemas.microsoft.com/office/drawing/2014/main" id="{BEA105AD-E2CB-4BCE-BE57-07AD5C4EC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0236" y="5438921"/>
              <a:ext cx="884361" cy="884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8">
              <a:extLst>
                <a:ext uri="{FF2B5EF4-FFF2-40B4-BE49-F238E27FC236}">
                  <a16:creationId xmlns:a16="http://schemas.microsoft.com/office/drawing/2014/main" id="{746E1C47-5208-4796-93AA-E1120E5FC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3078" y="5438921"/>
              <a:ext cx="884361" cy="884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9">
              <a:extLst>
                <a:ext uri="{FF2B5EF4-FFF2-40B4-BE49-F238E27FC236}">
                  <a16:creationId xmlns:a16="http://schemas.microsoft.com/office/drawing/2014/main" id="{5F2451D5-D9DB-4216-9A0A-29AA85107F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6768" y="6326946"/>
              <a:ext cx="2804343" cy="419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Secret Sharing Scheme</a:t>
              </a:r>
            </a:p>
          </p:txBody>
        </p:sp>
        <p:pic>
          <p:nvPicPr>
            <p:cNvPr id="16" name="Picture 20">
              <a:extLst>
                <a:ext uri="{FF2B5EF4-FFF2-40B4-BE49-F238E27FC236}">
                  <a16:creationId xmlns:a16="http://schemas.microsoft.com/office/drawing/2014/main" id="{5A593E5C-ED1E-4194-B5A0-32FC60B92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1734297"/>
              <a:ext cx="4562283" cy="2413108"/>
            </a:xfrm>
            <a:prstGeom prst="rect">
              <a:avLst/>
            </a:prstGeom>
            <a:solidFill>
              <a:srgbClr val="B9C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2" descr="Image result for onedrive logo">
              <a:extLst>
                <a:ext uri="{FF2B5EF4-FFF2-40B4-BE49-F238E27FC236}">
                  <a16:creationId xmlns:a16="http://schemas.microsoft.com/office/drawing/2014/main" id="{CA0E45C4-5879-4B73-9124-C37665E0D1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38" t="13626" r="15605" b="8051"/>
            <a:stretch>
              <a:fillRect/>
            </a:stretch>
          </p:blipFill>
          <p:spPr bwMode="auto">
            <a:xfrm>
              <a:off x="1169903" y="3276382"/>
              <a:ext cx="930698" cy="805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 descr="Image result for dropbox logo">
              <a:extLst>
                <a:ext uri="{FF2B5EF4-FFF2-40B4-BE49-F238E27FC236}">
                  <a16:creationId xmlns:a16="http://schemas.microsoft.com/office/drawing/2014/main" id="{0CF878C6-D0B9-4719-B65A-74873E6A39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9826" y="3261982"/>
              <a:ext cx="632004" cy="805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0" descr="Image result for salesforce logo">
              <a:extLst>
                <a:ext uri="{FF2B5EF4-FFF2-40B4-BE49-F238E27FC236}">
                  <a16:creationId xmlns:a16="http://schemas.microsoft.com/office/drawing/2014/main" id="{AC3883CF-BEE5-446D-B754-E750DD1C6E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34" t="10226" r="22179" b="11935"/>
            <a:stretch>
              <a:fillRect/>
            </a:stretch>
          </p:blipFill>
          <p:spPr bwMode="auto">
            <a:xfrm>
              <a:off x="1772748" y="1893140"/>
              <a:ext cx="1047300" cy="573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4" descr="Image result for sharefile logo">
              <a:extLst>
                <a:ext uri="{FF2B5EF4-FFF2-40B4-BE49-F238E27FC236}">
                  <a16:creationId xmlns:a16="http://schemas.microsoft.com/office/drawing/2014/main" id="{2ABEEE3B-87FE-4D97-882F-B37A78F177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4097" y="1097067"/>
              <a:ext cx="1140118" cy="286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6" descr="Image result for egnyte logo">
              <a:extLst>
                <a:ext uri="{FF2B5EF4-FFF2-40B4-BE49-F238E27FC236}">
                  <a16:creationId xmlns:a16="http://schemas.microsoft.com/office/drawing/2014/main" id="{AA02BCA1-6F7B-4727-AF5C-C428E3FE79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748" b="24438"/>
            <a:stretch>
              <a:fillRect/>
            </a:stretch>
          </p:blipFill>
          <p:spPr bwMode="auto">
            <a:xfrm>
              <a:off x="6150146" y="1062378"/>
              <a:ext cx="1043178" cy="356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8" descr="Related image">
              <a:extLst>
                <a:ext uri="{FF2B5EF4-FFF2-40B4-BE49-F238E27FC236}">
                  <a16:creationId xmlns:a16="http://schemas.microsoft.com/office/drawing/2014/main" id="{8D1FBC65-C2D0-4B66-ADB6-7D7E2F8A77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86" t="11200" r="10213" b="7373"/>
            <a:stretch>
              <a:fillRect/>
            </a:stretch>
          </p:blipFill>
          <p:spPr bwMode="auto">
            <a:xfrm>
              <a:off x="7499573" y="1912260"/>
              <a:ext cx="947728" cy="534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8" descr="Image result for google drive logo">
              <a:extLst>
                <a:ext uri="{FF2B5EF4-FFF2-40B4-BE49-F238E27FC236}">
                  <a16:creationId xmlns:a16="http://schemas.microsoft.com/office/drawing/2014/main" id="{B751075B-EA71-4484-8390-D4183C8A33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2875" y="358184"/>
              <a:ext cx="691756" cy="691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90DA9E7-3F5C-49E5-8791-CDFCB7BD11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71734" y="3640076"/>
              <a:ext cx="1189215" cy="21524"/>
            </a:xfrm>
            <a:prstGeom prst="straightConnector1">
              <a:avLst/>
            </a:prstGeom>
            <a:noFill/>
            <a:ln w="38100" cap="flat" cmpd="sng" algn="ctr">
              <a:solidFill>
                <a:srgbClr val="4BACC6">
                  <a:lumMod val="50000"/>
                </a:srgbClr>
              </a:solidFill>
              <a:prstDash val="solid"/>
              <a:round/>
              <a:headEnd type="stealth" w="lg" len="med"/>
              <a:tailEnd type="stealth" w="lg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DB4A987-965C-4228-8E71-E685AC2E832E}"/>
                </a:ext>
              </a:extLst>
            </p:cNvPr>
            <p:cNvCxnSpPr/>
            <p:nvPr/>
          </p:nvCxnSpPr>
          <p:spPr>
            <a:xfrm flipH="1">
              <a:off x="6269899" y="2304389"/>
              <a:ext cx="1125164" cy="635617"/>
            </a:xfrm>
            <a:prstGeom prst="straightConnector1">
              <a:avLst/>
            </a:prstGeom>
            <a:noFill/>
            <a:ln w="38100" cap="flat" cmpd="sng" algn="ctr">
              <a:solidFill>
                <a:srgbClr val="4BACC6">
                  <a:lumMod val="50000"/>
                </a:srgbClr>
              </a:solidFill>
              <a:prstDash val="solid"/>
              <a:round/>
              <a:headEnd type="stealth" w="lg" len="med"/>
              <a:tailEnd type="stealth" w="lg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A521C95-5F00-4DCC-90F8-06734E0F49A3}"/>
                </a:ext>
              </a:extLst>
            </p:cNvPr>
            <p:cNvCxnSpPr/>
            <p:nvPr/>
          </p:nvCxnSpPr>
          <p:spPr>
            <a:xfrm flipH="1">
              <a:off x="5892910" y="1525120"/>
              <a:ext cx="651513" cy="1224004"/>
            </a:xfrm>
            <a:prstGeom prst="straightConnector1">
              <a:avLst/>
            </a:prstGeom>
            <a:noFill/>
            <a:ln w="38100" cap="flat" cmpd="sng" algn="ctr">
              <a:solidFill>
                <a:srgbClr val="4BACC6">
                  <a:lumMod val="50000"/>
                </a:srgbClr>
              </a:solidFill>
              <a:prstDash val="solid"/>
              <a:round/>
              <a:headEnd type="stealth" w="lg" len="med"/>
              <a:tailEnd type="stealth" w="lg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3F7E5953-9A0C-4645-B401-B3385A8F5BA7}"/>
                </a:ext>
              </a:extLst>
            </p:cNvPr>
            <p:cNvCxnSpPr/>
            <p:nvPr/>
          </p:nvCxnSpPr>
          <p:spPr>
            <a:xfrm>
              <a:off x="5106070" y="1155164"/>
              <a:ext cx="0" cy="1111837"/>
            </a:xfrm>
            <a:prstGeom prst="straightConnector1">
              <a:avLst/>
            </a:prstGeom>
            <a:noFill/>
            <a:ln w="38100" cap="flat" cmpd="sng" algn="ctr">
              <a:solidFill>
                <a:srgbClr val="4BACC6">
                  <a:lumMod val="50000"/>
                </a:srgbClr>
              </a:solidFill>
              <a:prstDash val="solid"/>
              <a:round/>
              <a:headEnd type="stealth" w="lg" len="med"/>
              <a:tailEnd type="stealth" w="lg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20380C7-BD43-45A9-AA42-174B7082BC90}"/>
                </a:ext>
              </a:extLst>
            </p:cNvPr>
            <p:cNvCxnSpPr/>
            <p:nvPr/>
          </p:nvCxnSpPr>
          <p:spPr>
            <a:xfrm>
              <a:off x="2501952" y="2465753"/>
              <a:ext cx="1235361" cy="810755"/>
            </a:xfrm>
            <a:prstGeom prst="straightConnector1">
              <a:avLst/>
            </a:prstGeom>
            <a:noFill/>
            <a:ln w="38100" cap="flat" cmpd="sng" algn="ctr">
              <a:solidFill>
                <a:srgbClr val="4BACC6">
                  <a:lumMod val="50000"/>
                </a:srgbClr>
              </a:solidFill>
              <a:prstDash val="solid"/>
              <a:round/>
              <a:headEnd type="stealth" w="lg" len="med"/>
              <a:tailEnd type="stealth" w="lg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E0183C3-8E82-4DDA-90C6-37D0A31821CF}"/>
                </a:ext>
              </a:extLst>
            </p:cNvPr>
            <p:cNvCxnSpPr/>
            <p:nvPr/>
          </p:nvCxnSpPr>
          <p:spPr>
            <a:xfrm>
              <a:off x="2099832" y="3677950"/>
              <a:ext cx="1204429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4BACC6">
                  <a:lumMod val="50000"/>
                </a:srgbClr>
              </a:solidFill>
              <a:prstDash val="solid"/>
              <a:round/>
              <a:headEnd type="stealth" w="lg" len="med"/>
              <a:tailEnd type="stealth" w="lg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0328CB1-AA86-4A13-9169-F0068AA62B90}"/>
                </a:ext>
              </a:extLst>
            </p:cNvPr>
            <p:cNvCxnSpPr/>
            <p:nvPr/>
          </p:nvCxnSpPr>
          <p:spPr>
            <a:xfrm>
              <a:off x="3895842" y="1647127"/>
              <a:ext cx="846773" cy="1178744"/>
            </a:xfrm>
            <a:prstGeom prst="straightConnector1">
              <a:avLst/>
            </a:prstGeom>
            <a:noFill/>
            <a:ln w="38100" cap="flat" cmpd="sng" algn="ctr">
              <a:solidFill>
                <a:srgbClr val="4BACC6">
                  <a:lumMod val="50000"/>
                </a:srgbClr>
              </a:solidFill>
              <a:prstDash val="solid"/>
              <a:round/>
              <a:headEnd type="stealth" w="lg" len="med"/>
              <a:tailEnd type="stealth" w="lg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</p:grpSp>
      <p:sp>
        <p:nvSpPr>
          <p:cNvPr id="34" name="Rounded Rectangle 45">
            <a:extLst>
              <a:ext uri="{FF2B5EF4-FFF2-40B4-BE49-F238E27FC236}">
                <a16:creationId xmlns:a16="http://schemas.microsoft.com/office/drawing/2014/main" id="{07604598-47DF-4011-8198-53742A37410C}"/>
              </a:ext>
            </a:extLst>
          </p:cNvPr>
          <p:cNvSpPr/>
          <p:nvPr/>
        </p:nvSpPr>
        <p:spPr>
          <a:xfrm>
            <a:off x="3701256" y="4381286"/>
            <a:ext cx="2544762" cy="53498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(3,5)−RRNS settings</a:t>
            </a:r>
          </a:p>
        </p:txBody>
      </p:sp>
      <p:sp>
        <p:nvSpPr>
          <p:cNvPr id="46" name="TextBox 77">
            <a:extLst>
              <a:ext uri="{FF2B5EF4-FFF2-40B4-BE49-F238E27FC236}">
                <a16:creationId xmlns:a16="http://schemas.microsoft.com/office/drawing/2014/main" id="{CC371CEA-5E5A-45DE-9C97-5ADD6B505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392" y="3347828"/>
            <a:ext cx="1294075" cy="36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0.00099030</a:t>
            </a:r>
          </a:p>
        </p:txBody>
      </p:sp>
      <p:sp>
        <p:nvSpPr>
          <p:cNvPr id="47" name="TextBox 78">
            <a:extLst>
              <a:ext uri="{FF2B5EF4-FFF2-40B4-BE49-F238E27FC236}">
                <a16:creationId xmlns:a16="http://schemas.microsoft.com/office/drawing/2014/main" id="{4337E5A4-0CCB-4BF8-8274-43BE4216F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329" y="2059423"/>
            <a:ext cx="1333970" cy="36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0.00092609</a:t>
            </a:r>
          </a:p>
        </p:txBody>
      </p:sp>
      <p:sp>
        <p:nvSpPr>
          <p:cNvPr id="48" name="TextBox 79">
            <a:extLst>
              <a:ext uri="{FF2B5EF4-FFF2-40B4-BE49-F238E27FC236}">
                <a16:creationId xmlns:a16="http://schemas.microsoft.com/office/drawing/2014/main" id="{5BADCC98-A31A-4E24-BAB7-EF8A28D82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223" y="1223631"/>
            <a:ext cx="13026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0.00021404</a:t>
            </a:r>
          </a:p>
        </p:txBody>
      </p:sp>
      <p:sp>
        <p:nvSpPr>
          <p:cNvPr id="49" name="TextBox 80">
            <a:extLst>
              <a:ext uri="{FF2B5EF4-FFF2-40B4-BE49-F238E27FC236}">
                <a16:creationId xmlns:a16="http://schemas.microsoft.com/office/drawing/2014/main" id="{FBD9A041-30F0-4C9D-ABCE-04D725633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6883" y="726738"/>
            <a:ext cx="1332385" cy="36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0.00109019</a:t>
            </a:r>
          </a:p>
        </p:txBody>
      </p:sp>
      <p:sp>
        <p:nvSpPr>
          <p:cNvPr id="50" name="TextBox 81">
            <a:extLst>
              <a:ext uri="{FF2B5EF4-FFF2-40B4-BE49-F238E27FC236}">
                <a16:creationId xmlns:a16="http://schemas.microsoft.com/office/drawing/2014/main" id="{97DADAA7-8ABB-4EAE-9862-4088C5E81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2626" y="1276103"/>
            <a:ext cx="1289753" cy="36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0.00109874</a:t>
            </a:r>
          </a:p>
        </p:txBody>
      </p:sp>
      <p:sp>
        <p:nvSpPr>
          <p:cNvPr id="51" name="TextBox 82">
            <a:extLst>
              <a:ext uri="{FF2B5EF4-FFF2-40B4-BE49-F238E27FC236}">
                <a16:creationId xmlns:a16="http://schemas.microsoft.com/office/drawing/2014/main" id="{CFE100C9-85A5-413F-AD96-3476D5B27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0553" y="2010945"/>
            <a:ext cx="1288027" cy="36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0.00269549</a:t>
            </a:r>
          </a:p>
        </p:txBody>
      </p:sp>
      <p:sp>
        <p:nvSpPr>
          <p:cNvPr id="52" name="TextBox 83">
            <a:extLst>
              <a:ext uri="{FF2B5EF4-FFF2-40B4-BE49-F238E27FC236}">
                <a16:creationId xmlns:a16="http://schemas.microsoft.com/office/drawing/2014/main" id="{5C8E3CA6-6073-4E85-A2EC-A1E9C10E9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9303" y="3347828"/>
            <a:ext cx="1346417" cy="36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0.00145548</a:t>
            </a:r>
          </a:p>
        </p:txBody>
      </p:sp>
      <p:sp>
        <p:nvSpPr>
          <p:cNvPr id="53" name="TextBox 84">
            <a:extLst>
              <a:ext uri="{FF2B5EF4-FFF2-40B4-BE49-F238E27FC236}">
                <a16:creationId xmlns:a16="http://schemas.microsoft.com/office/drawing/2014/main" id="{F6BB89C1-D08C-4F89-BBC1-8EC501F94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8382" y="3641226"/>
            <a:ext cx="607477" cy="36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99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2.18</a:t>
            </a:r>
          </a:p>
        </p:txBody>
      </p:sp>
      <p:sp>
        <p:nvSpPr>
          <p:cNvPr id="54" name="TextBox 85">
            <a:extLst>
              <a:ext uri="{FF2B5EF4-FFF2-40B4-BE49-F238E27FC236}">
                <a16:creationId xmlns:a16="http://schemas.microsoft.com/office/drawing/2014/main" id="{9E908AE4-9E08-4ED0-ABE9-47FD4F9AC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432" y="3325183"/>
            <a:ext cx="607477" cy="36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1.46</a:t>
            </a:r>
          </a:p>
        </p:txBody>
      </p:sp>
      <p:sp>
        <p:nvSpPr>
          <p:cNvPr id="55" name="TextBox 86">
            <a:extLst>
              <a:ext uri="{FF2B5EF4-FFF2-40B4-BE49-F238E27FC236}">
                <a16:creationId xmlns:a16="http://schemas.microsoft.com/office/drawing/2014/main" id="{583A61FA-4474-44D7-858C-9E31D2ED6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9205" y="2781100"/>
            <a:ext cx="607477" cy="36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99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0.71</a:t>
            </a:r>
          </a:p>
        </p:txBody>
      </p:sp>
      <p:sp>
        <p:nvSpPr>
          <p:cNvPr id="56" name="TextBox 87">
            <a:extLst>
              <a:ext uri="{FF2B5EF4-FFF2-40B4-BE49-F238E27FC236}">
                <a16:creationId xmlns:a16="http://schemas.microsoft.com/office/drawing/2014/main" id="{76F57E1B-7E50-4E05-88E9-A62B74D34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4190" y="2502982"/>
            <a:ext cx="607477" cy="36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0.73</a:t>
            </a:r>
          </a:p>
        </p:txBody>
      </p:sp>
      <p:sp>
        <p:nvSpPr>
          <p:cNvPr id="57" name="TextBox 88">
            <a:extLst>
              <a:ext uri="{FF2B5EF4-FFF2-40B4-BE49-F238E27FC236}">
                <a16:creationId xmlns:a16="http://schemas.microsoft.com/office/drawing/2014/main" id="{2393BCF8-D333-4501-8E29-DFA209C73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0984" y="2111717"/>
            <a:ext cx="607477" cy="36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99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0.75</a:t>
            </a:r>
          </a:p>
        </p:txBody>
      </p:sp>
      <p:sp>
        <p:nvSpPr>
          <p:cNvPr id="58" name="TextBox 89">
            <a:extLst>
              <a:ext uri="{FF2B5EF4-FFF2-40B4-BE49-F238E27FC236}">
                <a16:creationId xmlns:a16="http://schemas.microsoft.com/office/drawing/2014/main" id="{F479973E-CB96-46C5-9752-5CA6F2129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2668" y="1967325"/>
            <a:ext cx="607477" cy="36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0.65</a:t>
            </a:r>
          </a:p>
        </p:txBody>
      </p:sp>
      <p:sp>
        <p:nvSpPr>
          <p:cNvPr id="59" name="TextBox 90">
            <a:extLst>
              <a:ext uri="{FF2B5EF4-FFF2-40B4-BE49-F238E27FC236}">
                <a16:creationId xmlns:a16="http://schemas.microsoft.com/office/drawing/2014/main" id="{9069BA34-23CF-48C3-A0C8-F535C6AA9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9130" y="1630128"/>
            <a:ext cx="607477" cy="36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2.98</a:t>
            </a:r>
          </a:p>
        </p:txBody>
      </p:sp>
      <p:sp>
        <p:nvSpPr>
          <p:cNvPr id="60" name="TextBox 91">
            <a:extLst>
              <a:ext uri="{FF2B5EF4-FFF2-40B4-BE49-F238E27FC236}">
                <a16:creationId xmlns:a16="http://schemas.microsoft.com/office/drawing/2014/main" id="{9B9C3A20-E51A-4EA6-A338-668A37DB7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0159" y="1628941"/>
            <a:ext cx="607477" cy="36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99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3.06</a:t>
            </a:r>
          </a:p>
        </p:txBody>
      </p:sp>
      <p:sp>
        <p:nvSpPr>
          <p:cNvPr id="61" name="TextBox 92">
            <a:extLst>
              <a:ext uri="{FF2B5EF4-FFF2-40B4-BE49-F238E27FC236}">
                <a16:creationId xmlns:a16="http://schemas.microsoft.com/office/drawing/2014/main" id="{7607769A-CE54-4F17-8E6D-D4EDAAC5E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6156" y="1866372"/>
            <a:ext cx="607477" cy="36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1.70</a:t>
            </a:r>
          </a:p>
        </p:txBody>
      </p:sp>
      <p:sp>
        <p:nvSpPr>
          <p:cNvPr id="62" name="TextBox 93">
            <a:extLst>
              <a:ext uri="{FF2B5EF4-FFF2-40B4-BE49-F238E27FC236}">
                <a16:creationId xmlns:a16="http://schemas.microsoft.com/office/drawing/2014/main" id="{D52CAE39-A2EB-4D34-B965-B79312917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1842" y="1981218"/>
            <a:ext cx="607477" cy="36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99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2.30</a:t>
            </a:r>
          </a:p>
        </p:txBody>
      </p:sp>
      <p:sp>
        <p:nvSpPr>
          <p:cNvPr id="63" name="TextBox 94">
            <a:extLst>
              <a:ext uri="{FF2B5EF4-FFF2-40B4-BE49-F238E27FC236}">
                <a16:creationId xmlns:a16="http://schemas.microsoft.com/office/drawing/2014/main" id="{4D4A28F9-70BC-4DE2-A26D-4D99392A2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2890" y="2355802"/>
            <a:ext cx="607477" cy="36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2.55</a:t>
            </a:r>
          </a:p>
        </p:txBody>
      </p:sp>
      <p:sp>
        <p:nvSpPr>
          <p:cNvPr id="64" name="TextBox 95">
            <a:extLst>
              <a:ext uri="{FF2B5EF4-FFF2-40B4-BE49-F238E27FC236}">
                <a16:creationId xmlns:a16="http://schemas.microsoft.com/office/drawing/2014/main" id="{BE29F25E-F60C-4BFA-9246-B1C734017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7840" y="2626800"/>
            <a:ext cx="607477" cy="36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99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2.62</a:t>
            </a:r>
          </a:p>
        </p:txBody>
      </p:sp>
      <p:sp>
        <p:nvSpPr>
          <p:cNvPr id="65" name="TextBox 96">
            <a:extLst>
              <a:ext uri="{FF2B5EF4-FFF2-40B4-BE49-F238E27FC236}">
                <a16:creationId xmlns:a16="http://schemas.microsoft.com/office/drawing/2014/main" id="{E3C8E919-097D-455F-A129-33264D10C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0154" y="3331915"/>
            <a:ext cx="607477" cy="36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2.93</a:t>
            </a:r>
          </a:p>
        </p:txBody>
      </p:sp>
      <p:sp>
        <p:nvSpPr>
          <p:cNvPr id="66" name="TextBox 97">
            <a:extLst>
              <a:ext uri="{FF2B5EF4-FFF2-40B4-BE49-F238E27FC236}">
                <a16:creationId xmlns:a16="http://schemas.microsoft.com/office/drawing/2014/main" id="{0A32E43D-9930-402A-9B69-4794F3245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648" y="3608153"/>
            <a:ext cx="607477" cy="36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99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3.25</a:t>
            </a:r>
          </a:p>
        </p:txBody>
      </p:sp>
      <p:sp>
        <p:nvSpPr>
          <p:cNvPr id="67" name="Arrow: Right 66">
            <a:extLst>
              <a:ext uri="{FF2B5EF4-FFF2-40B4-BE49-F238E27FC236}">
                <a16:creationId xmlns:a16="http://schemas.microsoft.com/office/drawing/2014/main" id="{589FB65E-6F42-4404-9883-2652036AABBB}"/>
              </a:ext>
            </a:extLst>
          </p:cNvPr>
          <p:cNvSpPr/>
          <p:nvPr/>
        </p:nvSpPr>
        <p:spPr bwMode="auto">
          <a:xfrm flipH="1">
            <a:off x="3066453" y="5425590"/>
            <a:ext cx="407475" cy="338515"/>
          </a:xfrm>
          <a:prstGeom prst="rightArrow">
            <a:avLst>
              <a:gd name="adj1" fmla="val 50000"/>
              <a:gd name="adj2" fmla="val 44903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cxnSp>
        <p:nvCxnSpPr>
          <p:cNvPr id="5" name="Connector: Curved 4">
            <a:extLst>
              <a:ext uri="{FF2B5EF4-FFF2-40B4-BE49-F238E27FC236}">
                <a16:creationId xmlns:a16="http://schemas.microsoft.com/office/drawing/2014/main" id="{C07D36AB-168C-429A-BE51-343522643B8D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5115018" y="3504866"/>
            <a:ext cx="1218419" cy="528510"/>
          </a:xfrm>
          <a:prstGeom prst="curvedConnector3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69" name="Connector: Curved 68">
            <a:extLst>
              <a:ext uri="{FF2B5EF4-FFF2-40B4-BE49-F238E27FC236}">
                <a16:creationId xmlns:a16="http://schemas.microsoft.com/office/drawing/2014/main" id="{C9BA21B8-E712-4CA9-A585-7D11F48F4509}"/>
              </a:ext>
            </a:extLst>
          </p:cNvPr>
          <p:cNvCxnSpPr>
            <a:cxnSpLocks/>
          </p:cNvCxnSpPr>
          <p:nvPr/>
        </p:nvCxnSpPr>
        <p:spPr bwMode="auto">
          <a:xfrm rot="16200000" flipH="1">
            <a:off x="3262248" y="3412883"/>
            <a:ext cx="1148567" cy="738626"/>
          </a:xfrm>
          <a:prstGeom prst="curvedConnector3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68" name="Connector: Curved 67">
            <a:extLst>
              <a:ext uri="{FF2B5EF4-FFF2-40B4-BE49-F238E27FC236}">
                <a16:creationId xmlns:a16="http://schemas.microsoft.com/office/drawing/2014/main" id="{363364DA-6951-48F9-B7DF-D6C882FB9373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4477950" y="3249794"/>
            <a:ext cx="1476488" cy="821863"/>
          </a:xfrm>
          <a:prstGeom prst="curvedConnector3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73" name="Picture 16">
            <a:extLst>
              <a:ext uri="{FF2B5EF4-FFF2-40B4-BE49-F238E27FC236}">
                <a16:creationId xmlns:a16="http://schemas.microsoft.com/office/drawing/2014/main" id="{E1E7D2B4-8612-4D81-8E41-2609154846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603" y="5078532"/>
            <a:ext cx="726190" cy="71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219200" y="115888"/>
            <a:ext cx="7543800" cy="569912"/>
          </a:xfrm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sz="2800" b="1" kern="1200" dirty="0">
                <a:solidFill>
                  <a:srgbClr val="A50021"/>
                </a:solidFill>
                <a:latin typeface="Calibri"/>
              </a:rPr>
              <a:t>Adaptive Multi-Cloud Storage</a:t>
            </a:r>
          </a:p>
        </p:txBody>
      </p:sp>
    </p:spTree>
    <p:extLst>
      <p:ext uri="{BB962C8B-B14F-4D97-AF65-F5344CB8AC3E}">
        <p14:creationId xmlns:p14="http://schemas.microsoft.com/office/powerpoint/2010/main" val="4050968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3200400" y="908050"/>
            <a:ext cx="5791201" cy="319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Shared resources</a:t>
            </a:r>
            <a:r>
              <a:rPr kumimoji="0" lang="ru-RU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  <a:p>
            <a:pPr eaLnBrk="1" hangingPunct="1">
              <a:defRPr/>
            </a:pPr>
            <a:r>
              <a:rPr lang="en-US" altLang="en-US" sz="1800" b="0" dirty="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  <a:cs typeface="Arial"/>
                <a:sym typeface="Arial"/>
              </a:rPr>
              <a:t>Hybrid infrastructure</a:t>
            </a:r>
          </a:p>
          <a:p>
            <a:pPr>
              <a:spcBef>
                <a:spcPct val="0"/>
              </a:spcBef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Illusion of infinite computing resources on demand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Scalability and flexibility</a:t>
            </a:r>
            <a:r>
              <a:rPr kumimoji="0" lang="ru-RU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(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dynamic elasticity</a:t>
            </a:r>
            <a:r>
              <a:rPr kumimoji="0" lang="ru-RU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)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  <a:p>
            <a:pPr eaLnBrk="1" hangingPunct="1">
              <a:defRPr/>
            </a:pPr>
            <a:r>
              <a:rPr lang="en-US" altLang="en-US" sz="1800" b="0" dirty="0">
                <a:solidFill>
                  <a:srgbClr val="000099"/>
                </a:solidFill>
                <a:cs typeface="Arial"/>
                <a:sym typeface="Arial"/>
              </a:rPr>
              <a:t>Massive, diverse, incomplete, heterogeneous data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Virtualization, loosely coupling applications to the infrastructure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Resource provisioning time variation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Variation in data transmission</a:t>
            </a:r>
          </a:p>
          <a:p>
            <a:pPr eaLnBrk="1" hangingPunct="1"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Workload uncertainty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409603" name="Picture 4" descr="google-container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81088"/>
            <a:ext cx="2471738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04" name="Picture 10" descr="http://static01.nyt.com/images/2012/09/30/business/30-HP-JP2-sub/30-HP-JP2-sub-popu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27350"/>
            <a:ext cx="2471738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05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C1B0F8-1376-4C1E-BF49-F50EA5FD70AD}" type="slidenum"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447800" y="156588"/>
            <a:ext cx="685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>
                  <a:innerShdw blurRad="19050" dist="25400" dir="13500000">
                    <a:srgbClr val="000099">
                      <a:alpha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/>
                <a:sym typeface="Arial"/>
              </a:rPr>
              <a:t>Zero Trust uncertainty in clouds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>
                <a:innerShdw blurRad="19050" dist="25400" dir="13500000">
                  <a:srgbClr val="000099">
                    <a:alpha val="50000"/>
                  </a:srgbClr>
                </a:innerShdw>
              </a:effectLst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409607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05325"/>
            <a:ext cx="31242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08" name="Picture 4" descr="Image result for data cent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5172075"/>
            <a:ext cx="27051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629296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ED618-095F-4A2E-81CD-0431DB534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5" name="Прямоугольник 4">
            <a:extLst>
              <a:ext uri="{FF2B5EF4-FFF2-40B4-BE49-F238E27FC236}">
                <a16:creationId xmlns:a16="http://schemas.microsoft.com/office/drawing/2014/main" id="{336E245E-31CA-4DEC-A938-39CD37108C17}"/>
              </a:ext>
            </a:extLst>
          </p:cNvPr>
          <p:cNvSpPr/>
          <p:nvPr/>
        </p:nvSpPr>
        <p:spPr>
          <a:xfrm>
            <a:off x="756745" y="2209800"/>
            <a:ext cx="78105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How to select parameters of the storage?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How many storages should be used?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How to select clouds from available?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62000" y="152400"/>
            <a:ext cx="7543800" cy="569912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kern="1200" dirty="0">
                <a:solidFill>
                  <a:srgbClr val="A50021"/>
                </a:solidFill>
                <a:latin typeface="Calibri"/>
              </a:rPr>
              <a:t>Optimization problem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b="1" kern="1200" dirty="0">
              <a:solidFill>
                <a:srgbClr val="A5002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45748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5DF5DF-79B7-4699-97C5-5165AC97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ED618-095F-4A2E-81CD-0431DB534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1D6516C-7039-4A45-98ED-2FB4C7BBFC05}"/>
                  </a:ext>
                </a:extLst>
              </p:cNvPr>
              <p:cNvSpPr txBox="1"/>
              <p:nvPr/>
            </p:nvSpPr>
            <p:spPr>
              <a:xfrm>
                <a:off x="384941" y="2782560"/>
                <a:ext cx="2667000" cy="45004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b" anchorCtr="0">
                <a:noAutofit/>
              </a:bodyPr>
              <a:lstStyle/>
              <a:p>
                <a:pPr marL="0" marR="0" lvl="0" indent="0" algn="l" defTabSz="9779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b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𝒋</m:t>
                        </m:r>
                      </m:sub>
                    </m:sSub>
                    <m:r>
                      <a:rPr kumimoji="0" lang="en-US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={</m:t>
                    </m:r>
                    <m:sSub>
                      <m:sSubPr>
                        <m:ctrlPr>
                          <a:rPr kumimoji="0" lang="en-US" sz="240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𝒆𝒓𝒓</m:t>
                        </m:r>
                      </m:e>
                      <m:sub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𝒋</m:t>
                        </m:r>
                      </m:sub>
                    </m:sSub>
                    <m:r>
                      <a:rPr kumimoji="0" lang="en-US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}</m:t>
                    </m:r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C1C1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endPara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99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1D6516C-7039-4A45-98ED-2FB4C7BBFC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941" y="2782560"/>
                <a:ext cx="2667000" cy="450042"/>
              </a:xfrm>
              <a:prstGeom prst="rect">
                <a:avLst/>
              </a:prstGeom>
              <a:blipFill>
                <a:blip r:embed="rId3"/>
                <a:stretch>
                  <a:fillRect l="-2968" b="-24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3750877-4989-4FBB-9B22-54DD1977FB8C}"/>
                  </a:ext>
                </a:extLst>
              </p:cNvPr>
              <p:cNvSpPr/>
              <p:nvPr/>
            </p:nvSpPr>
            <p:spPr>
              <a:xfrm>
                <a:off x="6719967" y="1368300"/>
                <a:ext cx="196675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C1C1C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RRNS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C1C1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𝑘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𝑛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C1C1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A5002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3750877-4989-4FBB-9B22-54DD1977FB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9967" y="1368300"/>
                <a:ext cx="1966757" cy="523220"/>
              </a:xfrm>
              <a:prstGeom prst="rect">
                <a:avLst/>
              </a:prstGeom>
              <a:blipFill>
                <a:blip r:embed="rId4"/>
                <a:stretch>
                  <a:fillRect l="-2786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D6CBEB1-EC81-4C50-8BBD-C40225E88694}"/>
                  </a:ext>
                </a:extLst>
              </p:cNvPr>
              <p:cNvSpPr txBox="1"/>
              <p:nvPr/>
            </p:nvSpPr>
            <p:spPr>
              <a:xfrm>
                <a:off x="270641" y="1843625"/>
                <a:ext cx="2895600" cy="45004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b" anchorCtr="0">
                <a:noAutofit/>
              </a:bodyPr>
              <a:lstStyle/>
              <a:p>
                <a:pPr marL="0" marR="0" lvl="0" indent="0" algn="l" defTabSz="711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𝑪</m:t>
                    </m:r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={</m:t>
                    </m:r>
                    <m:sSub>
                      <m:sSubPr>
                        <m:ctrlPr>
                          <a:rPr kumimoji="0" lang="en-US" sz="240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b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sub>
                    </m:sSub>
                    <m:r>
                      <a:rPr kumimoji="0" lang="en-US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sSub>
                      <m:sSubPr>
                        <m:ctrlPr>
                          <a:rPr kumimoji="0" lang="en-US" sz="240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b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b>
                    </m:sSub>
                    <m:r>
                      <a:rPr kumimoji="0" lang="en-US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,…,</m:t>
                    </m:r>
                    <m:sSub>
                      <m:sSubPr>
                        <m:ctrlPr>
                          <a:rPr kumimoji="0" lang="en-US" sz="240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b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𝑵</m:t>
                        </m:r>
                      </m:sub>
                    </m:sSub>
                    <m:r>
                      <a:rPr kumimoji="0" lang="en-US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}</m:t>
                    </m:r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C1C1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.</a:t>
                </a:r>
                <a:endPara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99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D6CBEB1-EC81-4C50-8BBD-C40225E886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641" y="1843625"/>
                <a:ext cx="2895600" cy="450042"/>
              </a:xfrm>
              <a:prstGeom prst="rect">
                <a:avLst/>
              </a:prstGeom>
              <a:blipFill>
                <a:blip r:embed="rId5"/>
                <a:stretch>
                  <a:fillRect l="-3579" b="-432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9FF1ED-3E8B-477A-A8C7-FC274968C477}"/>
                  </a:ext>
                </a:extLst>
              </p:cNvPr>
              <p:cNvSpPr/>
              <p:nvPr/>
            </p:nvSpPr>
            <p:spPr>
              <a:xfrm>
                <a:off x="7307586" y="2027830"/>
                <a:ext cx="105118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C1C1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1C1C1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1C1C1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r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1C1C1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1C1C1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k</m:t>
                          </m:r>
                          <m:r>
                            <a:rPr kumimoji="0" lang="en-US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1C1C1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1C1C1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n</m:t>
                          </m:r>
                        </m:e>
                      </m:d>
                    </m:oMath>
                  </m:oMathPara>
                </a14:m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A5002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9FF1ED-3E8B-477A-A8C7-FC274968C4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7586" y="2027830"/>
                <a:ext cx="1051185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Arrow: Notched Right 14">
            <a:extLst>
              <a:ext uri="{FF2B5EF4-FFF2-40B4-BE49-F238E27FC236}">
                <a16:creationId xmlns:a16="http://schemas.microsoft.com/office/drawing/2014/main" id="{E78A4455-DE3D-478D-B74B-2258336501FC}"/>
              </a:ext>
            </a:extLst>
          </p:cNvPr>
          <p:cNvSpPr/>
          <p:nvPr/>
        </p:nvSpPr>
        <p:spPr bwMode="auto">
          <a:xfrm>
            <a:off x="3642491" y="2048411"/>
            <a:ext cx="1859018" cy="1022802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DE904E-7A7A-463E-8C4E-75A7E4DAA948}"/>
                  </a:ext>
                </a:extLst>
              </p:cNvPr>
              <p:cNvSpPr txBox="1"/>
              <p:nvPr/>
            </p:nvSpPr>
            <p:spPr>
              <a:xfrm>
                <a:off x="6879584" y="2559812"/>
                <a:ext cx="2259849" cy="45004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b" anchorCtr="0">
                <a:noAutofit/>
              </a:bodyPr>
              <a:lstStyle/>
              <a:p>
                <a:pPr marL="0" marR="0" lvl="0" indent="0" algn="l" defTabSz="711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{</m:t>
                      </m:r>
                      <m:sSub>
                        <m:sSubPr>
                          <m:ctrlPr>
                            <a:rPr kumimoji="0" lang="en-US" sz="200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1C1C1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1C1C1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𝒄</m:t>
                          </m:r>
                        </m:e>
                        <m:sub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C1C1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𝒊</m:t>
                          </m:r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C1C1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sub>
                      </m:sSub>
                      <m:r>
                        <a:rPr kumimoji="0" lang="en-US" sz="2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</m:t>
                      </m:r>
                      <m:sSub>
                        <m:sSubPr>
                          <m:ctrlPr>
                            <a:rPr kumimoji="0" lang="en-US" sz="200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1C1C1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1C1C1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𝒄</m:t>
                          </m:r>
                        </m:e>
                        <m:sub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C1C1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𝒊</m:t>
                          </m:r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C1C1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b>
                      </m:sSub>
                      <m:r>
                        <a:rPr kumimoji="0" lang="en-US" sz="2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,…,</m:t>
                      </m:r>
                      <m:sSub>
                        <m:sSubPr>
                          <m:ctrlPr>
                            <a:rPr kumimoji="0" lang="en-US" sz="200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1C1C1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1C1C1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𝒄</m:t>
                          </m:r>
                        </m:e>
                        <m:sub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C1C1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𝒊𝒏</m:t>
                          </m:r>
                        </m:sub>
                      </m:sSub>
                      <m:r>
                        <a:rPr kumimoji="0" lang="en-US" sz="2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}</m:t>
                      </m:r>
                    </m:oMath>
                  </m:oMathPara>
                </a14:m>
                <a:endPara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rgbClr val="000099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DE904E-7A7A-463E-8C4E-75A7E4DAA9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9584" y="2559812"/>
                <a:ext cx="2259849" cy="45004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A35130FB-B32B-4EA1-A59B-0FE24E1523B0}"/>
              </a:ext>
            </a:extLst>
          </p:cNvPr>
          <p:cNvSpPr/>
          <p:nvPr/>
        </p:nvSpPr>
        <p:spPr>
          <a:xfrm>
            <a:off x="1868214" y="3839783"/>
            <a:ext cx="47611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-5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Estimate and classify  reliability levels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-5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Find adequate settings.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43D904-C018-484C-BD27-E47122AF273B}"/>
              </a:ext>
            </a:extLst>
          </p:cNvPr>
          <p:cNvSpPr/>
          <p:nvPr/>
        </p:nvSpPr>
        <p:spPr>
          <a:xfrm>
            <a:off x="6879584" y="3080171"/>
            <a:ext cx="25494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selected storages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4AF819-00D1-4E0F-B55A-E44664E94177}"/>
              </a:ext>
            </a:extLst>
          </p:cNvPr>
          <p:cNvSpPr/>
          <p:nvPr/>
        </p:nvSpPr>
        <p:spPr>
          <a:xfrm>
            <a:off x="1847193" y="5399446"/>
            <a:ext cx="59830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Dynamically adapt settings for security concerns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899C7E2-EAA7-45CC-9045-265C7D7D75A3}"/>
              </a:ext>
            </a:extLst>
          </p:cNvPr>
          <p:cNvSpPr/>
          <p:nvPr/>
        </p:nvSpPr>
        <p:spPr bwMode="auto">
          <a:xfrm>
            <a:off x="2895600" y="1843625"/>
            <a:ext cx="3352800" cy="1465243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C36093DA-5B7B-742B-91E1-D248E6D1BF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19200" y="115888"/>
            <a:ext cx="7543800" cy="569912"/>
          </a:xfrm>
        </p:spPr>
        <p:txBody>
          <a:bodyPr/>
          <a:lstStyle/>
          <a:p>
            <a:r>
              <a:rPr lang="en-US" sz="2800" b="1" kern="1200" dirty="0">
                <a:solidFill>
                  <a:srgbClr val="A50021"/>
                </a:solidFill>
                <a:latin typeface="Calibri"/>
              </a:rPr>
              <a:t>Dynamic Cloud Selection</a:t>
            </a:r>
          </a:p>
        </p:txBody>
      </p:sp>
    </p:spTree>
    <p:extLst>
      <p:ext uri="{BB962C8B-B14F-4D97-AF65-F5344CB8AC3E}">
        <p14:creationId xmlns:p14="http://schemas.microsoft.com/office/powerpoint/2010/main" val="20680851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4C789E3-CE49-4D79-9B5C-E6E15E5FD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ED618-095F-4A2E-81CD-0431DB534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B0BF174-DC99-4D33-95A2-50A220C85D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800" b="1" kern="1200" dirty="0">
                <a:solidFill>
                  <a:srgbClr val="A50021"/>
                </a:solidFill>
                <a:latin typeface="Calibri"/>
              </a:rPr>
              <a:t>Dynamic Cloud Selection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02D9222-C229-4B61-A4FE-5C713BCE248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3400" y="1295400"/>
            <a:ext cx="7924800" cy="3657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CC67664-D55A-4FB9-A1EB-3F1B1928F7A6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Google drive parameters </a:t>
            </a:r>
          </a:p>
        </p:txBody>
      </p:sp>
      <p:pic>
        <p:nvPicPr>
          <p:cNvPr id="13314" name="Picture 2" descr="Qué es Cloud?">
            <a:extLst>
              <a:ext uri="{FF2B5EF4-FFF2-40B4-BE49-F238E27FC236}">
                <a16:creationId xmlns:a16="http://schemas.microsoft.com/office/drawing/2014/main" id="{4DE32C09-0E0E-404C-8C92-BCCD766774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18000"/>
          <a:stretch/>
        </p:blipFill>
        <p:spPr bwMode="auto">
          <a:xfrm>
            <a:off x="533400" y="1524000"/>
            <a:ext cx="908651" cy="61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Qué es Cloud?">
            <a:extLst>
              <a:ext uri="{FF2B5EF4-FFF2-40B4-BE49-F238E27FC236}">
                <a16:creationId xmlns:a16="http://schemas.microsoft.com/office/drawing/2014/main" id="{58360691-6D51-4C5E-965B-1B048E7D49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18000"/>
          <a:stretch/>
        </p:blipFill>
        <p:spPr bwMode="auto">
          <a:xfrm>
            <a:off x="501146" y="2236100"/>
            <a:ext cx="908651" cy="61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Qué es Cloud?">
            <a:extLst>
              <a:ext uri="{FF2B5EF4-FFF2-40B4-BE49-F238E27FC236}">
                <a16:creationId xmlns:a16="http://schemas.microsoft.com/office/drawing/2014/main" id="{FE94EFAD-0982-4C73-AA49-8A5A92C12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18000"/>
          <a:stretch/>
        </p:blipFill>
        <p:spPr bwMode="auto">
          <a:xfrm>
            <a:off x="487017" y="2918851"/>
            <a:ext cx="908651" cy="61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Qué es Cloud?">
            <a:extLst>
              <a:ext uri="{FF2B5EF4-FFF2-40B4-BE49-F238E27FC236}">
                <a16:creationId xmlns:a16="http://schemas.microsoft.com/office/drawing/2014/main" id="{A8A6D20B-2277-413D-BD15-34FE08F21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18000"/>
          <a:stretch/>
        </p:blipFill>
        <p:spPr bwMode="auto">
          <a:xfrm>
            <a:off x="487016" y="3594550"/>
            <a:ext cx="908651" cy="61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Qué es Cloud?">
            <a:extLst>
              <a:ext uri="{FF2B5EF4-FFF2-40B4-BE49-F238E27FC236}">
                <a16:creationId xmlns:a16="http://schemas.microsoft.com/office/drawing/2014/main" id="{876F2B21-8E7C-461E-9990-DE8971FADA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18000"/>
          <a:stretch/>
        </p:blipFill>
        <p:spPr bwMode="auto">
          <a:xfrm>
            <a:off x="487015" y="4313261"/>
            <a:ext cx="908651" cy="617883"/>
          </a:xfrm>
          <a:prstGeom prst="rect">
            <a:avLst/>
          </a:prstGeom>
          <a:noFill/>
        </p:spPr>
      </p:pic>
      <p:pic>
        <p:nvPicPr>
          <p:cNvPr id="30" name="Picture 2" descr="Qué es Cloud?">
            <a:extLst>
              <a:ext uri="{FF2B5EF4-FFF2-40B4-BE49-F238E27FC236}">
                <a16:creationId xmlns:a16="http://schemas.microsoft.com/office/drawing/2014/main" id="{95438A08-0A86-4E69-9A5E-1749F373E2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18000"/>
          <a:stretch/>
        </p:blipFill>
        <p:spPr bwMode="auto">
          <a:xfrm>
            <a:off x="487015" y="5029200"/>
            <a:ext cx="908651" cy="61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Qué es Cloud?">
            <a:extLst>
              <a:ext uri="{FF2B5EF4-FFF2-40B4-BE49-F238E27FC236}">
                <a16:creationId xmlns:a16="http://schemas.microsoft.com/office/drawing/2014/main" id="{179A6414-1567-4268-8F5A-D1BCD89836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18000"/>
          <a:stretch/>
        </p:blipFill>
        <p:spPr bwMode="auto">
          <a:xfrm>
            <a:off x="487014" y="5675997"/>
            <a:ext cx="908651" cy="61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9809B5A-F67C-4E81-9D91-3440D1085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1905000"/>
            <a:ext cx="2314898" cy="3038899"/>
          </a:xfrm>
          <a:prstGeom prst="rect">
            <a:avLst/>
          </a:prstGeom>
        </p:spPr>
      </p:pic>
      <p:pic>
        <p:nvPicPr>
          <p:cNvPr id="32" name="Picture 2" descr="Qué es Cloud?">
            <a:extLst>
              <a:ext uri="{FF2B5EF4-FFF2-40B4-BE49-F238E27FC236}">
                <a16:creationId xmlns:a16="http://schemas.microsoft.com/office/drawing/2014/main" id="{289020E3-190B-4791-A78C-1FF235C35F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18000"/>
          <a:stretch/>
        </p:blipFill>
        <p:spPr bwMode="auto">
          <a:xfrm>
            <a:off x="7162800" y="1611053"/>
            <a:ext cx="908651" cy="61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Qué es Cloud?">
            <a:extLst>
              <a:ext uri="{FF2B5EF4-FFF2-40B4-BE49-F238E27FC236}">
                <a16:creationId xmlns:a16="http://schemas.microsoft.com/office/drawing/2014/main" id="{0DDF3F4F-E28E-47FD-BDD7-2704BA3E7A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18000"/>
          <a:stretch/>
        </p:blipFill>
        <p:spPr bwMode="auto">
          <a:xfrm>
            <a:off x="7136296" y="2306537"/>
            <a:ext cx="908651" cy="61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Qué es Cloud?">
            <a:extLst>
              <a:ext uri="{FF2B5EF4-FFF2-40B4-BE49-F238E27FC236}">
                <a16:creationId xmlns:a16="http://schemas.microsoft.com/office/drawing/2014/main" id="{0D73B185-512C-4C76-8B6B-EE2D57218D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18000"/>
          <a:stretch/>
        </p:blipFill>
        <p:spPr bwMode="auto">
          <a:xfrm>
            <a:off x="7136295" y="3120058"/>
            <a:ext cx="908651" cy="61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Qué es Cloud?">
            <a:extLst>
              <a:ext uri="{FF2B5EF4-FFF2-40B4-BE49-F238E27FC236}">
                <a16:creationId xmlns:a16="http://schemas.microsoft.com/office/drawing/2014/main" id="{48D86AE0-552F-4EEA-8C3D-E75B568483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18000"/>
          <a:stretch/>
        </p:blipFill>
        <p:spPr bwMode="auto">
          <a:xfrm>
            <a:off x="7162799" y="3903491"/>
            <a:ext cx="908651" cy="61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Qué es Cloud?">
            <a:extLst>
              <a:ext uri="{FF2B5EF4-FFF2-40B4-BE49-F238E27FC236}">
                <a16:creationId xmlns:a16="http://schemas.microsoft.com/office/drawing/2014/main" id="{9D4088FD-85B6-4339-A0DE-49F8649A04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18000"/>
          <a:stretch/>
        </p:blipFill>
        <p:spPr bwMode="auto">
          <a:xfrm>
            <a:off x="7163675" y="4640224"/>
            <a:ext cx="908651" cy="61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E56FFAEE-AB4E-4AC5-B20F-180194E02BD5}"/>
              </a:ext>
            </a:extLst>
          </p:cNvPr>
          <p:cNvCxnSpPr/>
          <p:nvPr/>
        </p:nvCxnSpPr>
        <p:spPr bwMode="auto">
          <a:xfrm>
            <a:off x="1905000" y="3610371"/>
            <a:ext cx="10668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AA6E2CA8-3A7D-4A3D-8860-860AAA10501E}"/>
              </a:ext>
            </a:extLst>
          </p:cNvPr>
          <p:cNvCxnSpPr>
            <a:cxnSpLocks/>
          </p:cNvCxnSpPr>
          <p:nvPr/>
        </p:nvCxnSpPr>
        <p:spPr bwMode="auto">
          <a:xfrm>
            <a:off x="5715000" y="3576491"/>
            <a:ext cx="11430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A24EEE8-2BA6-4053-B754-D0D1F5B39EC4}"/>
              </a:ext>
            </a:extLst>
          </p:cNvPr>
          <p:cNvSpPr txBox="1"/>
          <p:nvPr/>
        </p:nvSpPr>
        <p:spPr>
          <a:xfrm>
            <a:off x="7086600" y="5647083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K = 3</a:t>
            </a:r>
          </a:p>
        </p:txBody>
      </p:sp>
      <p:sp>
        <p:nvSpPr>
          <p:cNvPr id="39" name="Rectangle 5">
            <a:extLst>
              <a:ext uri="{FF2B5EF4-FFF2-40B4-BE49-F238E27FC236}">
                <a16:creationId xmlns:a16="http://schemas.microsoft.com/office/drawing/2014/main" id="{5515E715-0251-4801-8592-3FA0A0213D19}"/>
              </a:ext>
            </a:extLst>
          </p:cNvPr>
          <p:cNvSpPr/>
          <p:nvPr/>
        </p:nvSpPr>
        <p:spPr>
          <a:xfrm>
            <a:off x="6918931" y="1344619"/>
            <a:ext cx="19401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selected storages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DCA7016A-17C6-44DE-B6FB-C986A8C4CEE9}"/>
              </a:ext>
            </a:extLst>
          </p:cNvPr>
          <p:cNvCxnSpPr>
            <a:cxnSpLocks/>
          </p:cNvCxnSpPr>
          <p:nvPr/>
        </p:nvCxnSpPr>
        <p:spPr bwMode="auto">
          <a:xfrm>
            <a:off x="5715000" y="5029200"/>
            <a:ext cx="1203931" cy="646797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3316" name="Picture 4" descr="Question mark | Free Icon">
            <a:extLst>
              <a:ext uri="{FF2B5EF4-FFF2-40B4-BE49-F238E27FC236}">
                <a16:creationId xmlns:a16="http://schemas.microsoft.com/office/drawing/2014/main" id="{EAE82756-E698-4289-885B-F0F0E3CD9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51989">
            <a:off x="1525628" y="1833644"/>
            <a:ext cx="415793" cy="41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Question mark | Free Icon">
            <a:extLst>
              <a:ext uri="{FF2B5EF4-FFF2-40B4-BE49-F238E27FC236}">
                <a16:creationId xmlns:a16="http://schemas.microsoft.com/office/drawing/2014/main" id="{54C7E1BD-0008-4E6C-83E9-0778979D3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37165">
            <a:off x="1578720" y="2666687"/>
            <a:ext cx="576359" cy="57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Question mark | Free Icon">
            <a:extLst>
              <a:ext uri="{FF2B5EF4-FFF2-40B4-BE49-F238E27FC236}">
                <a16:creationId xmlns:a16="http://schemas.microsoft.com/office/drawing/2014/main" id="{D9102A5D-DBC8-4BA5-9636-95FC9E4CC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37165">
            <a:off x="76463" y="4132128"/>
            <a:ext cx="576359" cy="57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Question mark | Free Icon">
            <a:extLst>
              <a:ext uri="{FF2B5EF4-FFF2-40B4-BE49-F238E27FC236}">
                <a16:creationId xmlns:a16="http://schemas.microsoft.com/office/drawing/2014/main" id="{FA8AA4B1-AB43-4BCB-A609-D5DB0B232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37165">
            <a:off x="1677707" y="5296126"/>
            <a:ext cx="576359" cy="57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Question mark | Free Icon">
            <a:extLst>
              <a:ext uri="{FF2B5EF4-FFF2-40B4-BE49-F238E27FC236}">
                <a16:creationId xmlns:a16="http://schemas.microsoft.com/office/drawing/2014/main" id="{33D6A60B-1F1A-49D0-A7FA-748D0CEB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9132">
            <a:off x="1646397" y="4194624"/>
            <a:ext cx="333703" cy="33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Question mark | Free Icon">
            <a:extLst>
              <a:ext uri="{FF2B5EF4-FFF2-40B4-BE49-F238E27FC236}">
                <a16:creationId xmlns:a16="http://schemas.microsoft.com/office/drawing/2014/main" id="{41199ECF-88A8-4C77-AC86-329CB5EA0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9132">
            <a:off x="146829" y="2240138"/>
            <a:ext cx="333703" cy="33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Palomita Clipart - Png Download (#15653) - PinClipart">
            <a:extLst>
              <a:ext uri="{FF2B5EF4-FFF2-40B4-BE49-F238E27FC236}">
                <a16:creationId xmlns:a16="http://schemas.microsoft.com/office/drawing/2014/main" id="{EBEB754C-B7E8-456E-8E94-E1CFC789B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441" y="1640054"/>
            <a:ext cx="436283" cy="42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Palomita Clipart - Png Download (#15653) - PinClipart">
            <a:extLst>
              <a:ext uri="{FF2B5EF4-FFF2-40B4-BE49-F238E27FC236}">
                <a16:creationId xmlns:a16="http://schemas.microsoft.com/office/drawing/2014/main" id="{70EDD7F5-6BFF-4922-A6D1-BE2313892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058" y="2440023"/>
            <a:ext cx="436283" cy="42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Palomita Clipart - Png Download (#15653) - PinClipart">
            <a:extLst>
              <a:ext uri="{FF2B5EF4-FFF2-40B4-BE49-F238E27FC236}">
                <a16:creationId xmlns:a16="http://schemas.microsoft.com/office/drawing/2014/main" id="{3C4A0872-BB8C-4E52-BB7A-5A4DD78CA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298" y="3215662"/>
            <a:ext cx="436283" cy="42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Palomita Clipart - Png Download (#15653) - PinClipart">
            <a:extLst>
              <a:ext uri="{FF2B5EF4-FFF2-40B4-BE49-F238E27FC236}">
                <a16:creationId xmlns:a16="http://schemas.microsoft.com/office/drawing/2014/main" id="{33949E51-9555-4E0B-9037-AEF173EA5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430" y="4003289"/>
            <a:ext cx="436283" cy="42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Palomita Clipart - Png Download (#15653) - PinClipart">
            <a:extLst>
              <a:ext uri="{FF2B5EF4-FFF2-40B4-BE49-F238E27FC236}">
                <a16:creationId xmlns:a16="http://schemas.microsoft.com/office/drawing/2014/main" id="{5AF80D73-C971-4B58-A9F8-DEF8CBBF1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452" y="4765449"/>
            <a:ext cx="436283" cy="42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Imagen 41" descr="Hombre de negocios inglés">
            <a:extLst>
              <a:ext uri="{FF2B5EF4-FFF2-40B4-BE49-F238E27FC236}">
                <a16:creationId xmlns:a16="http://schemas.microsoft.com/office/drawing/2014/main" id="{854279E8-DB07-4274-A507-D72A82454E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36" b="41715"/>
          <a:stretch/>
        </p:blipFill>
        <p:spPr>
          <a:xfrm>
            <a:off x="3977669" y="4876800"/>
            <a:ext cx="1203931" cy="1600041"/>
          </a:xfrm>
          <a:prstGeom prst="rect">
            <a:avLst/>
          </a:prstGeom>
        </p:spPr>
      </p:pic>
      <p:pic>
        <p:nvPicPr>
          <p:cNvPr id="57" name="Imagen 56" descr="Hombre de negocios inglés">
            <a:extLst>
              <a:ext uri="{FF2B5EF4-FFF2-40B4-BE49-F238E27FC236}">
                <a16:creationId xmlns:a16="http://schemas.microsoft.com/office/drawing/2014/main" id="{C949D741-930D-4BFF-B509-E47DDF7566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7" b="42251"/>
          <a:stretch/>
        </p:blipFill>
        <p:spPr>
          <a:xfrm>
            <a:off x="7880983" y="4882328"/>
            <a:ext cx="1235509" cy="1562093"/>
          </a:xfrm>
          <a:prstGeom prst="rect">
            <a:avLst/>
          </a:prstGeom>
        </p:spPr>
      </p:pic>
      <p:pic>
        <p:nvPicPr>
          <p:cNvPr id="61" name="Imagen 60" descr="Hombre de negocios inglés">
            <a:extLst>
              <a:ext uri="{FF2B5EF4-FFF2-40B4-BE49-F238E27FC236}">
                <a16:creationId xmlns:a16="http://schemas.microsoft.com/office/drawing/2014/main" id="{5DC8F12B-411E-4967-A303-7C8C436A6A7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25"/>
          <a:stretch/>
        </p:blipFill>
        <p:spPr>
          <a:xfrm>
            <a:off x="2420013" y="4984565"/>
            <a:ext cx="582947" cy="14932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12">
                <a:extLst>
                  <a:ext uri="{FF2B5EF4-FFF2-40B4-BE49-F238E27FC236}">
                    <a16:creationId xmlns:a16="http://schemas.microsoft.com/office/drawing/2014/main" id="{50F0F832-A52B-4768-98B0-C22D16F3449F}"/>
                  </a:ext>
                </a:extLst>
              </p:cNvPr>
              <p:cNvSpPr txBox="1"/>
              <p:nvPr/>
            </p:nvSpPr>
            <p:spPr>
              <a:xfrm>
                <a:off x="546749" y="768596"/>
                <a:ext cx="2895600" cy="45004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b" anchorCtr="0">
                <a:noAutofit/>
              </a:bodyPr>
              <a:lstStyle/>
              <a:p>
                <a:pPr marL="0" marR="0" lvl="0" indent="0" algn="l" defTabSz="711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={</m:t>
                    </m:r>
                    <m:sSub>
                      <m:sSub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sSub>
                      <m:sSub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,…,</m:t>
                    </m:r>
                    <m:sSub>
                      <m:sSub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</m:t>
                        </m:r>
                      </m:e>
                      <m:sub>
                        <m:r>
                          <a:rPr kumimoji="0" lang="es-MX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sub>
                    </m:sSub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}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C1C1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.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99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8" name="TextBox 12">
                <a:extLst>
                  <a:ext uri="{FF2B5EF4-FFF2-40B4-BE49-F238E27FC236}">
                    <a16:creationId xmlns:a16="http://schemas.microsoft.com/office/drawing/2014/main" id="{50F0F832-A52B-4768-98B0-C22D16F344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749" y="768596"/>
                <a:ext cx="2895600" cy="450042"/>
              </a:xfrm>
              <a:prstGeom prst="rect">
                <a:avLst/>
              </a:prstGeom>
              <a:blipFill>
                <a:blip r:embed="rId9"/>
                <a:stretch>
                  <a:fillRect l="-3158" b="-35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10">
                <a:extLst>
                  <a:ext uri="{FF2B5EF4-FFF2-40B4-BE49-F238E27FC236}">
                    <a16:creationId xmlns:a16="http://schemas.microsoft.com/office/drawing/2014/main" id="{24B9799D-70C7-4133-9987-D95F58109061}"/>
                  </a:ext>
                </a:extLst>
              </p:cNvPr>
              <p:cNvSpPr txBox="1"/>
              <p:nvPr/>
            </p:nvSpPr>
            <p:spPr>
              <a:xfrm>
                <a:off x="3195482" y="794213"/>
                <a:ext cx="2667000" cy="45004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b" anchorCtr="0">
                <a:noAutofit/>
              </a:bodyPr>
              <a:lstStyle/>
              <a:p>
                <a:pPr marL="0" marR="0" lvl="0" indent="0" algn="l" defTabSz="9779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</m:sub>
                    </m:sSub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={</m:t>
                    </m:r>
                    <m:sSub>
                      <m:sSub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𝑒𝑟𝑟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</m:sub>
                    </m:sSub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}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C1C1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endPara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99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9" name="TextBox 10">
                <a:extLst>
                  <a:ext uri="{FF2B5EF4-FFF2-40B4-BE49-F238E27FC236}">
                    <a16:creationId xmlns:a16="http://schemas.microsoft.com/office/drawing/2014/main" id="{24B9799D-70C7-4133-9987-D95F581090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5482" y="794213"/>
                <a:ext cx="2667000" cy="450042"/>
              </a:xfrm>
              <a:prstGeom prst="rect">
                <a:avLst/>
              </a:prstGeom>
              <a:blipFill>
                <a:blip r:embed="rId10"/>
                <a:stretch>
                  <a:fillRect l="-2283" b="-20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15" name="Rectángulo 13314">
                <a:extLst>
                  <a:ext uri="{FF2B5EF4-FFF2-40B4-BE49-F238E27FC236}">
                    <a16:creationId xmlns:a16="http://schemas.microsoft.com/office/drawing/2014/main" id="{34283BBC-690D-494B-B256-453450C22C24}"/>
                  </a:ext>
                </a:extLst>
              </p:cNvPr>
              <p:cNvSpPr/>
              <p:nvPr/>
            </p:nvSpPr>
            <p:spPr>
              <a:xfrm>
                <a:off x="6639242" y="773299"/>
                <a:ext cx="223439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C1C1C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RRNS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C1C1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s-MX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r>
                      <a:rPr kumimoji="0" lang="es-MX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5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C1C1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A5002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315" name="Rectángulo 13314">
                <a:extLst>
                  <a:ext uri="{FF2B5EF4-FFF2-40B4-BE49-F238E27FC236}">
                    <a16:creationId xmlns:a16="http://schemas.microsoft.com/office/drawing/2014/main" id="{34283BBC-690D-494B-B256-453450C22C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9242" y="773299"/>
                <a:ext cx="2234394" cy="584775"/>
              </a:xfrm>
              <a:prstGeom prst="rect">
                <a:avLst/>
              </a:prstGeom>
              <a:blipFill>
                <a:blip r:embed="rId11"/>
                <a:stretch>
                  <a:fillRect l="-3815" b="-19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8">
                <a:extLst>
                  <a:ext uri="{FF2B5EF4-FFF2-40B4-BE49-F238E27FC236}">
                    <a16:creationId xmlns:a16="http://schemas.microsoft.com/office/drawing/2014/main" id="{1BFB8B05-F3D2-4B90-8559-BCD016D222FB}"/>
                  </a:ext>
                </a:extLst>
              </p:cNvPr>
              <p:cNvSpPr txBox="1"/>
              <p:nvPr/>
            </p:nvSpPr>
            <p:spPr>
              <a:xfrm>
                <a:off x="5968086" y="2097300"/>
                <a:ext cx="2259849" cy="45004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b" anchorCtr="0">
                <a:noAutofit/>
              </a:bodyPr>
              <a:lstStyle/>
              <a:p>
                <a:pPr marL="0" marR="0" lvl="0" indent="0" algn="l" defTabSz="711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{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1C1C1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1C1C1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C1C1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s-MX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C1C1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1C1C1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1C1C1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C1C1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s-MX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C1C1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,…,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1C1C1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1C1C1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C1C1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s-MX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C1C1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}</m:t>
                      </m:r>
                    </m:oMath>
                  </m:oMathPara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99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3" name="TextBox 8">
                <a:extLst>
                  <a:ext uri="{FF2B5EF4-FFF2-40B4-BE49-F238E27FC236}">
                    <a16:creationId xmlns:a16="http://schemas.microsoft.com/office/drawing/2014/main" id="{1BFB8B05-F3D2-4B90-8559-BCD016D222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8086" y="2097300"/>
                <a:ext cx="2259849" cy="450042"/>
              </a:xfrm>
              <a:prstGeom prst="rect">
                <a:avLst/>
              </a:prstGeom>
              <a:blipFill>
                <a:blip r:embed="rId12"/>
                <a:stretch>
                  <a:fillRect l="-4852" b="-4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8B5D9D0F-2B87-4D51-888A-BE98F1FE7D1A}"/>
              </a:ext>
            </a:extLst>
          </p:cNvPr>
          <p:cNvSpPr/>
          <p:nvPr/>
        </p:nvSpPr>
        <p:spPr>
          <a:xfrm>
            <a:off x="2120537" y="1422507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5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NN for adaptive security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08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2286000" y="5856288"/>
            <a:ext cx="4648200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4963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2CBF7A-FDDB-4C2C-BA9E-82EDC7ADF30A}" type="slidenum"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24965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488" y="3890963"/>
            <a:ext cx="3986212" cy="221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24966" name="Chart 8"/>
          <p:cNvGraphicFramePr>
            <a:graphicFrameLocks/>
          </p:cNvGraphicFramePr>
          <p:nvPr/>
        </p:nvGraphicFramePr>
        <p:xfrm>
          <a:off x="127000" y="858838"/>
          <a:ext cx="5770563" cy="2297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4" imgW="5779509" imgH="2304488" progId="Excel.Chart.8">
                  <p:embed/>
                </p:oleObj>
              </mc:Choice>
              <mc:Fallback>
                <p:oleObj name="Chart" r:id="rId4" imgW="5779509" imgH="2304488" progId="Excel.Chart.8">
                  <p:embed/>
                  <p:pic>
                    <p:nvPicPr>
                      <p:cNvPr id="424966" name="Chart 8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000" y="858838"/>
                        <a:ext cx="5770563" cy="2297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Chart 9"/>
          <p:cNvGraphicFramePr/>
          <p:nvPr/>
        </p:nvGraphicFramePr>
        <p:xfrm>
          <a:off x="6035040" y="910176"/>
          <a:ext cx="3108960" cy="1463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424968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513" y="2278063"/>
            <a:ext cx="3305175" cy="294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9A8C15-583B-6AD2-833C-FCB716E460C5}"/>
              </a:ext>
            </a:extLst>
          </p:cNvPr>
          <p:cNvSpPr txBox="1"/>
          <p:nvPr/>
        </p:nvSpPr>
        <p:spPr>
          <a:xfrm>
            <a:off x="852488" y="130037"/>
            <a:ext cx="81772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Experimental Analysis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82EF32-7A83-7E47-765F-E3C9A7B9059D}"/>
              </a:ext>
            </a:extLst>
          </p:cNvPr>
          <p:cNvSpPr txBox="1"/>
          <p:nvPr/>
        </p:nvSpPr>
        <p:spPr>
          <a:xfrm>
            <a:off x="114300" y="4411424"/>
            <a:ext cx="457708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Encoding/Decoding speeds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Upload speed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Download speed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Redundancy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 detection-correction methods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Probability of the data loss</a:t>
            </a:r>
          </a:p>
        </p:txBody>
      </p:sp>
    </p:spTree>
    <p:extLst>
      <p:ext uri="{BB962C8B-B14F-4D97-AF65-F5344CB8AC3E}">
        <p14:creationId xmlns:p14="http://schemas.microsoft.com/office/powerpoint/2010/main" val="3813329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04800" y="2590800"/>
            <a:ext cx="8534400" cy="1447800"/>
          </a:xfrm>
        </p:spPr>
        <p:txBody>
          <a:bodyPr/>
          <a:lstStyle/>
          <a:p>
            <a:r>
              <a:rPr lang="es-ES" sz="2800" dirty="0">
                <a:latin typeface="Helvetica" panose="020B0604020202020204" pitchFamily="34" charset="0"/>
                <a:cs typeface="Helvetica" panose="020B0604020202020204" pitchFamily="34" charset="0"/>
              </a:rPr>
              <a:t>Zero Trust in AI</a:t>
            </a:r>
          </a:p>
          <a:p>
            <a:endParaRPr lang="en-US" sz="2800" b="1" kern="1200" dirty="0">
              <a:solidFill>
                <a:srgbClr val="A50021"/>
              </a:solidFill>
              <a:latin typeface="Calibri"/>
            </a:endParaRPr>
          </a:p>
          <a:p>
            <a:r>
              <a:rPr lang="en-US" sz="2800" b="1" kern="1200" dirty="0">
                <a:solidFill>
                  <a:srgbClr val="000000"/>
                </a:solidFill>
                <a:latin typeface="Calibri"/>
              </a:rPr>
              <a:t>Health Care case</a:t>
            </a:r>
            <a:endParaRPr lang="es-ES" sz="28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226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28EBF7-AFBF-45B7-AA5C-FB97FEEC18B9}" type="slidenum">
              <a:rPr kumimoji="0" lang="ru-RU" alt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8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00008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2" name="Прямоугольник 4"/>
          <p:cNvSpPr/>
          <p:nvPr/>
        </p:nvSpPr>
        <p:spPr>
          <a:xfrm>
            <a:off x="6019800" y="919752"/>
            <a:ext cx="1537922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Solutions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4844129" y="1457557"/>
            <a:ext cx="4114801" cy="563392"/>
            <a:chOff x="1030387" y="2621992"/>
            <a:chExt cx="2590800" cy="563392"/>
          </a:xfrm>
        </p:grpSpPr>
        <p:sp>
          <p:nvSpPr>
            <p:cNvPr id="34" name="Rounded Rectangle 33"/>
            <p:cNvSpPr/>
            <p:nvPr/>
          </p:nvSpPr>
          <p:spPr bwMode="auto">
            <a:xfrm>
              <a:off x="1030387" y="2623778"/>
              <a:ext cx="2590800" cy="365760"/>
            </a:xfrm>
            <a:prstGeom prst="roundRect">
              <a:avLst/>
            </a:prstGeom>
            <a:noFill/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lowchart: Off-page Connector 34"/>
            <p:cNvSpPr/>
            <p:nvPr/>
          </p:nvSpPr>
          <p:spPr bwMode="auto">
            <a:xfrm>
              <a:off x="1106588" y="2636744"/>
              <a:ext cx="307622" cy="548640"/>
            </a:xfrm>
            <a:prstGeom prst="flowChartOffpageConnector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394931" y="2621992"/>
              <a:ext cx="22242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Symmetric encryption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</a:t>
              </a:r>
              <a:r>
                <a:rPr kumimoji="0" lang="es-MX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AES, DES, 3DES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093430" y="2667915"/>
              <a:ext cx="2571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857291" y="2285397"/>
            <a:ext cx="4262650" cy="564111"/>
            <a:chOff x="1041400" y="4937529"/>
            <a:chExt cx="3593913" cy="564111"/>
          </a:xfrm>
        </p:grpSpPr>
        <p:sp>
          <p:nvSpPr>
            <p:cNvPr id="49" name="Rounded Rectangle 48"/>
            <p:cNvSpPr/>
            <p:nvPr/>
          </p:nvSpPr>
          <p:spPr bwMode="auto">
            <a:xfrm>
              <a:off x="1041400" y="4937529"/>
              <a:ext cx="3593913" cy="365760"/>
            </a:xfrm>
            <a:prstGeom prst="roundRect">
              <a:avLst/>
            </a:prstGeom>
            <a:noFill/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lowchart: Off-page Connector 49"/>
            <p:cNvSpPr/>
            <p:nvPr/>
          </p:nvSpPr>
          <p:spPr bwMode="auto">
            <a:xfrm>
              <a:off x="1117600" y="4953000"/>
              <a:ext cx="457200" cy="548640"/>
            </a:xfrm>
            <a:prstGeom prst="flowChartOffpageConnector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171570" y="4940665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944256" y="2229127"/>
            <a:ext cx="4548018" cy="2316688"/>
            <a:chOff x="1041400" y="3949933"/>
            <a:chExt cx="6013130" cy="2316688"/>
          </a:xfrm>
        </p:grpSpPr>
        <p:sp>
          <p:nvSpPr>
            <p:cNvPr id="54" name="Rounded Rectangle 53"/>
            <p:cNvSpPr/>
            <p:nvPr/>
          </p:nvSpPr>
          <p:spPr bwMode="auto">
            <a:xfrm>
              <a:off x="1041400" y="4937529"/>
              <a:ext cx="5104601" cy="477136"/>
            </a:xfrm>
            <a:prstGeom prst="roundRect">
              <a:avLst/>
            </a:prstGeom>
            <a:noFill/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lowchart: Off-page Connector 54"/>
            <p:cNvSpPr/>
            <p:nvPr/>
          </p:nvSpPr>
          <p:spPr bwMode="auto">
            <a:xfrm>
              <a:off x="1117600" y="4953000"/>
              <a:ext cx="673148" cy="548640"/>
            </a:xfrm>
            <a:prstGeom prst="flowChartOffpageConnector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639085" y="3949933"/>
              <a:ext cx="54154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Asymmetric encryption </a:t>
              </a:r>
              <a:r>
                <a:rPr kumimoji="0" lang="es-MX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RSA, ECDSA, DSA….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168105" y="4953000"/>
              <a:ext cx="6012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250574" y="5804956"/>
              <a:ext cx="6012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965154" y="3264044"/>
            <a:ext cx="3860854" cy="1249600"/>
            <a:chOff x="1041400" y="4045002"/>
            <a:chExt cx="5104601" cy="1527917"/>
          </a:xfrm>
        </p:grpSpPr>
        <p:sp>
          <p:nvSpPr>
            <p:cNvPr id="60" name="Rounded Rectangle 59"/>
            <p:cNvSpPr/>
            <p:nvPr/>
          </p:nvSpPr>
          <p:spPr bwMode="auto">
            <a:xfrm>
              <a:off x="1041400" y="4937529"/>
              <a:ext cx="5104601" cy="635390"/>
            </a:xfrm>
            <a:prstGeom prst="roundRect">
              <a:avLst/>
            </a:prstGeom>
            <a:noFill/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712454" y="4045002"/>
              <a:ext cx="2655032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Digital signature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5060987" y="4049271"/>
            <a:ext cx="2453945" cy="369332"/>
            <a:chOff x="1168105" y="4079174"/>
            <a:chExt cx="3244466" cy="1352761"/>
          </a:xfrm>
        </p:grpSpPr>
        <p:sp>
          <p:nvSpPr>
            <p:cNvPr id="64" name="TextBox 63"/>
            <p:cNvSpPr txBox="1"/>
            <p:nvPr/>
          </p:nvSpPr>
          <p:spPr>
            <a:xfrm>
              <a:off x="1818552" y="4079174"/>
              <a:ext cx="2594019" cy="1352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800" b="0" dirty="0">
                  <a:solidFill>
                    <a:prstClr val="black"/>
                  </a:solidFill>
                  <a:latin typeface="Calibri"/>
                </a:rPr>
                <a:t>Access control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168105" y="4953000"/>
              <a:ext cx="8190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5377560" y="4278607"/>
            <a:ext cx="454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67" name="Flowchart: Off-page Connector 66"/>
          <p:cNvSpPr/>
          <p:nvPr/>
        </p:nvSpPr>
        <p:spPr bwMode="auto">
          <a:xfrm>
            <a:off x="5020744" y="4075314"/>
            <a:ext cx="509134" cy="548640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A8A8043-F23B-F097-1EC1-E1FD8128A831}"/>
              </a:ext>
            </a:extLst>
          </p:cNvPr>
          <p:cNvGrpSpPr/>
          <p:nvPr/>
        </p:nvGrpSpPr>
        <p:grpSpPr>
          <a:xfrm>
            <a:off x="5055971" y="4885190"/>
            <a:ext cx="2453945" cy="369332"/>
            <a:chOff x="1168105" y="4079174"/>
            <a:chExt cx="3244466" cy="135276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5878701-EEE0-3D6C-A258-B12E9364D9C9}"/>
                </a:ext>
              </a:extLst>
            </p:cNvPr>
            <p:cNvSpPr txBox="1"/>
            <p:nvPr/>
          </p:nvSpPr>
          <p:spPr>
            <a:xfrm>
              <a:off x="1818552" y="4079174"/>
              <a:ext cx="2594019" cy="1352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Data masking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AA6D27D-C144-ADAD-3FA3-12E7A2D1FEBF}"/>
                </a:ext>
              </a:extLst>
            </p:cNvPr>
            <p:cNvSpPr txBox="1"/>
            <p:nvPr/>
          </p:nvSpPr>
          <p:spPr>
            <a:xfrm>
              <a:off x="1168105" y="4953000"/>
              <a:ext cx="8190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3B2A51F-64BB-71BA-D17A-A5506A53F3CB}"/>
              </a:ext>
            </a:extLst>
          </p:cNvPr>
          <p:cNvSpPr txBox="1"/>
          <p:nvPr/>
        </p:nvSpPr>
        <p:spPr>
          <a:xfrm>
            <a:off x="5372544" y="5114526"/>
            <a:ext cx="454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9" name="Flowchart: Off-page Connector 38">
            <a:extLst>
              <a:ext uri="{FF2B5EF4-FFF2-40B4-BE49-F238E27FC236}">
                <a16:creationId xmlns:a16="http://schemas.microsoft.com/office/drawing/2014/main" id="{B71627B8-8F11-64A0-96EC-B26D62F276DC}"/>
              </a:ext>
            </a:extLst>
          </p:cNvPr>
          <p:cNvSpPr/>
          <p:nvPr/>
        </p:nvSpPr>
        <p:spPr bwMode="auto">
          <a:xfrm>
            <a:off x="5015728" y="4911233"/>
            <a:ext cx="509134" cy="548640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ACF00E0-F6F7-8A34-47B0-E85ABBBA7FE9}"/>
              </a:ext>
            </a:extLst>
          </p:cNvPr>
          <p:cNvGrpSpPr/>
          <p:nvPr/>
        </p:nvGrpSpPr>
        <p:grpSpPr>
          <a:xfrm>
            <a:off x="4903301" y="4887112"/>
            <a:ext cx="4262650" cy="564111"/>
            <a:chOff x="1041400" y="4937529"/>
            <a:chExt cx="3593913" cy="564111"/>
          </a:xfrm>
        </p:grpSpPr>
        <p:sp>
          <p:nvSpPr>
            <p:cNvPr id="41" name="Rounded Rectangle 48">
              <a:extLst>
                <a:ext uri="{FF2B5EF4-FFF2-40B4-BE49-F238E27FC236}">
                  <a16:creationId xmlns:a16="http://schemas.microsoft.com/office/drawing/2014/main" id="{3949AE96-39EC-28E9-EC0C-476997BEC2DE}"/>
                </a:ext>
              </a:extLst>
            </p:cNvPr>
            <p:cNvSpPr/>
            <p:nvPr/>
          </p:nvSpPr>
          <p:spPr bwMode="auto">
            <a:xfrm>
              <a:off x="1041400" y="4937529"/>
              <a:ext cx="3593913" cy="365760"/>
            </a:xfrm>
            <a:prstGeom prst="roundRect">
              <a:avLst/>
            </a:prstGeom>
            <a:noFill/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lowchart: Off-page Connector 41">
              <a:extLst>
                <a:ext uri="{FF2B5EF4-FFF2-40B4-BE49-F238E27FC236}">
                  <a16:creationId xmlns:a16="http://schemas.microsoft.com/office/drawing/2014/main" id="{E986083C-2CFC-9633-B622-0CADE22F49EB}"/>
                </a:ext>
              </a:extLst>
            </p:cNvPr>
            <p:cNvSpPr/>
            <p:nvPr/>
          </p:nvSpPr>
          <p:spPr bwMode="auto">
            <a:xfrm>
              <a:off x="1117600" y="4953000"/>
              <a:ext cx="457200" cy="548640"/>
            </a:xfrm>
            <a:prstGeom prst="flowChartOffpageConnector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C9D711E-A2CA-B7BC-05B9-A3FF82E0F3A6}"/>
                </a:ext>
              </a:extLst>
            </p:cNvPr>
            <p:cNvSpPr txBox="1"/>
            <p:nvPr/>
          </p:nvSpPr>
          <p:spPr>
            <a:xfrm>
              <a:off x="1198252" y="4940665"/>
              <a:ext cx="2867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srgbClr val="FFFFFF"/>
                  </a:solidFill>
                  <a:latin typeface="Calibri"/>
                </a:rPr>
                <a:t>5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500826" y="1610044"/>
            <a:ext cx="2590800" cy="564111"/>
            <a:chOff x="396243" y="1876888"/>
            <a:chExt cx="2590800" cy="564111"/>
          </a:xfrm>
        </p:grpSpPr>
        <p:sp>
          <p:nvSpPr>
            <p:cNvPr id="69" name="Rounded Rectangle 68"/>
            <p:cNvSpPr/>
            <p:nvPr/>
          </p:nvSpPr>
          <p:spPr bwMode="auto">
            <a:xfrm>
              <a:off x="396243" y="1876888"/>
              <a:ext cx="2590800" cy="365760"/>
            </a:xfrm>
            <a:prstGeom prst="roundRect">
              <a:avLst/>
            </a:prstGeom>
            <a:noFill/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lowchart: Off-page Connector 69"/>
            <p:cNvSpPr/>
            <p:nvPr/>
          </p:nvSpPr>
          <p:spPr bwMode="auto">
            <a:xfrm>
              <a:off x="472443" y="1892359"/>
              <a:ext cx="457200" cy="548640"/>
            </a:xfrm>
            <a:prstGeom prst="flowChartOffpageConnector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982511" y="1878326"/>
              <a:ext cx="16337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Confidentiality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2949" y="1915955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500826" y="2691796"/>
            <a:ext cx="2590800" cy="564111"/>
            <a:chOff x="1030387" y="2621273"/>
            <a:chExt cx="2590800" cy="564111"/>
          </a:xfrm>
        </p:grpSpPr>
        <p:sp>
          <p:nvSpPr>
            <p:cNvPr id="74" name="Rounded Rectangle 73"/>
            <p:cNvSpPr/>
            <p:nvPr/>
          </p:nvSpPr>
          <p:spPr bwMode="auto">
            <a:xfrm>
              <a:off x="1030387" y="2621273"/>
              <a:ext cx="2590800" cy="365760"/>
            </a:xfrm>
            <a:prstGeom prst="roundRect">
              <a:avLst/>
            </a:prstGeom>
            <a:noFill/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lowchart: Off-page Connector 74"/>
            <p:cNvSpPr/>
            <p:nvPr/>
          </p:nvSpPr>
          <p:spPr bwMode="auto">
            <a:xfrm>
              <a:off x="1106587" y="2636744"/>
              <a:ext cx="457200" cy="548640"/>
            </a:xfrm>
            <a:prstGeom prst="flowChartOffpageConnector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635433" y="2622711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Integrity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157093" y="26498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471628" y="4439999"/>
            <a:ext cx="2590800" cy="580204"/>
            <a:chOff x="1670142" y="3378868"/>
            <a:chExt cx="2590800" cy="580204"/>
          </a:xfrm>
        </p:grpSpPr>
        <p:sp>
          <p:nvSpPr>
            <p:cNvPr id="79" name="Rounded Rectangle 78"/>
            <p:cNvSpPr/>
            <p:nvPr/>
          </p:nvSpPr>
          <p:spPr bwMode="auto">
            <a:xfrm>
              <a:off x="1670142" y="3394961"/>
              <a:ext cx="2590800" cy="365760"/>
            </a:xfrm>
            <a:prstGeom prst="roundRect">
              <a:avLst/>
            </a:prstGeom>
            <a:noFill/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Flowchart: Off-page Connector 79"/>
            <p:cNvSpPr/>
            <p:nvPr/>
          </p:nvSpPr>
          <p:spPr bwMode="auto">
            <a:xfrm>
              <a:off x="1746342" y="3410432"/>
              <a:ext cx="457200" cy="548640"/>
            </a:xfrm>
            <a:prstGeom prst="flowChartOffpageConnector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324638" y="3387615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Privacy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791238" y="3378868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FFFFF"/>
                  </a:solidFill>
                  <a:latin typeface="Calibri"/>
                </a:rPr>
                <a:t>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3" name="Rectangle 82"/>
          <p:cNvSpPr/>
          <p:nvPr/>
        </p:nvSpPr>
        <p:spPr>
          <a:xfrm>
            <a:off x="1046134" y="2036041"/>
            <a:ext cx="36416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Protecting from disclosure</a:t>
            </a:r>
          </a:p>
        </p:txBody>
      </p:sp>
      <p:sp>
        <p:nvSpPr>
          <p:cNvPr id="84" name="Rectangle 83"/>
          <p:cNvSpPr/>
          <p:nvPr/>
        </p:nvSpPr>
        <p:spPr>
          <a:xfrm>
            <a:off x="1085631" y="3089237"/>
            <a:ext cx="22077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Modification or deletion</a:t>
            </a:r>
          </a:p>
        </p:txBody>
      </p:sp>
      <p:sp>
        <p:nvSpPr>
          <p:cNvPr id="85" name="Rectangle 84"/>
          <p:cNvSpPr/>
          <p:nvPr/>
        </p:nvSpPr>
        <p:spPr>
          <a:xfrm>
            <a:off x="1107412" y="4825424"/>
            <a:ext cx="3568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free from public attention, not observed or disturbed</a:t>
            </a:r>
          </a:p>
        </p:txBody>
      </p:sp>
      <p:cxnSp>
        <p:nvCxnSpPr>
          <p:cNvPr id="86" name="Прямая соединительная линия 12"/>
          <p:cNvCxnSpPr/>
          <p:nvPr/>
        </p:nvCxnSpPr>
        <p:spPr>
          <a:xfrm>
            <a:off x="4708390" y="1003866"/>
            <a:ext cx="14439" cy="4572000"/>
          </a:xfrm>
          <a:prstGeom prst="line">
            <a:avLst/>
          </a:prstGeom>
          <a:solidFill>
            <a:srgbClr val="5ECCF3">
              <a:shade val="50000"/>
              <a:hueOff val="0"/>
              <a:satOff val="0"/>
              <a:lumOff val="0"/>
              <a:alphaOff val="0"/>
            </a:srgbClr>
          </a:solidFill>
          <a:ln w="76200" cap="rnd" cmpd="sng" algn="ctr">
            <a:solidFill>
              <a:schemeClr val="accent6">
                <a:lumMod val="75000"/>
              </a:schemeClr>
            </a:solidFill>
            <a:prstDash val="solid"/>
          </a:ln>
          <a:effectLst/>
        </p:spPr>
      </p:cxnSp>
      <p:grpSp>
        <p:nvGrpSpPr>
          <p:cNvPr id="87" name="Group 86"/>
          <p:cNvGrpSpPr/>
          <p:nvPr/>
        </p:nvGrpSpPr>
        <p:grpSpPr>
          <a:xfrm>
            <a:off x="488719" y="5429180"/>
            <a:ext cx="2590800" cy="580204"/>
            <a:chOff x="1670142" y="3378868"/>
            <a:chExt cx="2590800" cy="580204"/>
          </a:xfrm>
        </p:grpSpPr>
        <p:sp>
          <p:nvSpPr>
            <p:cNvPr id="88" name="Rounded Rectangle 87"/>
            <p:cNvSpPr/>
            <p:nvPr/>
          </p:nvSpPr>
          <p:spPr bwMode="auto">
            <a:xfrm>
              <a:off x="1670142" y="3394961"/>
              <a:ext cx="2590800" cy="365760"/>
            </a:xfrm>
            <a:prstGeom prst="roundRect">
              <a:avLst/>
            </a:prstGeom>
            <a:noFill/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Flowchart: Off-page Connector 88"/>
            <p:cNvSpPr/>
            <p:nvPr/>
          </p:nvSpPr>
          <p:spPr bwMode="auto">
            <a:xfrm>
              <a:off x="1746342" y="3410432"/>
              <a:ext cx="457200" cy="548640"/>
            </a:xfrm>
            <a:prstGeom prst="flowChartOffpageConnector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172700" y="3396399"/>
              <a:ext cx="1122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Scalability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791238" y="3378868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92" name="Rectangle 91"/>
          <p:cNvSpPr/>
          <p:nvPr/>
        </p:nvSpPr>
        <p:spPr>
          <a:xfrm>
            <a:off x="1118964" y="5811033"/>
            <a:ext cx="3568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ability to be used in a range of capabilities</a:t>
            </a:r>
          </a:p>
        </p:txBody>
      </p:sp>
      <p:grpSp>
        <p:nvGrpSpPr>
          <p:cNvPr id="94" name="Group 93"/>
          <p:cNvGrpSpPr/>
          <p:nvPr/>
        </p:nvGrpSpPr>
        <p:grpSpPr>
          <a:xfrm>
            <a:off x="471628" y="3483446"/>
            <a:ext cx="2590800" cy="580204"/>
            <a:chOff x="1670142" y="3378868"/>
            <a:chExt cx="2590800" cy="580204"/>
          </a:xfrm>
        </p:grpSpPr>
        <p:sp>
          <p:nvSpPr>
            <p:cNvPr id="95" name="Rounded Rectangle 94"/>
            <p:cNvSpPr/>
            <p:nvPr/>
          </p:nvSpPr>
          <p:spPr bwMode="auto">
            <a:xfrm>
              <a:off x="1670142" y="3394961"/>
              <a:ext cx="2590800" cy="365760"/>
            </a:xfrm>
            <a:prstGeom prst="roundRect">
              <a:avLst/>
            </a:prstGeom>
            <a:noFill/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Flowchart: Off-page Connector 95"/>
            <p:cNvSpPr/>
            <p:nvPr/>
          </p:nvSpPr>
          <p:spPr bwMode="auto">
            <a:xfrm>
              <a:off x="1746342" y="3410432"/>
              <a:ext cx="457200" cy="548640"/>
            </a:xfrm>
            <a:prstGeom prst="flowChartOffpageConnector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2357061" y="3394961"/>
              <a:ext cx="12028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defRPr/>
              </a:pPr>
              <a:r>
                <a:rPr lang="en-US" sz="1800" b="0" dirty="0">
                  <a:solidFill>
                    <a:srgbClr val="1C1C1C"/>
                  </a:solidFill>
                  <a:latin typeface="Calibri"/>
                </a:rPr>
                <a:t>Availability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1782422" y="3378868"/>
              <a:ext cx="3850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99" name="Rectangle 98"/>
          <p:cNvSpPr/>
          <p:nvPr/>
        </p:nvSpPr>
        <p:spPr>
          <a:xfrm>
            <a:off x="1158547" y="4003349"/>
            <a:ext cx="25700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dirty="0">
                <a:solidFill>
                  <a:srgbClr val="1C1C1C"/>
                </a:solidFill>
                <a:latin typeface="Calibri"/>
              </a:rPr>
              <a:t>Users can access information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BA18C9-D739-268C-29A7-8C548AD6F45A}"/>
              </a:ext>
            </a:extLst>
          </p:cNvPr>
          <p:cNvSpPr/>
          <p:nvPr/>
        </p:nvSpPr>
        <p:spPr>
          <a:xfrm>
            <a:off x="914400" y="116632"/>
            <a:ext cx="7924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Security Requirements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lang="en-US" sz="2800" dirty="0">
                <a:solidFill>
                  <a:schemeClr val="tx1"/>
                </a:solidFill>
                <a:latin typeface="Google Sans"/>
              </a:rPr>
              <a:t>CIA triad)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1666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ED618-095F-4A2E-81CD-0431DB534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800" b="1" kern="1200" dirty="0">
                <a:solidFill>
                  <a:srgbClr val="A50021"/>
                </a:solidFill>
                <a:latin typeface="Calibri"/>
              </a:rPr>
              <a:t>Machine Learning as a Service (</a:t>
            </a:r>
            <a:r>
              <a:rPr lang="en-US" sz="2800" b="1" kern="1200" dirty="0" err="1">
                <a:solidFill>
                  <a:srgbClr val="A50021"/>
                </a:solidFill>
                <a:latin typeface="Calibri"/>
              </a:rPr>
              <a:t>MLaaS</a:t>
            </a:r>
            <a:r>
              <a:rPr lang="en-US" sz="2800" b="1" kern="1200" dirty="0">
                <a:solidFill>
                  <a:srgbClr val="A50021"/>
                </a:solidFill>
                <a:latin typeface="Calibri"/>
              </a:rPr>
              <a:t>)</a:t>
            </a:r>
            <a:endParaRPr lang="es-ES" sz="2800" b="1" kern="1200" dirty="0">
              <a:solidFill>
                <a:srgbClr val="A50021"/>
              </a:solidFill>
              <a:latin typeface="Calibri"/>
            </a:endParaRPr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36B38DA5-2076-498D-A9F9-C8A292B11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3600" b="1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8" name="Rectangle 8">
            <a:extLst>
              <a:ext uri="{FF2B5EF4-FFF2-40B4-BE49-F238E27FC236}">
                <a16:creationId xmlns:a16="http://schemas.microsoft.com/office/drawing/2014/main" id="{BC4859C0-28F9-48CA-9440-484A18FEDF83}"/>
              </a:ext>
            </a:extLst>
          </p:cNvPr>
          <p:cNvSpPr/>
          <p:nvPr/>
        </p:nvSpPr>
        <p:spPr>
          <a:xfrm>
            <a:off x="130629" y="952946"/>
            <a:ext cx="8763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Machine Learning tools as a component of cloud computing.</a:t>
            </a:r>
          </a:p>
          <a:p>
            <a:pPr marL="11430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Flexible and scalable solution.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046186D-6D06-0EA9-9B77-DDF766F11173}"/>
              </a:ext>
            </a:extLst>
          </p:cNvPr>
          <p:cNvGrpSpPr/>
          <p:nvPr/>
        </p:nvGrpSpPr>
        <p:grpSpPr>
          <a:xfrm>
            <a:off x="674844" y="1383833"/>
            <a:ext cx="7791136" cy="3206881"/>
            <a:chOff x="692415" y="1988847"/>
            <a:chExt cx="7791136" cy="3206881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7ADD9A3A-62A3-94C7-90D7-BC5429B7C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05200" y="1988847"/>
              <a:ext cx="4589655" cy="2358221"/>
            </a:xfrm>
            <a:prstGeom prst="rect">
              <a:avLst/>
            </a:prstGeom>
          </p:spPr>
        </p:pic>
        <p:pic>
          <p:nvPicPr>
            <p:cNvPr id="108" name="Picture 2" descr="Image result for aws ML services">
              <a:extLst>
                <a:ext uri="{FF2B5EF4-FFF2-40B4-BE49-F238E27FC236}">
                  <a16:creationId xmlns:a16="http://schemas.microsoft.com/office/drawing/2014/main" id="{6B259630-47CA-4D23-925C-EA47500ADE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7852" y="4378272"/>
              <a:ext cx="1466145" cy="817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" name="Picture 2" descr="transparent azure logo png - Google  Search2020-04-21-bt365亚洲版体育在线-tlldgsls.com-tlldgsls.com">
              <a:extLst>
                <a:ext uri="{FF2B5EF4-FFF2-40B4-BE49-F238E27FC236}">
                  <a16:creationId xmlns:a16="http://schemas.microsoft.com/office/drawing/2014/main" id="{1C199316-2964-47C5-8B86-1FA9DC5457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4419800"/>
              <a:ext cx="1838024" cy="74626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" name="Picture 4" descr="Cloud Machine Learning Engine Reviews: Pricing &amp; Software Features 2020 -  Financesonline.com">
              <a:extLst>
                <a:ext uri="{FF2B5EF4-FFF2-40B4-BE49-F238E27FC236}">
                  <a16:creationId xmlns:a16="http://schemas.microsoft.com/office/drawing/2014/main" id="{2CAF49AF-A22B-4BF6-8B60-C3B49EE453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7831" y="4378272"/>
              <a:ext cx="1925720" cy="787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Deep learning - Free electronics icons">
              <a:extLst>
                <a:ext uri="{FF2B5EF4-FFF2-40B4-BE49-F238E27FC236}">
                  <a16:creationId xmlns:a16="http://schemas.microsoft.com/office/drawing/2014/main" id="{1E21DE61-2ABE-3FF8-E444-20FF7D003F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9676" y="2276283"/>
              <a:ext cx="864416" cy="864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Artificial Intelligence Icon Set Stock Illustration - Download Image Now -  Language, Artificial Intelligence, Applying - iStock">
              <a:extLst>
                <a:ext uri="{FF2B5EF4-FFF2-40B4-BE49-F238E27FC236}">
                  <a16:creationId xmlns:a16="http://schemas.microsoft.com/office/drawing/2014/main" id="{8F6C9427-F11C-11C7-D0A4-5306918FFD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21223" r="75384" b="58633"/>
            <a:stretch/>
          </p:blipFill>
          <p:spPr bwMode="auto">
            <a:xfrm>
              <a:off x="5391743" y="3213431"/>
              <a:ext cx="675866" cy="752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Imagen 15" descr="Icono&#10;&#10;Descripción generada automáticamente">
              <a:extLst>
                <a:ext uri="{FF2B5EF4-FFF2-40B4-BE49-F238E27FC236}">
                  <a16:creationId xmlns:a16="http://schemas.microsoft.com/office/drawing/2014/main" id="{A1876870-713D-7CFD-36D3-6064064D5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8515" y="3281035"/>
              <a:ext cx="609931" cy="609931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BE201793-2268-2FC2-6C3E-C5B0F9996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318999" y="3084574"/>
              <a:ext cx="743164" cy="743164"/>
            </a:xfrm>
            <a:prstGeom prst="rect">
              <a:avLst/>
            </a:prstGeom>
          </p:spPr>
        </p:pic>
        <p:pic>
          <p:nvPicPr>
            <p:cNvPr id="19" name="Picture 3" descr="A diagram of a computer system&#10;&#10;Description automatically generated with medium confidence">
              <a:extLst>
                <a:ext uri="{FF2B5EF4-FFF2-40B4-BE49-F238E27FC236}">
                  <a16:creationId xmlns:a16="http://schemas.microsoft.com/office/drawing/2014/main" id="{29F8DE42-7081-D4C0-ECF9-E4CF17275D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08" t="18441" r="74668" b="59094"/>
            <a:stretch/>
          </p:blipFill>
          <p:spPr>
            <a:xfrm>
              <a:off x="692415" y="3140699"/>
              <a:ext cx="998356" cy="1050892"/>
            </a:xfrm>
            <a:prstGeom prst="rect">
              <a:avLst/>
            </a:prstGeom>
          </p:spPr>
        </p:pic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76C69FE0-A469-376B-A8D2-3F08936F6DF4}"/>
                </a:ext>
              </a:extLst>
            </p:cNvPr>
            <p:cNvGrpSpPr/>
            <p:nvPr/>
          </p:nvGrpSpPr>
          <p:grpSpPr>
            <a:xfrm>
              <a:off x="2246740" y="2883261"/>
              <a:ext cx="522588" cy="584994"/>
              <a:chOff x="2404017" y="3027040"/>
              <a:chExt cx="387573" cy="445382"/>
            </a:xfrm>
          </p:grpSpPr>
          <p:pic>
            <p:nvPicPr>
              <p:cNvPr id="21" name="Imagen 20" descr="Icono&#10;&#10;Descripción generada automáticamente">
                <a:extLst>
                  <a:ext uri="{FF2B5EF4-FFF2-40B4-BE49-F238E27FC236}">
                    <a16:creationId xmlns:a16="http://schemas.microsoft.com/office/drawing/2014/main" id="{D4447ECC-8AF1-036F-0FEA-C312CDAA61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4017" y="3027040"/>
                <a:ext cx="387573" cy="445382"/>
              </a:xfrm>
              <a:prstGeom prst="rect">
                <a:avLst/>
              </a:prstGeom>
            </p:spPr>
          </p:pic>
          <p:pic>
            <p:nvPicPr>
              <p:cNvPr id="22" name="Imagen 21" descr="Imagen que contiene firmar, monitor, calle, pantalla&#10;&#10;Descripción generada automáticamente">
                <a:extLst>
                  <a:ext uri="{FF2B5EF4-FFF2-40B4-BE49-F238E27FC236}">
                    <a16:creationId xmlns:a16="http://schemas.microsoft.com/office/drawing/2014/main" id="{FC69BB0F-FBD6-D744-9B2A-114E4345EF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437" t="39600" r="52178" b="46610"/>
              <a:stretch/>
            </p:blipFill>
            <p:spPr>
              <a:xfrm flipH="1">
                <a:off x="2487682" y="3359935"/>
                <a:ext cx="64651" cy="54094"/>
              </a:xfrm>
              <a:prstGeom prst="heart">
                <a:avLst/>
              </a:prstGeom>
            </p:spPr>
          </p:pic>
        </p:grpSp>
        <p:cxnSp>
          <p:nvCxnSpPr>
            <p:cNvPr id="23" name="Straight Arrow Connector 27">
              <a:extLst>
                <a:ext uri="{FF2B5EF4-FFF2-40B4-BE49-F238E27FC236}">
                  <a16:creationId xmlns:a16="http://schemas.microsoft.com/office/drawing/2014/main" id="{6E70B75B-E1CC-4967-FB56-50E02D82505A}"/>
                </a:ext>
              </a:extLst>
            </p:cNvPr>
            <p:cNvCxnSpPr>
              <a:cxnSpLocks/>
            </p:cNvCxnSpPr>
            <p:nvPr/>
          </p:nvCxnSpPr>
          <p:spPr>
            <a:xfrm>
              <a:off x="1833327" y="3666145"/>
              <a:ext cx="1327725" cy="0"/>
            </a:xfrm>
            <a:prstGeom prst="straightConnector1">
              <a:avLst/>
            </a:prstGeom>
            <a:noFill/>
            <a:ln w="15875" cap="rnd" cmpd="sng" algn="ctr">
              <a:solidFill>
                <a:srgbClr val="000000"/>
              </a:solidFill>
              <a:prstDash val="solid"/>
              <a:tailEnd type="triangle"/>
            </a:ln>
            <a:effectLst/>
          </p:spPr>
        </p:cxnSp>
        <p:pic>
          <p:nvPicPr>
            <p:cNvPr id="25" name="Picture 37" descr="Engranajes mecánicos | Icono Gratis">
              <a:extLst>
                <a:ext uri="{FF2B5EF4-FFF2-40B4-BE49-F238E27FC236}">
                  <a16:creationId xmlns:a16="http://schemas.microsoft.com/office/drawing/2014/main" id="{A5A139B8-AB4E-5BC9-3333-6E0848BF2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0909" y="2756719"/>
              <a:ext cx="582066" cy="5753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36878EDE-B174-F35A-4C37-267832C92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841976" y="2894355"/>
              <a:ext cx="638151" cy="638151"/>
            </a:xfrm>
            <a:prstGeom prst="rect">
              <a:avLst/>
            </a:prstGeom>
          </p:spPr>
        </p:pic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22A6E313-D978-597B-25D2-BDDAA0C22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646624" y="2900261"/>
              <a:ext cx="567994" cy="567994"/>
            </a:xfrm>
            <a:prstGeom prst="rect">
              <a:avLst/>
            </a:prstGeom>
          </p:spPr>
        </p:pic>
      </p:grpSp>
      <p:sp>
        <p:nvSpPr>
          <p:cNvPr id="36" name="CuadroTexto 35">
            <a:extLst>
              <a:ext uri="{FF2B5EF4-FFF2-40B4-BE49-F238E27FC236}">
                <a16:creationId xmlns:a16="http://schemas.microsoft.com/office/drawing/2014/main" id="{6C814E86-0D23-4842-F8E4-879A70CD95A7}"/>
              </a:ext>
            </a:extLst>
          </p:cNvPr>
          <p:cNvSpPr txBox="1"/>
          <p:nvPr/>
        </p:nvSpPr>
        <p:spPr>
          <a:xfrm>
            <a:off x="199344" y="4847237"/>
            <a:ext cx="8763000" cy="1528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A critical limitation of the adoption of MLaaS</a:t>
            </a:r>
          </a:p>
          <a:p>
            <a:pPr marL="709200" marR="0" lvl="1" indent="-252000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low protection of sensitive data in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an </a:t>
            </a:r>
            <a:r>
              <a:rPr kumimoji="0" lang="en-P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unsecured shared environment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2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Open problem</a:t>
            </a:r>
            <a:r>
              <a:rPr kumimoji="0" lang="en-PH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Privacy-preserving ML</a:t>
            </a:r>
            <a:endParaRPr kumimoji="0" lang="en-PH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1055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ED618-095F-4A2E-81CD-0431DB534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en-US" sz="2800" b="1" kern="1200" dirty="0">
                <a:solidFill>
                  <a:srgbClr val="A50021"/>
                </a:solidFill>
                <a:latin typeface="Calibri"/>
                <a:sym typeface="Times New Roman"/>
              </a:rPr>
              <a:t>Deep Neural Networks (DNN ) </a:t>
            </a:r>
          </a:p>
        </p:txBody>
      </p:sp>
      <p:sp>
        <p:nvSpPr>
          <p:cNvPr id="4" name="Google Shape;193;p26">
            <a:extLst>
              <a:ext uri="{FF2B5EF4-FFF2-40B4-BE49-F238E27FC236}">
                <a16:creationId xmlns:a16="http://schemas.microsoft.com/office/drawing/2014/main" id="{1E9CEB79-9983-C60F-7871-A016948EFF21}"/>
              </a:ext>
            </a:extLst>
          </p:cNvPr>
          <p:cNvSpPr txBox="1"/>
          <p:nvPr/>
        </p:nvSpPr>
        <p:spPr>
          <a:xfrm>
            <a:off x="300610" y="1143000"/>
            <a:ext cx="3962400" cy="4394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DNN has been used in several disciplines, including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medical image classification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segmentation tasks: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elvetica" panose="020B0604020202020204" pitchFamily="34" charset="0"/>
              <a:ea typeface="Times New Roman"/>
              <a:cs typeface="Helvetica" panose="020B0604020202020204" pitchFamily="34" charset="0"/>
              <a:sym typeface="Times New Roman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X-ray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MRI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Histopathology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Positron Emission Tomography (PET)</a:t>
            </a:r>
            <a:endParaRPr kumimoji="0" lang="es-MX" sz="18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" name="Imagen 8" descr="Diagrama&#10;&#10;Descripción generada automáticamente">
            <a:extLst>
              <a:ext uri="{FF2B5EF4-FFF2-40B4-BE49-F238E27FC236}">
                <a16:creationId xmlns:a16="http://schemas.microsoft.com/office/drawing/2014/main" id="{0FC07D83-2EAD-6D2F-48D4-561359D58B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33"/>
          <a:stretch/>
        </p:blipFill>
        <p:spPr>
          <a:xfrm>
            <a:off x="3992369" y="748490"/>
            <a:ext cx="5227831" cy="5403904"/>
          </a:xfrm>
          <a:prstGeom prst="rect">
            <a:avLst/>
          </a:prstGeom>
        </p:spPr>
      </p:pic>
      <p:pic>
        <p:nvPicPr>
          <p:cNvPr id="12" name="Imagen 11" descr="Forma&#10;&#10;Descripción generada automáticamente con confianza media">
            <a:extLst>
              <a:ext uri="{FF2B5EF4-FFF2-40B4-BE49-F238E27FC236}">
                <a16:creationId xmlns:a16="http://schemas.microsoft.com/office/drawing/2014/main" id="{A1E43EA3-76CE-7A3F-52D7-E4A1D7AE46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931715"/>
            <a:ext cx="1156445" cy="741310"/>
          </a:xfrm>
          <a:prstGeom prst="rect">
            <a:avLst/>
          </a:prstGeom>
        </p:spPr>
      </p:pic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D6AD0847-C9FF-492F-4C50-CD9DFEA5A6C9}"/>
              </a:ext>
            </a:extLst>
          </p:cNvPr>
          <p:cNvCxnSpPr/>
          <p:nvPr/>
        </p:nvCxnSpPr>
        <p:spPr bwMode="auto">
          <a:xfrm>
            <a:off x="7162800" y="4754080"/>
            <a:ext cx="349622" cy="381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1363136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800" b="1" kern="1200" dirty="0">
                <a:solidFill>
                  <a:srgbClr val="A50021"/>
                </a:solidFill>
                <a:latin typeface="Calibri"/>
                <a:sym typeface="Times New Roman"/>
              </a:rPr>
              <a:t>Open challenges in the DNN TRUST: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85BCDD-E272-D3D8-A942-EADEB0E4CDAC}"/>
              </a:ext>
            </a:extLst>
          </p:cNvPr>
          <p:cNvSpPr txBox="1"/>
          <p:nvPr/>
        </p:nvSpPr>
        <p:spPr>
          <a:xfrm>
            <a:off x="114300" y="1143000"/>
            <a:ext cx="89154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Privacy and security issues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US" sz="2400" b="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b="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Large volume of images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US" sz="2400" b="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b="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Variability in image quality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4812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ED618-095F-4A2E-81CD-0431DB534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800" b="1" kern="1200" dirty="0">
                <a:solidFill>
                  <a:srgbClr val="A50021"/>
                </a:solidFill>
                <a:latin typeface="Calibri"/>
              </a:rPr>
              <a:t>AI for Health Care</a:t>
            </a:r>
            <a:endParaRPr lang="es-MX" sz="2800" b="1" kern="1200" dirty="0">
              <a:solidFill>
                <a:srgbClr val="A50021"/>
              </a:solidFill>
              <a:latin typeface="Calibri"/>
            </a:endParaRPr>
          </a:p>
        </p:txBody>
      </p:sp>
      <p:sp>
        <p:nvSpPr>
          <p:cNvPr id="4" name="Google Shape;193;p26">
            <a:extLst>
              <a:ext uri="{FF2B5EF4-FFF2-40B4-BE49-F238E27FC236}">
                <a16:creationId xmlns:a16="http://schemas.microsoft.com/office/drawing/2014/main" id="{815E560C-35A5-89F3-1A42-B6362DBFCA57}"/>
              </a:ext>
            </a:extLst>
          </p:cNvPr>
          <p:cNvSpPr txBox="1"/>
          <p:nvPr/>
        </p:nvSpPr>
        <p:spPr>
          <a:xfrm>
            <a:off x="76200" y="1138924"/>
            <a:ext cx="4038600" cy="387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Times New Roman"/>
              <a:cs typeface="Helvetica" panose="020B0604020202020204" pitchFamily="34" charset="0"/>
              <a:sym typeface="Times New Roman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ct val="100000"/>
              <a:buFont typeface="+mj-lt"/>
              <a:buAutoNum type="alphaLcPeriod"/>
              <a:tabLst/>
              <a:defRPr/>
            </a:pPr>
            <a:r>
              <a:rPr kumimoji="0" lang="es-MX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Breast</a:t>
            </a:r>
            <a:r>
              <a:rPr kumimoji="0" lang="es-MX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 </a:t>
            </a:r>
            <a:r>
              <a:rPr kumimoji="0" lang="es-MX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cancer</a:t>
            </a:r>
            <a:endParaRPr kumimoji="0" lang="es-MX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Times New Roman"/>
              <a:cs typeface="Helvetica" panose="020B0604020202020204" pitchFamily="34" charset="0"/>
              <a:sym typeface="Times New Roman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ct val="100000"/>
              <a:buFont typeface="+mj-lt"/>
              <a:buAutoNum type="alphaLcPeriod"/>
              <a:tabLst/>
              <a:defRPr/>
            </a:pPr>
            <a:r>
              <a:rPr kumimoji="0" lang="es-MX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Skin </a:t>
            </a:r>
            <a:r>
              <a:rPr kumimoji="0" lang="es-MX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cancer</a:t>
            </a:r>
            <a:endParaRPr kumimoji="0" lang="es-MX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Times New Roman"/>
              <a:cs typeface="Helvetica" panose="020B0604020202020204" pitchFamily="34" charset="0"/>
              <a:sym typeface="Times New Roman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ct val="100000"/>
              <a:buFont typeface="+mj-lt"/>
              <a:buAutoNum type="alphaLcPeriod"/>
              <a:tabLst/>
              <a:defRPr/>
            </a:pPr>
            <a:r>
              <a:rPr kumimoji="0" lang="es-MX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Brain</a:t>
            </a:r>
            <a:r>
              <a:rPr kumimoji="0" lang="es-MX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 tumor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ct val="100000"/>
              <a:buFont typeface="+mj-lt"/>
              <a:buAutoNum type="alphaLcPeriod"/>
              <a:tabLst/>
              <a:defRPr/>
            </a:pPr>
            <a:r>
              <a:rPr kumimoji="0" lang="es-MX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COVID-19 screening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ct val="100000"/>
              <a:buFont typeface="+mj-lt"/>
              <a:buAutoNum type="alphaLcPeriod"/>
              <a:tabLst/>
              <a:defRPr/>
            </a:pPr>
            <a:r>
              <a:rPr kumimoji="0" lang="es-MX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Thyroid</a:t>
            </a:r>
            <a:r>
              <a:rPr kumimoji="0" lang="es-MX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 </a:t>
            </a:r>
            <a:r>
              <a:rPr kumimoji="0" lang="es-MX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ultrasound</a:t>
            </a:r>
            <a:endParaRPr kumimoji="0" lang="es-MX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Times New Roman"/>
              <a:cs typeface="Helvetica" panose="020B0604020202020204" pitchFamily="34" charset="0"/>
              <a:sym typeface="Times New Roman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ct val="100000"/>
              <a:buFont typeface="+mj-lt"/>
              <a:buAutoNum type="alphaLcPeriod"/>
              <a:tabLst/>
              <a:defRPr/>
            </a:pPr>
            <a:r>
              <a:rPr kumimoji="0" lang="es-MX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 Alzheimer's </a:t>
            </a:r>
            <a:r>
              <a:rPr kumimoji="0" lang="es-MX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disease</a:t>
            </a:r>
            <a:endParaRPr kumimoji="0" lang="es-MX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Times New Roman"/>
              <a:cs typeface="Helvetica" panose="020B0604020202020204" pitchFamily="34" charset="0"/>
              <a:sym typeface="Times New Roman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ct val="60000"/>
              <a:tabLst/>
              <a:defRPr/>
            </a:pPr>
            <a:r>
              <a:rPr kumimoji="0" lang="es-MX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etc</a:t>
            </a:r>
            <a:r>
              <a:rPr kumimoji="0" lang="es-MX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,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34" charset="0"/>
              <a:ea typeface="Times New Roman"/>
              <a:cs typeface="Helvetica" panose="020B0604020202020204" pitchFamily="34" charset="0"/>
              <a:sym typeface="Times New Roman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F16CCEC-8C39-DE57-DE1E-363FA402A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1" y="841235"/>
            <a:ext cx="5105400" cy="591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2181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ED618-095F-4A2E-81CD-0431DB534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sz="2800" b="1" kern="1200" dirty="0" err="1">
                <a:solidFill>
                  <a:srgbClr val="A50021"/>
                </a:solidFill>
                <a:latin typeface="Calibri"/>
              </a:rPr>
              <a:t>Alzheimer’s</a:t>
            </a:r>
            <a:r>
              <a:rPr lang="es-MX" sz="2800" b="1" kern="1200" dirty="0">
                <a:solidFill>
                  <a:srgbClr val="A50021"/>
                </a:solidFill>
                <a:latin typeface="Calibri"/>
              </a:rPr>
              <a:t> </a:t>
            </a:r>
            <a:r>
              <a:rPr lang="es-MX" sz="2800" b="1" kern="1200" dirty="0" err="1">
                <a:solidFill>
                  <a:srgbClr val="A50021"/>
                </a:solidFill>
                <a:latin typeface="Calibri"/>
              </a:rPr>
              <a:t>Disease</a:t>
            </a:r>
            <a:r>
              <a:rPr lang="es-MX" sz="2800" b="1" kern="1200" dirty="0">
                <a:solidFill>
                  <a:srgbClr val="A50021"/>
                </a:solidFill>
                <a:latin typeface="Calibri"/>
              </a:rPr>
              <a:t> (AD)</a:t>
            </a:r>
          </a:p>
        </p:txBody>
      </p:sp>
      <p:sp>
        <p:nvSpPr>
          <p:cNvPr id="6" name="Google Shape;95;p16">
            <a:extLst>
              <a:ext uri="{FF2B5EF4-FFF2-40B4-BE49-F238E27FC236}">
                <a16:creationId xmlns:a16="http://schemas.microsoft.com/office/drawing/2014/main" id="{14E89D77-59DD-A86E-93E5-E035E610BEF9}"/>
              </a:ext>
            </a:extLst>
          </p:cNvPr>
          <p:cNvSpPr txBox="1"/>
          <p:nvPr/>
        </p:nvSpPr>
        <p:spPr>
          <a:xfrm>
            <a:off x="255926" y="931502"/>
            <a:ext cx="8659474" cy="554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200" b="0" noProof="0" dirty="0">
                <a:solidFill>
                  <a:srgbClr val="000000"/>
                </a:solidFill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progressive neurodegenerative disease that affects </a:t>
            </a:r>
          </a:p>
          <a:p>
            <a:pPr marL="914400" lvl="1" indent="-34290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ingdings" panose="05000000000000000000" pitchFamily="2" charset="2"/>
              <a:buChar char="Ø"/>
            </a:pPr>
            <a:r>
              <a:rPr lang="en-US" sz="2200" b="0" noProof="0" dirty="0">
                <a:solidFill>
                  <a:srgbClr val="000000"/>
                </a:solidFill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memory, thinking, orientation, and behavior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200" b="0" noProof="0" dirty="0">
                <a:solidFill>
                  <a:srgbClr val="000000"/>
                </a:solidFill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most common form of dementia worldwide</a:t>
            </a:r>
            <a:endParaRPr lang="en-US" sz="1000" b="0" noProof="0" dirty="0">
              <a:solidFill>
                <a:srgbClr val="000000"/>
              </a:solidFill>
              <a:latin typeface="Helvetica" panose="020B0604020202020204" pitchFamily="34" charset="0"/>
              <a:ea typeface="Times New Roman"/>
              <a:cs typeface="Helvetica" panose="020B0604020202020204" pitchFamily="34" charset="0"/>
              <a:sym typeface="Times New Roman"/>
            </a:endParaRPr>
          </a:p>
          <a:p>
            <a:pPr marL="914400" lvl="1" indent="-34290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ingdings" panose="05000000000000000000" pitchFamily="2" charset="2"/>
              <a:buChar char="Ø"/>
            </a:pPr>
            <a:r>
              <a:rPr lang="en-US" sz="2200" b="0" noProof="0" dirty="0">
                <a:solidFill>
                  <a:srgbClr val="000000"/>
                </a:solidFill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10% of older adults (Seniors) in México suffer from it</a:t>
            </a:r>
            <a:endParaRPr lang="en-US" sz="2000" noProof="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143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ts val="1800"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elvetica" panose="020B0604020202020204" pitchFamily="34" charset="0"/>
              <a:ea typeface="Times New Roman"/>
              <a:cs typeface="Helvetica" panose="020B0604020202020204" pitchFamily="34" charset="0"/>
              <a:sym typeface="Times New Roman"/>
            </a:endParaRPr>
          </a:p>
          <a:p>
            <a:pPr marL="1143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ts val="1800"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elvetica" panose="020B0604020202020204" pitchFamily="34" charset="0"/>
              <a:ea typeface="Times New Roman"/>
              <a:cs typeface="Helvetica" panose="020B0604020202020204" pitchFamily="34" charset="0"/>
              <a:sym typeface="Times New Roman"/>
            </a:endParaRPr>
          </a:p>
          <a:p>
            <a:pPr marL="1143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ts val="1800"/>
              <a:buFontTx/>
              <a:buNone/>
              <a:tabLst/>
              <a:defRPr/>
            </a:pPr>
            <a:endParaRPr lang="en-US" sz="2200" b="0" dirty="0">
              <a:solidFill>
                <a:srgbClr val="C00000"/>
              </a:solidFill>
              <a:latin typeface="Helvetica" panose="020B0604020202020204" pitchFamily="34" charset="0"/>
              <a:ea typeface="Times New Roman"/>
              <a:cs typeface="Helvetica" panose="020B0604020202020204" pitchFamily="34" charset="0"/>
              <a:sym typeface="Times New Roman"/>
            </a:endParaRPr>
          </a:p>
          <a:p>
            <a:pPr marL="1143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ts val="1800"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elvetica" panose="020B0604020202020204" pitchFamily="34" charset="0"/>
              <a:ea typeface="Times New Roman"/>
              <a:cs typeface="Helvetica" panose="020B0604020202020204" pitchFamily="34" charset="0"/>
              <a:sym typeface="Times New Roman"/>
            </a:endParaRPr>
          </a:p>
          <a:p>
            <a:pPr marL="1143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ts val="1800"/>
              <a:buFontTx/>
              <a:buNone/>
              <a:tabLst/>
              <a:defRPr/>
            </a:pPr>
            <a:endParaRPr lang="en-US" sz="2200" b="0" dirty="0">
              <a:solidFill>
                <a:srgbClr val="C00000"/>
              </a:solidFill>
              <a:latin typeface="Helvetica" panose="020B0604020202020204" pitchFamily="34" charset="0"/>
              <a:ea typeface="Times New Roman"/>
              <a:cs typeface="Helvetica" panose="020B0604020202020204" pitchFamily="34" charset="0"/>
              <a:sym typeface="Times New Roman"/>
            </a:endParaRPr>
          </a:p>
          <a:p>
            <a:pPr marL="1143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ts val="1800"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elvetica" panose="020B0604020202020204" pitchFamily="34" charset="0"/>
              <a:ea typeface="Times New Roman"/>
              <a:cs typeface="Helvetica" panose="020B0604020202020204" pitchFamily="34" charset="0"/>
              <a:sym typeface="Times New Roman"/>
            </a:endParaRPr>
          </a:p>
          <a:p>
            <a:pPr marL="1143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ts val="1800"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                                                                            		 </a:t>
            </a:r>
          </a:p>
          <a:p>
            <a:pPr marL="1143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ts val="1800"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Times New Roman"/>
              <a:cs typeface="Helvetica" panose="020B0604020202020204" pitchFamily="34" charset="0"/>
              <a:sym typeface="Times New Roman"/>
            </a:endParaRPr>
          </a:p>
          <a:p>
            <a:pPr marL="1143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ts val="1800"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AD causes gradual </a:t>
            </a:r>
            <a:r>
              <a:rPr lang="en-US" sz="2200" dirty="0">
                <a:solidFill>
                  <a:srgbClr val="000000"/>
                </a:solidFill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m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orphological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 changes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 in a brain</a:t>
            </a:r>
          </a:p>
          <a:p>
            <a:pPr marL="114300"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</a:pPr>
            <a:endParaRPr lang="en-US" sz="2200" b="0" noProof="0" dirty="0">
              <a:solidFill>
                <a:srgbClr val="C00000"/>
              </a:solidFill>
              <a:latin typeface="Helvetica" panose="020B0604020202020204" pitchFamily="34" charset="0"/>
              <a:ea typeface="Times New Roman"/>
              <a:cs typeface="Helvetica" panose="020B0604020202020204" pitchFamily="34" charset="0"/>
              <a:sym typeface="Times New Roman"/>
            </a:endParaRPr>
          </a:p>
          <a:p>
            <a:pPr marL="114300"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</a:pPr>
            <a:r>
              <a:rPr lang="en-US" sz="2200" b="0" noProof="0" dirty="0">
                <a:solidFill>
                  <a:srgbClr val="C00000"/>
                </a:solidFill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Magnetic Resonance Imaging (MRI)</a:t>
            </a:r>
          </a:p>
          <a:p>
            <a:pPr marL="457200" indent="-3429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200" b="0" noProof="0" dirty="0">
                <a:solidFill>
                  <a:srgbClr val="000000"/>
                </a:solidFill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standard method of AD detection</a:t>
            </a:r>
          </a:p>
          <a:p>
            <a:pPr marL="1143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ts val="1800"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elvetica" panose="020B0604020202020204" pitchFamily="34" charset="0"/>
              <a:ea typeface="Times New Roman"/>
              <a:cs typeface="Helvetica" panose="020B0604020202020204" pitchFamily="34" charset="0"/>
              <a:sym typeface="Times New Roman"/>
            </a:endParaRPr>
          </a:p>
          <a:p>
            <a:pPr marL="1143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ts val="1800"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elvetica" panose="020B0604020202020204" pitchFamily="34" charset="0"/>
              <a:ea typeface="Times New Roman"/>
              <a:cs typeface="Helvetica" panose="020B0604020202020204" pitchFamily="34" charset="0"/>
              <a:sym typeface="Times New Roman"/>
            </a:endParaRPr>
          </a:p>
          <a:p>
            <a:pPr marL="1143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ts val="1800"/>
              <a:buFontTx/>
              <a:buNone/>
              <a:tabLst/>
              <a:defRPr/>
            </a:pPr>
            <a:endParaRPr kumimoji="0" lang="es" sz="2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Times New Roman"/>
              <a:cs typeface="Helvetica" panose="020B0604020202020204" pitchFamily="34" charset="0"/>
              <a:sym typeface="Times New Roman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A9131EB-4FA7-F311-F0DD-25AC63C1A0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54"/>
          <a:stretch/>
        </p:blipFill>
        <p:spPr bwMode="auto">
          <a:xfrm>
            <a:off x="2239950" y="2685913"/>
            <a:ext cx="4664100" cy="161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64E45E49-6C88-1DD3-7A6A-BB6903CEA4DD}"/>
              </a:ext>
            </a:extLst>
          </p:cNvPr>
          <p:cNvSpPr/>
          <p:nvPr/>
        </p:nvSpPr>
        <p:spPr bwMode="auto">
          <a:xfrm>
            <a:off x="3048000" y="3200400"/>
            <a:ext cx="609600" cy="4572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3600" b="1" i="0" u="none" strike="noStrike" kern="1200" cap="none" spc="0" normalizeH="0" baseline="0" noProof="0">
              <a:ln>
                <a:solidFill>
                  <a:srgbClr val="FF0000"/>
                </a:solidFill>
              </a:ln>
              <a:noFill/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520E324-F87F-4E51-BA73-91C20166D091}"/>
              </a:ext>
            </a:extLst>
          </p:cNvPr>
          <p:cNvSpPr/>
          <p:nvPr/>
        </p:nvSpPr>
        <p:spPr bwMode="auto">
          <a:xfrm>
            <a:off x="5486402" y="3200400"/>
            <a:ext cx="609600" cy="4572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3600" b="1" i="0" u="none" strike="noStrike" kern="1200" cap="none" spc="0" normalizeH="0" baseline="0" noProof="0">
              <a:ln>
                <a:solidFill>
                  <a:srgbClr val="FF0000"/>
                </a:solidFill>
              </a:ln>
              <a:noFill/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9829735-FBB2-AA1E-4E0B-8CE4B70428CF}"/>
              </a:ext>
            </a:extLst>
          </p:cNvPr>
          <p:cNvSpPr/>
          <p:nvPr/>
        </p:nvSpPr>
        <p:spPr bwMode="auto">
          <a:xfrm>
            <a:off x="6081627" y="3790034"/>
            <a:ext cx="609600" cy="4572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3600" b="1" i="0" u="none" strike="noStrike" kern="1200" cap="none" spc="0" normalizeH="0" baseline="0" noProof="0">
              <a:ln>
                <a:solidFill>
                  <a:srgbClr val="FF0000"/>
                </a:solidFill>
              </a:ln>
              <a:noFill/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EE6DBCB7-5D6E-82AC-FEBD-328A3D86DDF2}"/>
              </a:ext>
            </a:extLst>
          </p:cNvPr>
          <p:cNvSpPr/>
          <p:nvPr/>
        </p:nvSpPr>
        <p:spPr bwMode="auto">
          <a:xfrm>
            <a:off x="3733800" y="3790034"/>
            <a:ext cx="609600" cy="4572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3600" b="1" i="0" u="none" strike="noStrike" kern="1200" cap="none" spc="0" normalizeH="0" baseline="0" noProof="0">
              <a:ln>
                <a:solidFill>
                  <a:srgbClr val="FF0000"/>
                </a:solidFill>
              </a:ln>
              <a:noFill/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78E824E9-6ED2-E26D-EACD-580BD35EDE98}"/>
              </a:ext>
            </a:extLst>
          </p:cNvPr>
          <p:cNvSpPr/>
          <p:nvPr/>
        </p:nvSpPr>
        <p:spPr bwMode="auto">
          <a:xfrm>
            <a:off x="2360788" y="3471601"/>
            <a:ext cx="564964" cy="4572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3600" b="1" i="0" u="none" strike="noStrike" kern="1200" cap="none" spc="0" normalizeH="0" baseline="0" noProof="0">
              <a:ln>
                <a:solidFill>
                  <a:srgbClr val="FF0000"/>
                </a:solidFill>
              </a:ln>
              <a:noFill/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01EF4B8B-DAE0-3BF4-CA8E-D0E5C2261BC4}"/>
              </a:ext>
            </a:extLst>
          </p:cNvPr>
          <p:cNvSpPr/>
          <p:nvPr/>
        </p:nvSpPr>
        <p:spPr bwMode="auto">
          <a:xfrm>
            <a:off x="4830863" y="3471601"/>
            <a:ext cx="564964" cy="4572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3600" b="1" i="0" u="none" strike="noStrike" kern="1200" cap="none" spc="0" normalizeH="0" baseline="0" noProof="0">
              <a:ln>
                <a:solidFill>
                  <a:srgbClr val="FF0000"/>
                </a:solidFill>
              </a:ln>
              <a:noFill/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3BCC9AE-07E1-6BA5-2557-E73055C7793E}"/>
              </a:ext>
            </a:extLst>
          </p:cNvPr>
          <p:cNvSpPr txBox="1"/>
          <p:nvPr/>
        </p:nvSpPr>
        <p:spPr>
          <a:xfrm>
            <a:off x="2239950" y="4267200"/>
            <a:ext cx="4694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Sano		    Alzheimer</a:t>
            </a:r>
          </a:p>
        </p:txBody>
      </p:sp>
    </p:spTree>
    <p:extLst>
      <p:ext uri="{BB962C8B-B14F-4D97-AF65-F5344CB8AC3E}">
        <p14:creationId xmlns:p14="http://schemas.microsoft.com/office/powerpoint/2010/main" val="10454491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372A8-5996-1CB2-47E6-949CFAF99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E0C34A-2337-03B8-F387-5A7E2D7CC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ED618-095F-4A2E-81CD-0431DB534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F496E-4C50-AD39-DE95-D527777C60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" y="115888"/>
            <a:ext cx="8644425" cy="569912"/>
          </a:xfrm>
        </p:spPr>
        <p:txBody>
          <a:bodyPr/>
          <a:lstStyle/>
          <a:p>
            <a:r>
              <a:rPr lang="es-MX" sz="2800" b="1" kern="1200" dirty="0">
                <a:solidFill>
                  <a:srgbClr val="A50021"/>
                </a:solidFill>
                <a:latin typeface="Calibri"/>
              </a:rPr>
              <a:t>Alzheimer 4 </a:t>
            </a:r>
            <a:r>
              <a:rPr lang="es-MX" sz="2800" b="1" kern="1200" dirty="0" err="1">
                <a:solidFill>
                  <a:srgbClr val="A50021"/>
                </a:solidFill>
                <a:latin typeface="Calibri"/>
              </a:rPr>
              <a:t>classes</a:t>
            </a:r>
            <a:endParaRPr lang="en-US" sz="2800" noProof="0" dirty="0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79B17933-1704-8BF1-7E5C-C95CC60EA58F}"/>
              </a:ext>
            </a:extLst>
          </p:cNvPr>
          <p:cNvGrpSpPr/>
          <p:nvPr/>
        </p:nvGrpSpPr>
        <p:grpSpPr>
          <a:xfrm>
            <a:off x="228755" y="1988321"/>
            <a:ext cx="8720036" cy="2820922"/>
            <a:chOff x="1340585" y="1020272"/>
            <a:chExt cx="9133357" cy="2834405"/>
          </a:xfrm>
        </p:grpSpPr>
        <p:sp>
          <p:nvSpPr>
            <p:cNvPr id="4" name="Google Shape;193;p26">
              <a:extLst>
                <a:ext uri="{FF2B5EF4-FFF2-40B4-BE49-F238E27FC236}">
                  <a16:creationId xmlns:a16="http://schemas.microsoft.com/office/drawing/2014/main" id="{CBD5F94B-916F-9B96-B6BE-387FF084E103}"/>
                </a:ext>
              </a:extLst>
            </p:cNvPr>
            <p:cNvSpPr txBox="1"/>
            <p:nvPr/>
          </p:nvSpPr>
          <p:spPr>
            <a:xfrm>
              <a:off x="1340585" y="3114116"/>
              <a:ext cx="9133357" cy="7405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808080"/>
                </a:buClr>
                <a:buSzPct val="60000"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Times New Roman"/>
                  <a:cs typeface="Helvetica" panose="020B0604020202020204" pitchFamily="34" charset="0"/>
                  <a:sym typeface="Times New Roman"/>
                </a:rPr>
                <a:t>   Normal 	            Mild	                Moderate	         Severe</a:t>
              </a:r>
              <a:endPara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7F4B93D6-6BD7-4036-EE75-CBABDDC88F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72" b="28121"/>
            <a:stretch/>
          </p:blipFill>
          <p:spPr bwMode="auto">
            <a:xfrm>
              <a:off x="1380120" y="1020272"/>
              <a:ext cx="8790457" cy="1994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705007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ED618-095F-4A2E-81CD-0431DB534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800" b="1" kern="1200" noProof="0" dirty="0">
                <a:solidFill>
                  <a:srgbClr val="A50021"/>
                </a:solidFill>
                <a:latin typeface="Calibri"/>
              </a:rPr>
              <a:t>AD classification</a:t>
            </a:r>
          </a:p>
        </p:txBody>
      </p:sp>
      <p:sp>
        <p:nvSpPr>
          <p:cNvPr id="4" name="Google Shape;193;p26">
            <a:extLst>
              <a:ext uri="{FF2B5EF4-FFF2-40B4-BE49-F238E27FC236}">
                <a16:creationId xmlns:a16="http://schemas.microsoft.com/office/drawing/2014/main" id="{6E6C7299-CEA8-B205-31B2-AB7891B2C26A}"/>
              </a:ext>
            </a:extLst>
          </p:cNvPr>
          <p:cNvSpPr txBox="1"/>
          <p:nvPr/>
        </p:nvSpPr>
        <p:spPr>
          <a:xfrm>
            <a:off x="152400" y="724923"/>
            <a:ext cx="8494445" cy="1072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Para la clasificación de la </a:t>
            </a:r>
            <a:r>
              <a:rPr kumimoji="0" lang="es-MX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EA</a:t>
            </a:r>
            <a:r>
              <a:rPr kumimoji="0" lang="es-MX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 por IRM existen dos vías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MX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Clasificación Binaria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Times New Roman"/>
              <a:cs typeface="Helvetica" panose="020B0604020202020204" pitchFamily="34" charset="0"/>
              <a:sym typeface="Times New Roman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D0E91B08-FFCE-894F-7E45-2035A7DA3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36" y="3856283"/>
            <a:ext cx="3539116" cy="1072706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EA18F3B2-D1A3-DA9E-D2E0-895CC1E248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2" b="28121"/>
          <a:stretch/>
        </p:blipFill>
        <p:spPr bwMode="auto">
          <a:xfrm>
            <a:off x="266336" y="5223852"/>
            <a:ext cx="4452387" cy="101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2537DA4-DE90-859B-B36C-372786EC39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54794" y="1810549"/>
            <a:ext cx="2362200" cy="1272422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6FE21F39-ABDA-9998-4ABB-F76B7854C6BA}"/>
              </a:ext>
            </a:extLst>
          </p:cNvPr>
          <p:cNvSpPr txBox="1"/>
          <p:nvPr/>
        </p:nvSpPr>
        <p:spPr>
          <a:xfrm>
            <a:off x="854794" y="3086858"/>
            <a:ext cx="2362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Times New Roman"/>
              </a:rPr>
              <a:t>        S	             EA</a:t>
            </a:r>
            <a:endParaRPr kumimoji="0" lang="es-MX" sz="14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Google Shape;193;p26">
            <a:extLst>
              <a:ext uri="{FF2B5EF4-FFF2-40B4-BE49-F238E27FC236}">
                <a16:creationId xmlns:a16="http://schemas.microsoft.com/office/drawing/2014/main" id="{545172B7-0A22-DD9B-711C-F9A9696877ED}"/>
              </a:ext>
            </a:extLst>
          </p:cNvPr>
          <p:cNvSpPr txBox="1"/>
          <p:nvPr/>
        </p:nvSpPr>
        <p:spPr>
          <a:xfrm>
            <a:off x="116155" y="3356059"/>
            <a:ext cx="8494445" cy="56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MX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Clasificación Multiclase</a:t>
            </a:r>
            <a:endParaRPr kumimoji="0" lang="es-MX" sz="1800" b="0" i="0" u="none" strike="noStrike" kern="1200" cap="none" spc="0" normalizeH="0" baseline="30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elvetica" panose="020B0604020202020204" pitchFamily="34" charset="0"/>
              <a:ea typeface="Times New Roman"/>
              <a:cs typeface="Helvetica" panose="020B0604020202020204" pitchFamily="34" charset="0"/>
              <a:sym typeface="Times New Roman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CDAEAD8-E557-0F37-ADA5-6CFD220DEBEA}"/>
              </a:ext>
            </a:extLst>
          </p:cNvPr>
          <p:cNvSpPr txBox="1"/>
          <p:nvPr/>
        </p:nvSpPr>
        <p:spPr>
          <a:xfrm>
            <a:off x="266336" y="4913116"/>
            <a:ext cx="35391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       S 	           DCL		 EA</a:t>
            </a:r>
            <a:endParaRPr kumimoji="0" lang="es-MX" sz="14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8BBECC9-2B85-E7F7-E08C-A2F16048D626}"/>
              </a:ext>
            </a:extLst>
          </p:cNvPr>
          <p:cNvSpPr txBox="1"/>
          <p:nvPr/>
        </p:nvSpPr>
        <p:spPr>
          <a:xfrm>
            <a:off x="266336" y="6258725"/>
            <a:ext cx="43927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   ND 	        DML 		DL	 DM</a:t>
            </a:r>
            <a:endParaRPr kumimoji="0" lang="es-MX" sz="14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graphicFrame>
        <p:nvGraphicFramePr>
          <p:cNvPr id="25" name="Tabla 24">
            <a:extLst>
              <a:ext uri="{FF2B5EF4-FFF2-40B4-BE49-F238E27FC236}">
                <a16:creationId xmlns:a16="http://schemas.microsoft.com/office/drawing/2014/main" id="{4A1039D9-D581-EA09-B041-11049F90CC52}"/>
              </a:ext>
            </a:extLst>
          </p:cNvPr>
          <p:cNvGraphicFramePr>
            <a:graphicFrameLocks noGrp="1"/>
          </p:cNvGraphicFramePr>
          <p:nvPr/>
        </p:nvGraphicFramePr>
        <p:xfrm>
          <a:off x="4991100" y="1945259"/>
          <a:ext cx="3539116" cy="347472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109200">
                  <a:extLst>
                    <a:ext uri="{9D8B030D-6E8A-4147-A177-3AD203B41FA5}">
                      <a16:colId xmlns:a16="http://schemas.microsoft.com/office/drawing/2014/main" val="2701075639"/>
                    </a:ext>
                  </a:extLst>
                </a:gridCol>
                <a:gridCol w="1429916">
                  <a:extLst>
                    <a:ext uri="{9D8B030D-6E8A-4147-A177-3AD203B41FA5}">
                      <a16:colId xmlns:a16="http://schemas.microsoft.com/office/drawing/2014/main" val="1872887438"/>
                    </a:ext>
                  </a:extLst>
                </a:gridCol>
              </a:tblGrid>
              <a:tr h="198515">
                <a:tc>
                  <a:txBody>
                    <a:bodyPr/>
                    <a:lstStyle/>
                    <a:p>
                      <a:pPr algn="ctr" rtl="0" eaLnBrk="0" fontAlgn="base" hangingPunct="0"/>
                      <a:r>
                        <a:rPr lang="es-MX" sz="1800" b="1" kern="1200" dirty="0">
                          <a:solidFill>
                            <a:srgbClr val="1C1C1C"/>
                          </a:solidFill>
                          <a:effectLst/>
                        </a:rPr>
                        <a:t>Clases</a:t>
                      </a:r>
                      <a:endParaRPr lang="es-MX" sz="1800" b="1" dirty="0">
                        <a:solidFill>
                          <a:srgbClr val="1C1C1C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700" b="1" dirty="0">
                          <a:solidFill>
                            <a:srgbClr val="1C1C1C"/>
                          </a:solidFill>
                        </a:rPr>
                        <a:t>Abreviación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84657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0" kern="1200">
                          <a:solidFill>
                            <a:srgbClr val="1C1C1C"/>
                          </a:solidFill>
                          <a:effectLst/>
                        </a:rPr>
                        <a:t>Sano</a:t>
                      </a:r>
                      <a:endParaRPr lang="es-MX" sz="1800" dirty="0">
                        <a:solidFill>
                          <a:srgbClr val="1C1C1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/>
                        <a:t>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0029456"/>
                  </a:ext>
                </a:extLst>
              </a:tr>
              <a:tr h="198515">
                <a:tc>
                  <a:txBody>
                    <a:bodyPr/>
                    <a:lstStyle/>
                    <a:p>
                      <a:r>
                        <a:rPr lang="es-MX" sz="1800" b="0" kern="1200">
                          <a:solidFill>
                            <a:srgbClr val="1C1C1C"/>
                          </a:solidFill>
                          <a:effectLst/>
                        </a:rPr>
                        <a:t>Deterioro cognitivo leve</a:t>
                      </a:r>
                      <a:endParaRPr lang="es-MX" sz="1800" dirty="0">
                        <a:solidFill>
                          <a:srgbClr val="1C1C1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/>
                        <a:t>DCL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577906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MX" sz="1800" b="0" kern="1200">
                          <a:solidFill>
                            <a:srgbClr val="1C1C1C"/>
                          </a:solidFill>
                          <a:effectLst/>
                        </a:rPr>
                        <a:t>Alzheimer</a:t>
                      </a:r>
                      <a:endParaRPr lang="es-MX" sz="1800" dirty="0">
                        <a:solidFill>
                          <a:srgbClr val="1C1C1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/>
                        <a:t>EA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6925279"/>
                  </a:ext>
                </a:extLst>
              </a:tr>
              <a:tr h="1985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0" kern="1200">
                          <a:solidFill>
                            <a:srgbClr val="1C1C1C"/>
                          </a:solidFill>
                          <a:effectLst/>
                        </a:rPr>
                        <a:t>No demente </a:t>
                      </a:r>
                      <a:endParaRPr lang="es-MX" sz="1800" dirty="0">
                        <a:solidFill>
                          <a:srgbClr val="1C1C1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/>
                        <a:t>ND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5969639"/>
                  </a:ext>
                </a:extLst>
              </a:tr>
              <a:tr h="2835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0" kern="1200">
                          <a:solidFill>
                            <a:srgbClr val="1C1C1C"/>
                          </a:solidFill>
                          <a:effectLst/>
                        </a:rPr>
                        <a:t>Demente muy leve </a:t>
                      </a:r>
                      <a:endParaRPr lang="es-MX" sz="1800" dirty="0">
                        <a:solidFill>
                          <a:srgbClr val="1C1C1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/>
                        <a:t>DML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0263608"/>
                  </a:ext>
                </a:extLst>
              </a:tr>
              <a:tr h="1985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0" kern="1200">
                          <a:solidFill>
                            <a:srgbClr val="1C1C1C"/>
                          </a:solidFill>
                          <a:effectLst/>
                        </a:rPr>
                        <a:t>Demente leve </a:t>
                      </a:r>
                      <a:endParaRPr lang="es-MX" sz="1800" dirty="0">
                        <a:solidFill>
                          <a:srgbClr val="1C1C1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/>
                        <a:t>DL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218299"/>
                  </a:ext>
                </a:extLst>
              </a:tr>
              <a:tr h="2026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0" kern="1200" dirty="0">
                          <a:solidFill>
                            <a:srgbClr val="1C1C1C"/>
                          </a:solidFill>
                          <a:effectLst/>
                        </a:rPr>
                        <a:t>Dementes moderados</a:t>
                      </a:r>
                      <a:endParaRPr lang="es-MX" sz="1800" dirty="0">
                        <a:solidFill>
                          <a:srgbClr val="1C1C1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/>
                        <a:t>DM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50552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41045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10BF1-BAB1-FFB2-7BAC-1B61B922C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D544D00-590F-311B-121C-C5EE0E21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ED618-095F-4A2E-81CD-0431DB534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026" name="Picture 2" descr="Características y beneficios de los hospitales de tercer nivel">
            <a:extLst>
              <a:ext uri="{FF2B5EF4-FFF2-40B4-BE49-F238E27FC236}">
                <a16:creationId xmlns:a16="http://schemas.microsoft.com/office/drawing/2014/main" id="{461B45CD-A55D-A096-52AB-9483CDD08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626" y="824857"/>
            <a:ext cx="3526536" cy="219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esonancia magnética nuclear - Wikipedia, la enciclopedia libre">
            <a:extLst>
              <a:ext uri="{FF2B5EF4-FFF2-40B4-BE49-F238E27FC236}">
                <a16:creationId xmlns:a16="http://schemas.microsoft.com/office/drawing/2014/main" id="{CD22E5DD-7689-B19B-27D1-D05858189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50523"/>
            <a:ext cx="1993392" cy="212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35ED5A5-3422-5DDD-6F28-10AD3BAA6D9C}"/>
              </a:ext>
            </a:extLst>
          </p:cNvPr>
          <p:cNvSpPr txBox="1"/>
          <p:nvPr/>
        </p:nvSpPr>
        <p:spPr>
          <a:xfrm>
            <a:off x="152400" y="5486400"/>
            <a:ext cx="2796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Magnetic Resonance Imaging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MRI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</a:p>
        </p:txBody>
      </p:sp>
      <p:sp>
        <p:nvSpPr>
          <p:cNvPr id="5" name="Google Shape;95;p16">
            <a:extLst>
              <a:ext uri="{FF2B5EF4-FFF2-40B4-BE49-F238E27FC236}">
                <a16:creationId xmlns:a16="http://schemas.microsoft.com/office/drawing/2014/main" id="{03A290AD-2142-7330-36F1-AC6103D50100}"/>
              </a:ext>
            </a:extLst>
          </p:cNvPr>
          <p:cNvSpPr txBox="1"/>
          <p:nvPr/>
        </p:nvSpPr>
        <p:spPr>
          <a:xfrm>
            <a:off x="56466" y="824857"/>
            <a:ext cx="6420534" cy="255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Hospitals handle a large volume of data such as:</a:t>
            </a:r>
          </a:p>
          <a:p>
            <a:pPr marL="914400" marR="0" lvl="1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Personal data </a:t>
            </a:r>
          </a:p>
          <a:p>
            <a:pPr marL="914400" marR="0" lvl="1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Medical Records </a:t>
            </a:r>
          </a:p>
          <a:p>
            <a:pPr marL="914400" marR="0" lvl="1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Studies </a:t>
            </a:r>
          </a:p>
          <a:p>
            <a:pPr marL="1371600" marR="0" lvl="2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Laboratory </a:t>
            </a:r>
          </a:p>
          <a:p>
            <a:pPr marL="1371600" marR="0" lvl="2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Electrocardiograms </a:t>
            </a:r>
          </a:p>
          <a:p>
            <a:pPr marL="1371600" marR="0" lvl="2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Image</a:t>
            </a:r>
          </a:p>
          <a:p>
            <a:pPr marL="1143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Times New Roman"/>
              <a:cs typeface="Helvetica" panose="020B0604020202020204" pitchFamily="34" charset="0"/>
              <a:sym typeface="Times New Roman"/>
            </a:endParaRPr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CDA971D4-FFFB-B2BC-D9E1-292F9D7071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19200" y="115888"/>
            <a:ext cx="7543800" cy="569912"/>
          </a:xfrm>
        </p:spPr>
        <p:txBody>
          <a:bodyPr/>
          <a:lstStyle/>
          <a:p>
            <a:r>
              <a:rPr lang="en-US" sz="2800" b="1" kern="1200" dirty="0">
                <a:solidFill>
                  <a:srgbClr val="A50021"/>
                </a:solidFill>
                <a:latin typeface="Calibri"/>
              </a:rPr>
              <a:t>Regulations </a:t>
            </a:r>
          </a:p>
        </p:txBody>
      </p:sp>
      <p:sp>
        <p:nvSpPr>
          <p:cNvPr id="9" name="Google Shape;193;p26">
            <a:extLst>
              <a:ext uri="{FF2B5EF4-FFF2-40B4-BE49-F238E27FC236}">
                <a16:creationId xmlns:a16="http://schemas.microsoft.com/office/drawing/2014/main" id="{66A68C9E-F9E3-A2F2-7D5C-CB366F16267F}"/>
              </a:ext>
            </a:extLst>
          </p:cNvPr>
          <p:cNvSpPr txBox="1"/>
          <p:nvPr/>
        </p:nvSpPr>
        <p:spPr>
          <a:xfrm>
            <a:off x="3255264" y="3167660"/>
            <a:ext cx="5660136" cy="3461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anose="020B0604020202020204"/>
                <a:ea typeface="Times New Roman"/>
                <a:cs typeface="Helvetica" panose="020B0604020202020204"/>
                <a:sym typeface="Times New Roman"/>
              </a:rPr>
              <a:t>There are regulations in place to manage this data.</a:t>
            </a:r>
          </a:p>
          <a:p>
            <a:pPr marL="800100" marR="0" lvl="1" indent="-3429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Helvetica" panose="020B0604020202020204"/>
                <a:ea typeface="Times New Roman"/>
                <a:cs typeface="Helvetica" panose="020B0604020202020204"/>
                <a:sym typeface="Times New Roman"/>
              </a:rPr>
              <a:t>Sensitive Data</a:t>
            </a:r>
          </a:p>
          <a:p>
            <a:pPr marL="800100" marR="0" lvl="1" indent="-3429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Helvetica" panose="020B0604020202020204"/>
                <a:ea typeface="Times New Roman"/>
                <a:cs typeface="Helvetica" panose="020B0604020202020204"/>
                <a:sym typeface="Times New Roman"/>
              </a:rPr>
              <a:t>Patient privacy must be ensured.</a:t>
            </a:r>
          </a:p>
          <a:p>
            <a:pPr marL="800100" marR="0" lvl="1" indent="-3429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Helvetica" panose="020B0604020202020204"/>
                <a:ea typeface="Times New Roman"/>
                <a:cs typeface="Helvetica" panose="020B0604020202020204"/>
                <a:sym typeface="Times New Roman"/>
              </a:rPr>
              <a:t>Data anonymization is required</a:t>
            </a:r>
          </a:p>
          <a:p>
            <a:pPr marL="2171700" marR="0" lvl="4" indent="-3429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193;p26">
            <a:extLst>
              <a:ext uri="{FF2B5EF4-FFF2-40B4-BE49-F238E27FC236}">
                <a16:creationId xmlns:a16="http://schemas.microsoft.com/office/drawing/2014/main" id="{B4A65E53-8BF1-6E96-2D85-AD93E1866E3C}"/>
              </a:ext>
            </a:extLst>
          </p:cNvPr>
          <p:cNvSpPr txBox="1"/>
          <p:nvPr/>
        </p:nvSpPr>
        <p:spPr>
          <a:xfrm>
            <a:off x="3255264" y="5036291"/>
            <a:ext cx="5660136" cy="1378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There are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challenges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 in accessing this data:</a:t>
            </a:r>
          </a:p>
          <a:p>
            <a:pPr marL="800100" marR="0" lvl="1" indent="-3429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Data sharing</a:t>
            </a:r>
          </a:p>
          <a:p>
            <a:pPr marL="800100" marR="0" lvl="1" indent="-3429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Database creation</a:t>
            </a:r>
          </a:p>
          <a:p>
            <a:pPr marL="800100" marR="0" lvl="1" indent="-3429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Training computational models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839616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CB3C0-982E-953F-CBF2-DDB383B44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A59ED8-EB2C-3905-485B-EED6D33E53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0" y="2133600"/>
            <a:ext cx="8534400" cy="2286000"/>
          </a:xfrm>
        </p:spPr>
        <p:txBody>
          <a:bodyPr/>
          <a:lstStyle/>
          <a:p>
            <a:r>
              <a:rPr lang="es-E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Federated</a:t>
            </a:r>
            <a:r>
              <a:rPr lang="es-ES" sz="2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E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Learning</a:t>
            </a:r>
            <a:endParaRPr lang="es-ES" sz="2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s-ES" sz="2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s-ES" sz="2800" dirty="0">
                <a:latin typeface="Helvetica" panose="020B0604020202020204" pitchFamily="34" charset="0"/>
                <a:cs typeface="Helvetica" panose="020B0604020202020204" pitchFamily="34" charset="0"/>
              </a:rPr>
              <a:t>A </a:t>
            </a:r>
            <a:r>
              <a:rPr lang="es-E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way</a:t>
            </a:r>
            <a:r>
              <a:rPr lang="es-ES" sz="2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E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to</a:t>
            </a:r>
            <a:r>
              <a:rPr lang="es-ES" sz="2800" dirty="0">
                <a:latin typeface="Helvetica" panose="020B0604020202020204" pitchFamily="34" charset="0"/>
                <a:cs typeface="Helvetica" panose="020B0604020202020204" pitchFamily="34" charset="0"/>
              </a:rPr>
              <a:t> Zero Trust </a:t>
            </a:r>
          </a:p>
          <a:p>
            <a:endParaRPr lang="es-ES" sz="28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1350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ED618-095F-4A2E-81CD-0431DB534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sz="2800" b="1" kern="1200" dirty="0" err="1">
                <a:solidFill>
                  <a:srgbClr val="A50021"/>
                </a:solidFill>
                <a:latin typeface="Calibri"/>
              </a:rPr>
              <a:t>Federated</a:t>
            </a:r>
            <a:r>
              <a:rPr lang="es-MX" sz="2800" b="1" kern="1200" dirty="0">
                <a:solidFill>
                  <a:srgbClr val="A50021"/>
                </a:solidFill>
                <a:latin typeface="Calibri"/>
              </a:rPr>
              <a:t> </a:t>
            </a:r>
            <a:r>
              <a:rPr lang="es-MX" sz="2800" b="1" kern="1200" dirty="0" err="1">
                <a:solidFill>
                  <a:srgbClr val="A50021"/>
                </a:solidFill>
                <a:latin typeface="Calibri"/>
              </a:rPr>
              <a:t>Learning</a:t>
            </a:r>
            <a:r>
              <a:rPr lang="es-MX" sz="2800" b="1" kern="1200" dirty="0">
                <a:solidFill>
                  <a:srgbClr val="A50021"/>
                </a:solidFill>
                <a:latin typeface="Calibri"/>
              </a:rPr>
              <a:t> in </a:t>
            </a:r>
            <a:r>
              <a:rPr lang="es-MX" sz="2800" b="1" kern="1200" dirty="0" err="1">
                <a:solidFill>
                  <a:srgbClr val="A50021"/>
                </a:solidFill>
                <a:latin typeface="Calibri"/>
              </a:rPr>
              <a:t>Health</a:t>
            </a:r>
            <a:r>
              <a:rPr lang="es-MX" sz="2800" b="1" kern="1200" dirty="0">
                <a:solidFill>
                  <a:srgbClr val="A50021"/>
                </a:solidFill>
                <a:latin typeface="Calibri"/>
              </a:rPr>
              <a:t>  Care</a:t>
            </a:r>
          </a:p>
        </p:txBody>
      </p:sp>
      <p:pic>
        <p:nvPicPr>
          <p:cNvPr id="8" name="Google Shape;174;p24">
            <a:extLst>
              <a:ext uri="{FF2B5EF4-FFF2-40B4-BE49-F238E27FC236}">
                <a16:creationId xmlns:a16="http://schemas.microsoft.com/office/drawing/2014/main" id="{B8EE6C0F-2EA6-51F0-C025-7890F7EBF2A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t="1" b="4303"/>
          <a:stretch/>
        </p:blipFill>
        <p:spPr>
          <a:xfrm>
            <a:off x="-58874" y="975214"/>
            <a:ext cx="9261748" cy="5760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7043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66C2F7-182F-4F25-A74F-0B60C9042161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8064A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14400" y="116632"/>
            <a:ext cx="7924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Resiliency threads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457105" y="1152136"/>
            <a:ext cx="3048000" cy="576321"/>
            <a:chOff x="2293881" y="4190165"/>
            <a:chExt cx="3048000" cy="576321"/>
          </a:xfrm>
        </p:grpSpPr>
        <p:sp>
          <p:nvSpPr>
            <p:cNvPr id="27" name="Rounded Rectangle 26"/>
            <p:cNvSpPr/>
            <p:nvPr/>
          </p:nvSpPr>
          <p:spPr bwMode="auto">
            <a:xfrm>
              <a:off x="2293881" y="4202375"/>
              <a:ext cx="3048000" cy="365760"/>
            </a:xfrm>
            <a:prstGeom prst="roundRect">
              <a:avLst/>
            </a:prstGeom>
            <a:noFill/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lowchart: Off-page Connector 27"/>
            <p:cNvSpPr/>
            <p:nvPr/>
          </p:nvSpPr>
          <p:spPr bwMode="auto">
            <a:xfrm>
              <a:off x="2370081" y="4217846"/>
              <a:ext cx="457200" cy="548640"/>
            </a:xfrm>
            <a:prstGeom prst="flowChartOffpageConnector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913010" y="4190165"/>
              <a:ext cx="24288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Environmental threats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46281" y="4190165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57105" y="2010931"/>
            <a:ext cx="2927836" cy="582663"/>
            <a:chOff x="2987043" y="4952418"/>
            <a:chExt cx="2927836" cy="582663"/>
          </a:xfrm>
        </p:grpSpPr>
        <p:sp>
          <p:nvSpPr>
            <p:cNvPr id="32" name="Rounded Rectangle 31"/>
            <p:cNvSpPr/>
            <p:nvPr/>
          </p:nvSpPr>
          <p:spPr bwMode="auto">
            <a:xfrm>
              <a:off x="2987043" y="4970970"/>
              <a:ext cx="2927836" cy="365760"/>
            </a:xfrm>
            <a:prstGeom prst="roundRect">
              <a:avLst/>
            </a:prstGeom>
            <a:noFill/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lowchart: Off-page Connector 32"/>
            <p:cNvSpPr/>
            <p:nvPr/>
          </p:nvSpPr>
          <p:spPr bwMode="auto">
            <a:xfrm>
              <a:off x="3063243" y="4986441"/>
              <a:ext cx="457200" cy="548640"/>
            </a:xfrm>
            <a:prstGeom prst="flowChartOffpageConnector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572166" y="4952418"/>
              <a:ext cx="2005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Deliberate threats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113750" y="4952418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57105" y="2785767"/>
            <a:ext cx="2996692" cy="728567"/>
            <a:chOff x="3644191" y="5718598"/>
            <a:chExt cx="2927836" cy="564111"/>
          </a:xfrm>
        </p:grpSpPr>
        <p:sp>
          <p:nvSpPr>
            <p:cNvPr id="37" name="Rounded Rectangle 36"/>
            <p:cNvSpPr/>
            <p:nvPr/>
          </p:nvSpPr>
          <p:spPr bwMode="auto">
            <a:xfrm>
              <a:off x="3644191" y="5718598"/>
              <a:ext cx="2927836" cy="365760"/>
            </a:xfrm>
            <a:prstGeom prst="roundRect">
              <a:avLst/>
            </a:prstGeom>
            <a:noFill/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lowchart: Off-page Connector 37"/>
            <p:cNvSpPr/>
            <p:nvPr/>
          </p:nvSpPr>
          <p:spPr bwMode="auto">
            <a:xfrm>
              <a:off x="3720391" y="5734069"/>
              <a:ext cx="457200" cy="548640"/>
            </a:xfrm>
            <a:prstGeom prst="flowChartOffpageConnector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254221" y="5753675"/>
              <a:ext cx="20185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Accidental threats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770898" y="5769904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41" name="Rectangle 40"/>
          <p:cNvSpPr/>
          <p:nvPr/>
        </p:nvSpPr>
        <p:spPr>
          <a:xfrm>
            <a:off x="647489" y="3318113"/>
            <a:ext cx="39189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PC errors, Virus, Spam, etc.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1647" y="1557303"/>
            <a:ext cx="36535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Earthquakes, floods, fire, etc.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09505" y="2408433"/>
            <a:ext cx="39517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Interception, hacker attacks, etc.</a:t>
            </a:r>
          </a:p>
        </p:txBody>
      </p:sp>
      <p:sp>
        <p:nvSpPr>
          <p:cNvPr id="44" name="Rectangle 43"/>
          <p:cNvSpPr/>
          <p:nvPr/>
        </p:nvSpPr>
        <p:spPr>
          <a:xfrm flipH="1">
            <a:off x="4631150" y="2115355"/>
            <a:ext cx="18473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45" name="Изображение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290" y="5053037"/>
            <a:ext cx="1229877" cy="939318"/>
          </a:xfrm>
          <a:prstGeom prst="rect">
            <a:avLst/>
          </a:prstGeom>
        </p:spPr>
      </p:pic>
      <p:pic>
        <p:nvPicPr>
          <p:cNvPr id="46" name="Изображение 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5333" y="5339926"/>
            <a:ext cx="1320639" cy="954162"/>
          </a:xfrm>
          <a:prstGeom prst="rect">
            <a:avLst/>
          </a:prstGeom>
        </p:spPr>
      </p:pic>
      <p:pic>
        <p:nvPicPr>
          <p:cNvPr id="47" name="Изображение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4327" y="5219849"/>
            <a:ext cx="504056" cy="766477"/>
          </a:xfrm>
          <a:prstGeom prst="rect">
            <a:avLst/>
          </a:prstGeom>
        </p:spPr>
      </p:pic>
      <p:pic>
        <p:nvPicPr>
          <p:cNvPr id="48" name="Изображение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566" y="4867577"/>
            <a:ext cx="1118054" cy="1150664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457105" y="3754427"/>
            <a:ext cx="2996692" cy="728567"/>
            <a:chOff x="3644191" y="5718598"/>
            <a:chExt cx="2927836" cy="564111"/>
          </a:xfrm>
        </p:grpSpPr>
        <p:sp>
          <p:nvSpPr>
            <p:cNvPr id="50" name="Rounded Rectangle 49"/>
            <p:cNvSpPr/>
            <p:nvPr/>
          </p:nvSpPr>
          <p:spPr bwMode="auto">
            <a:xfrm>
              <a:off x="3644191" y="5718598"/>
              <a:ext cx="2927836" cy="365760"/>
            </a:xfrm>
            <a:prstGeom prst="roundRect">
              <a:avLst/>
            </a:prstGeom>
            <a:noFill/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Flowchart: Off-page Connector 50"/>
            <p:cNvSpPr/>
            <p:nvPr/>
          </p:nvSpPr>
          <p:spPr bwMode="auto">
            <a:xfrm>
              <a:off x="3720391" y="5734069"/>
              <a:ext cx="457200" cy="548640"/>
            </a:xfrm>
            <a:prstGeom prst="flowChartOffpageConnector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320764" y="5766767"/>
              <a:ext cx="1257948" cy="2859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Unfairness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782821" y="5769904"/>
              <a:ext cx="332342" cy="3574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54" name="Rectangle 53"/>
          <p:cNvSpPr/>
          <p:nvPr/>
        </p:nvSpPr>
        <p:spPr>
          <a:xfrm>
            <a:off x="647489" y="4390053"/>
            <a:ext cx="39189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User errors, carelessness, curiosity, falsification, etc.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 flipH="1">
            <a:off x="4631150" y="3084015"/>
            <a:ext cx="18473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9" t="2680" r="8163" b="4095"/>
          <a:stretch/>
        </p:blipFill>
        <p:spPr>
          <a:xfrm>
            <a:off x="4805840" y="1152136"/>
            <a:ext cx="4268016" cy="4187790"/>
          </a:xfrm>
          <a:prstGeom prst="rect">
            <a:avLst/>
          </a:prstGeom>
        </p:spPr>
      </p:pic>
      <p:cxnSp>
        <p:nvCxnSpPr>
          <p:cNvPr id="57" name="Прямая соединительная линия 12"/>
          <p:cNvCxnSpPr/>
          <p:nvPr/>
        </p:nvCxnSpPr>
        <p:spPr>
          <a:xfrm>
            <a:off x="4744358" y="928942"/>
            <a:ext cx="14439" cy="4572000"/>
          </a:xfrm>
          <a:prstGeom prst="line">
            <a:avLst/>
          </a:prstGeom>
          <a:solidFill>
            <a:srgbClr val="5ECCF3">
              <a:shade val="50000"/>
              <a:hueOff val="0"/>
              <a:satOff val="0"/>
              <a:lumOff val="0"/>
              <a:alphaOff val="0"/>
            </a:srgbClr>
          </a:solidFill>
          <a:ln w="76200" cap="rnd" cmpd="sng" algn="ctr">
            <a:solidFill>
              <a:schemeClr val="accent6">
                <a:lumMod val="75000"/>
              </a:scheme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5159874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ED618-095F-4A2E-81CD-0431DB534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sz="2800" b="1" kern="1200" dirty="0" err="1">
                <a:solidFill>
                  <a:srgbClr val="A50021"/>
                </a:solidFill>
                <a:latin typeface="Calibri"/>
              </a:rPr>
              <a:t>Types</a:t>
            </a:r>
            <a:r>
              <a:rPr lang="es-MX" sz="2800" b="1" kern="1200" dirty="0">
                <a:solidFill>
                  <a:srgbClr val="A50021"/>
                </a:solidFill>
                <a:latin typeface="Calibri"/>
              </a:rPr>
              <a:t> </a:t>
            </a:r>
            <a:r>
              <a:rPr lang="es-MX" sz="2800" b="1" kern="1200" dirty="0" err="1">
                <a:solidFill>
                  <a:srgbClr val="A50021"/>
                </a:solidFill>
                <a:latin typeface="Calibri"/>
              </a:rPr>
              <a:t>of</a:t>
            </a:r>
            <a:r>
              <a:rPr lang="es-MX" sz="2800" b="1" kern="1200" dirty="0">
                <a:solidFill>
                  <a:srgbClr val="A50021"/>
                </a:solidFill>
                <a:latin typeface="Calibri"/>
              </a:rPr>
              <a:t> </a:t>
            </a:r>
            <a:r>
              <a:rPr lang="es-MX" sz="2800" b="1" kern="1200" dirty="0" err="1">
                <a:solidFill>
                  <a:srgbClr val="A50021"/>
                </a:solidFill>
                <a:latin typeface="Calibri"/>
              </a:rPr>
              <a:t>Federated</a:t>
            </a:r>
            <a:r>
              <a:rPr lang="es-MX" sz="2800" b="1" kern="1200" dirty="0">
                <a:solidFill>
                  <a:srgbClr val="A50021"/>
                </a:solidFill>
                <a:latin typeface="Calibri"/>
              </a:rPr>
              <a:t> </a:t>
            </a:r>
            <a:r>
              <a:rPr lang="es-MX" sz="2800" b="1" kern="1200" dirty="0" err="1">
                <a:solidFill>
                  <a:srgbClr val="A50021"/>
                </a:solidFill>
                <a:latin typeface="Calibri"/>
              </a:rPr>
              <a:t>Learning</a:t>
            </a:r>
            <a:endParaRPr lang="es-MX" sz="2800" b="1" kern="1200" dirty="0">
              <a:solidFill>
                <a:srgbClr val="A50021"/>
              </a:solidFill>
              <a:latin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77B066-DF26-C250-6289-544FAC271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08428"/>
            <a:ext cx="6553200" cy="49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21C1E30-60AB-8B54-A126-0D5AB73E0A22}"/>
              </a:ext>
            </a:extLst>
          </p:cNvPr>
          <p:cNvSpPr txBox="1">
            <a:spLocks/>
          </p:cNvSpPr>
          <p:nvPr/>
        </p:nvSpPr>
        <p:spPr bwMode="auto">
          <a:xfrm>
            <a:off x="228599" y="723472"/>
            <a:ext cx="4114801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1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100">
                <a:solidFill>
                  <a:srgbClr val="C00000"/>
                </a:solidFill>
                <a:latin typeface="+mn-lt"/>
              </a:defRPr>
            </a:lvl2pPr>
            <a:lvl3pPr marL="11430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100">
                <a:solidFill>
                  <a:srgbClr val="C00000"/>
                </a:solidFill>
                <a:latin typeface="+mn-lt"/>
              </a:defRPr>
            </a:lvl3pPr>
            <a:lvl4pPr marL="16002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100">
                <a:solidFill>
                  <a:srgbClr val="C00000"/>
                </a:solidFill>
                <a:latin typeface="+mn-lt"/>
              </a:defRPr>
            </a:lvl4pPr>
            <a:lvl5pPr marL="20574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rgbClr val="C00000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Horizontal</a:t>
            </a:r>
            <a:endParaRPr kumimoji="0" lang="es-MX" sz="31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FC3ECF7-B6F5-6EDA-3150-499193028656}"/>
              </a:ext>
            </a:extLst>
          </p:cNvPr>
          <p:cNvSpPr txBox="1">
            <a:spLocks/>
          </p:cNvSpPr>
          <p:nvPr/>
        </p:nvSpPr>
        <p:spPr bwMode="auto">
          <a:xfrm>
            <a:off x="4572000" y="731520"/>
            <a:ext cx="4114801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1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100">
                <a:solidFill>
                  <a:srgbClr val="C00000"/>
                </a:solidFill>
                <a:latin typeface="+mn-lt"/>
              </a:defRPr>
            </a:lvl2pPr>
            <a:lvl3pPr marL="11430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100">
                <a:solidFill>
                  <a:srgbClr val="C00000"/>
                </a:solidFill>
                <a:latin typeface="+mn-lt"/>
              </a:defRPr>
            </a:lvl3pPr>
            <a:lvl4pPr marL="16002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100">
                <a:solidFill>
                  <a:srgbClr val="C00000"/>
                </a:solidFill>
                <a:latin typeface="+mn-lt"/>
              </a:defRPr>
            </a:lvl4pPr>
            <a:lvl5pPr marL="20574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rgbClr val="C00000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Vertical</a:t>
            </a:r>
            <a:endParaRPr kumimoji="0" lang="es-MX" sz="31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Google Shape;193;p26">
            <a:extLst>
              <a:ext uri="{FF2B5EF4-FFF2-40B4-BE49-F238E27FC236}">
                <a16:creationId xmlns:a16="http://schemas.microsoft.com/office/drawing/2014/main" id="{0351B28A-BE0D-B1F7-1BB3-A7F2AE98DDB4}"/>
              </a:ext>
            </a:extLst>
          </p:cNvPr>
          <p:cNvSpPr txBox="1"/>
          <p:nvPr/>
        </p:nvSpPr>
        <p:spPr>
          <a:xfrm>
            <a:off x="0" y="5721827"/>
            <a:ext cx="8686800" cy="1179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Horizontal: </a:t>
            </a:r>
            <a:r>
              <a:rPr kumimoji="0" lang="es-MX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Mismas características, pero diferentes instancias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Vertical: </a:t>
            </a:r>
            <a:r>
              <a:rPr kumimoji="0" lang="es-MX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M</a:t>
            </a:r>
            <a:r>
              <a:rPr kumimoji="0" lang="es-MX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ismas instancias, pero con características diferentes</a:t>
            </a:r>
            <a:r>
              <a:rPr kumimoji="0" lang="es-MX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8A">
                  <a:lumMod val="50000"/>
                </a:srgbClr>
              </a:solidFill>
              <a:effectLst/>
              <a:uLnTx/>
              <a:uFillTx/>
              <a:latin typeface="Helvetica" panose="020B0604020202020204" pitchFamily="34" charset="0"/>
              <a:ea typeface="Times New Roman"/>
              <a:cs typeface="Helvetica" panose="020B0604020202020204" pitchFamily="34" charset="0"/>
              <a:sym typeface="Times New Roman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8A">
                  <a:lumMod val="50000"/>
                </a:srgbClr>
              </a:solidFill>
              <a:effectLst/>
              <a:uLnTx/>
              <a:uFillTx/>
              <a:latin typeface="Helvetica" panose="020B0604020202020204" pitchFamily="34" charset="0"/>
              <a:ea typeface="Times New Roman"/>
              <a:cs typeface="Helvetica" panose="020B0604020202020204" pitchFamily="34" charset="0"/>
              <a:sym typeface="Times New Roman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8A">
                  <a:lumMod val="50000"/>
                </a:srgbClr>
              </a:solidFill>
              <a:effectLst/>
              <a:uLnTx/>
              <a:uFillTx/>
              <a:latin typeface="Helvetica" panose="020B0604020202020204" pitchFamily="34" charset="0"/>
              <a:ea typeface="Times New Roman"/>
              <a:cs typeface="Helvetica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384645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sz="2800" b="1" kern="1200" dirty="0">
                <a:solidFill>
                  <a:srgbClr val="A50021"/>
                </a:solidFill>
                <a:latin typeface="Calibri"/>
              </a:rPr>
              <a:t>Horizontal FL</a:t>
            </a:r>
          </a:p>
        </p:txBody>
      </p:sp>
      <p:pic>
        <p:nvPicPr>
          <p:cNvPr id="7" name="Google Shape;254;p33">
            <a:extLst>
              <a:ext uri="{FF2B5EF4-FFF2-40B4-BE49-F238E27FC236}">
                <a16:creationId xmlns:a16="http://schemas.microsoft.com/office/drawing/2014/main" id="{AE0AD600-F8E7-F141-ADDA-300F99FC974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914400"/>
            <a:ext cx="6953075" cy="55254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ACFADD18-822C-5423-B9F0-BC556A776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545048"/>
            <a:ext cx="609600" cy="311921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ED618-095F-4A2E-81CD-0431DB534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9462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ED618-095F-4A2E-81CD-0431DB534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sz="2800" b="1" kern="1200" dirty="0" err="1">
                <a:solidFill>
                  <a:srgbClr val="A50021"/>
                </a:solidFill>
                <a:latin typeface="Calibri"/>
              </a:rPr>
              <a:t>Federated</a:t>
            </a:r>
            <a:r>
              <a:rPr lang="es-MX" sz="2800" b="1" kern="1200" dirty="0">
                <a:solidFill>
                  <a:srgbClr val="A50021"/>
                </a:solidFill>
                <a:latin typeface="Calibri"/>
              </a:rPr>
              <a:t> </a:t>
            </a:r>
            <a:r>
              <a:rPr lang="es-MX" sz="2800" b="1" kern="1200" dirty="0" err="1">
                <a:solidFill>
                  <a:srgbClr val="A50021"/>
                </a:solidFill>
                <a:latin typeface="Calibri"/>
              </a:rPr>
              <a:t>Learning</a:t>
            </a:r>
            <a:r>
              <a:rPr lang="es-MX" sz="2800" b="1" kern="1200" dirty="0">
                <a:solidFill>
                  <a:srgbClr val="A50021"/>
                </a:solidFill>
                <a:latin typeface="Calibri"/>
              </a:rPr>
              <a:t> </a:t>
            </a:r>
            <a:r>
              <a:rPr lang="es-MX" sz="2800" b="1" kern="1200" dirty="0" err="1">
                <a:solidFill>
                  <a:srgbClr val="A50021"/>
                </a:solidFill>
                <a:latin typeface="Calibri"/>
              </a:rPr>
              <a:t>Models</a:t>
            </a:r>
            <a:endParaRPr lang="es-MX" sz="2800" b="1" kern="1200" dirty="0">
              <a:solidFill>
                <a:srgbClr val="A50021"/>
              </a:solidFill>
              <a:latin typeface="Calibri"/>
            </a:endParaRPr>
          </a:p>
        </p:txBody>
      </p:sp>
      <p:graphicFrame>
        <p:nvGraphicFramePr>
          <p:cNvPr id="4" name="Google Shape;198;p27">
            <a:extLst>
              <a:ext uri="{FF2B5EF4-FFF2-40B4-BE49-F238E27FC236}">
                <a16:creationId xmlns:a16="http://schemas.microsoft.com/office/drawing/2014/main" id="{41583C91-8C44-BF5E-A10B-416292483E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2580436"/>
              </p:ext>
            </p:extLst>
          </p:nvPr>
        </p:nvGraphicFramePr>
        <p:xfrm>
          <a:off x="107114" y="1219201"/>
          <a:ext cx="9036886" cy="466967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372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7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22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1146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Federated Learning Type</a:t>
                      </a:r>
                      <a:endParaRPr sz="18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ctr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Data Distribution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ctr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Description</a:t>
                      </a:r>
                      <a:endParaRPr sz="18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ctr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947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b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Horizontal (HFL)</a:t>
                      </a:r>
                      <a:endParaRPr sz="1800" b="1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ctr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Same columns, different rows.</a:t>
                      </a:r>
                      <a:endParaRPr sz="18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ctr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Multiple nodes with the same features but different instances.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ctr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947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Vertical (VFL)</a:t>
                      </a:r>
                      <a:endParaRPr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ctr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Different columns, same rows.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ctr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Multiple nodes with different features about the same instances.</a:t>
                      </a:r>
                      <a:endParaRPr sz="18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ctr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947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b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Federated Transfer Learning</a:t>
                      </a:r>
                      <a:endParaRPr sz="1800" b="1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ctr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Different columns and different rows.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ctr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Combines FL with transfer learning for heterogeneous data.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ctr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1146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b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Semi-Supervised</a:t>
                      </a:r>
                      <a:endParaRPr sz="1800" b="1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ctr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Combination of labeled and unlabeled data.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ctr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Utilizes labeled and unlabeled data across nodes.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ctr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947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b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Asynchronous</a:t>
                      </a:r>
                      <a:endParaRPr sz="1800" b="1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ctr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 synchronization required between nodes.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ctr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Allows asynchronous model updates between nodes.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ctr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947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Hybrid</a:t>
                      </a:r>
                      <a:endParaRPr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ctr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Combination of different columns and rows.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ctr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Combines characteristics of HFL and VFL for heterogeneous data.</a:t>
                      </a:r>
                      <a:endParaRPr sz="18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ctr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74343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194255" y="3200400"/>
            <a:ext cx="4755490" cy="609600"/>
          </a:xfrm>
        </p:spPr>
        <p:txBody>
          <a:bodyPr/>
          <a:lstStyle/>
          <a:p>
            <a:pPr algn="l"/>
            <a:r>
              <a:rPr lang="en-US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Privacy Preserving Processing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359694" y="2133600"/>
            <a:ext cx="64246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Homomorphic Encryption</a:t>
            </a:r>
          </a:p>
        </p:txBody>
      </p:sp>
    </p:spTree>
    <p:extLst>
      <p:ext uri="{BB962C8B-B14F-4D97-AF65-F5344CB8AC3E}">
        <p14:creationId xmlns:p14="http://schemas.microsoft.com/office/powerpoint/2010/main" val="14158458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5" name="Rectangle 1"/>
          <p:cNvSpPr>
            <a:spLocks noChangeArrowheads="1"/>
          </p:cNvSpPr>
          <p:nvPr/>
        </p:nvSpPr>
        <p:spPr bwMode="auto">
          <a:xfrm>
            <a:off x="718466" y="93373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Privacy Preserving Processing: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Cryptography does not help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856" y="4550170"/>
            <a:ext cx="2390775" cy="1914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798" y="956575"/>
            <a:ext cx="2499577" cy="249957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C9368EA-9EF5-4050-965A-B1DC89C6EEA0}"/>
              </a:ext>
            </a:extLst>
          </p:cNvPr>
          <p:cNvSpPr/>
          <p:nvPr/>
        </p:nvSpPr>
        <p:spPr>
          <a:xfrm>
            <a:off x="6972844" y="3394084"/>
            <a:ext cx="15494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7A2BB">
                    <a:lumMod val="50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Caesar cipher</a:t>
            </a:r>
          </a:p>
        </p:txBody>
      </p:sp>
      <p:pic>
        <p:nvPicPr>
          <p:cNvPr id="425986" name="Picture 2" descr="ÑÐ¸ÑÑ RO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90" y="2424905"/>
            <a:ext cx="2892425" cy="193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5988" name="Picture 4" descr="шифр Азбука Морз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09" y="4636282"/>
            <a:ext cx="3260755" cy="180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5990" name="Picture 6" descr="ÑÐ¸ÑÑ ÑÑÐ°Ð½ÑÐ¿Ð¾Ð·Ð¸ÑÐ¸Ñ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723" y="1245033"/>
            <a:ext cx="1359043" cy="90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5994" name="Picture 10" descr="ÑÐ¸ÑÑ Ð­Ð½Ð¸Ð³Ð¼Ñ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490" y="3767173"/>
            <a:ext cx="3113885" cy="233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956966" y="6069178"/>
            <a:ext cx="966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Enigma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25996" name="Picture 12" descr="Resultado de imagen para history of cryptograph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37" y="1056509"/>
            <a:ext cx="2143125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5998" name="Picture 14" descr="Resultado de imagen para history of cryptograph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871" y="2308630"/>
            <a:ext cx="3209925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0">
            <a:extLst>
              <a:ext uri="{FF2B5EF4-FFF2-40B4-BE49-F238E27FC236}">
                <a16:creationId xmlns:a16="http://schemas.microsoft.com/office/drawing/2014/main" id="{17CAB8F7-C9D2-4AB4-9BDA-01DB3D694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5532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19D81A-6B75-4CCB-B17B-537A74BEDE3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9310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ED618-095F-4A2E-81CD-0431DB534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0" y="136357"/>
            <a:ext cx="6861175" cy="569912"/>
          </a:xfrm>
        </p:spPr>
        <p:txBody>
          <a:bodyPr/>
          <a:lstStyle/>
          <a:p>
            <a:r>
              <a:rPr lang="en-US" sz="2800" b="1" kern="1200" dirty="0">
                <a:solidFill>
                  <a:srgbClr val="A50021"/>
                </a:solidFill>
                <a:latin typeface="Calibri"/>
              </a:rPr>
              <a:t>Homomorphic Encryption foundation</a:t>
            </a:r>
          </a:p>
        </p:txBody>
      </p:sp>
      <p:sp>
        <p:nvSpPr>
          <p:cNvPr id="4" name="Rectangle 33">
            <a:extLst>
              <a:ext uri="{FF2B5EF4-FFF2-40B4-BE49-F238E27FC236}">
                <a16:creationId xmlns:a16="http://schemas.microsoft.com/office/drawing/2014/main" id="{C6AC8CF3-F5C1-CC8A-A7EF-D5FAD2E312CB}"/>
              </a:ext>
            </a:extLst>
          </p:cNvPr>
          <p:cNvSpPr/>
          <p:nvPr/>
        </p:nvSpPr>
        <p:spPr>
          <a:xfrm>
            <a:off x="152400" y="909038"/>
            <a:ext cx="863208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marR="0" lvl="0" indent="-180000" algn="just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function applied to ciphertexts provides the same (after decryption) result as applying the function to the original unencrypted data.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3B8AD69-15D0-A420-CC6C-A74962B7A10D}"/>
              </a:ext>
            </a:extLst>
          </p:cNvPr>
          <p:cNvSpPr txBox="1"/>
          <p:nvPr/>
        </p:nvSpPr>
        <p:spPr>
          <a:xfrm>
            <a:off x="141565" y="2980413"/>
            <a:ext cx="864291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marR="0" lvl="0" indent="-180000" algn="just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Lattice-based schemes whose security is based on the hardness of the Learning with Errors (LWE) or Ring LWE (RLWE) problems. </a:t>
            </a:r>
            <a:endParaRPr kumimoji="0" lang="es-MX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D47B4695-F0A0-2681-36EE-ABBEB06D215C}"/>
                  </a:ext>
                </a:extLst>
              </p:cNvPr>
              <p:cNvSpPr txBox="1"/>
              <p:nvPr/>
            </p:nvSpPr>
            <p:spPr>
              <a:xfrm>
                <a:off x="128162" y="3668324"/>
                <a:ext cx="8669722" cy="24999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14308" marR="0" lvl="0" indent="-214308" algn="l" defTabSz="685783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12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7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Homomorphic Encryption (HE) exploits the hardness of identifying a secret 𝒔</a:t>
                </a:r>
                <a:r>
                  <a:rPr kumimoji="0" lang="en-US" sz="1700" b="1" i="1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k</a:t>
                </a:r>
                <a:r>
                  <a:rPr kumimoji="0" lang="en-US" sz="17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 from noisy pairs of the form </a:t>
                </a:r>
                <a14:m>
                  <m:oMath xmlns:m="http://schemas.openxmlformats.org/officeDocument/2006/math">
                    <m:r>
                      <a:rPr kumimoji="0" lang="es-MX" sz="17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𝒑𝒌</m:t>
                    </m:r>
                    <m:r>
                      <a:rPr kumimoji="0" lang="es-MX" sz="17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kumimoji="0" lang="es-MX" sz="17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s-MX" sz="17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  <m:r>
                          <a:rPr kumimoji="0" lang="es-MX" sz="17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</m:t>
                        </m:r>
                        <m:r>
                          <a:rPr kumimoji="0" lang="es-MX" sz="17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e>
                    </m:d>
                    <m:r>
                      <a:rPr kumimoji="0" lang="es-MX" sz="17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kumimoji="0" lang="es-MX" sz="17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kumimoji="0" lang="en-US" sz="17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s-MX" sz="17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d>
                              <m:dPr>
                                <m:ctrlPr>
                                  <a:rPr kumimoji="0" lang="en-US" sz="17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ysClr val="windowText" lastClr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s-MX" sz="17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ysClr val="windowText" lastClr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𝑎</m:t>
                                </m:r>
                                <m:r>
                                  <a:rPr kumimoji="0" lang="es-MX" sz="17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ysClr val="windowText" lastClr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∙</m:t>
                                </m:r>
                                <m:r>
                                  <a:rPr kumimoji="0" lang="es-MX" sz="17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ysClr val="windowText" lastClr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𝑠𝑘</m:t>
                                </m:r>
                                <m:r>
                                  <a:rPr kumimoji="0" lang="es-MX" sz="17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ysClr val="windowText" lastClr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+</m:t>
                                </m:r>
                                <m:r>
                                  <a:rPr kumimoji="0" lang="es-MX" sz="17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ysClr val="windowText" lastClr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𝑒</m:t>
                                </m:r>
                              </m:e>
                            </m:d>
                          </m:e>
                        </m:d>
                        <m:r>
                          <a:rPr kumimoji="0" lang="en-US" sz="1700" b="0" i="1" u="none" strike="noStrike" kern="0" cap="none" spc="0" normalizeH="0" baseline="-2500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𝑞</m:t>
                        </m:r>
                        <m:r>
                          <a:rPr kumimoji="0" lang="en-US" sz="17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,</m:t>
                        </m:r>
                        <m:r>
                          <a:rPr kumimoji="0" lang="es-MX" sz="17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es-MX" sz="17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𝑎</m:t>
                        </m:r>
                      </m:e>
                    </m:d>
                  </m:oMath>
                </a14:m>
                <a:endParaRPr kumimoji="0" lang="es-MX" sz="17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     where </a:t>
                </a:r>
                <a14:m>
                  <m:oMath xmlns:m="http://schemas.openxmlformats.org/officeDocument/2006/math">
                    <m:r>
                      <a:rPr kumimoji="0" lang="es-MX" sz="17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𝑠𝑘</m:t>
                    </m:r>
                    <m:r>
                      <a:rPr kumimoji="0" lang="es-MX" sz="17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es-MX" sz="17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  <m:r>
                      <a:rPr kumimoji="0" lang="es-MX" sz="17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es-MX" sz="17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𝑒</m:t>
                    </m:r>
                    <m:r>
                      <a:rPr kumimoji="0" lang="es-MX" sz="17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∈</m:t>
                    </m:r>
                    <m:sSub>
                      <m:sSubPr>
                        <m:ctrlPr>
                          <a:rPr kumimoji="0" lang="es-MX" sz="17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s-MX" sz="17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𝑅</m:t>
                        </m:r>
                      </m:e>
                      <m:sub>
                        <m:r>
                          <a:rPr kumimoji="0" lang="es-MX" sz="17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𝑞</m:t>
                        </m:r>
                      </m:sub>
                    </m:sSub>
                    <m:r>
                      <a:rPr kumimoji="0" lang="es-MX" sz="17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s-MX" sz="17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0" lang="es-MX" sz="17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ℤ</m:t>
                        </m:r>
                      </m:e>
                      <m:sub>
                        <m:r>
                          <a:rPr kumimoji="0" lang="es-MX" sz="17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𝑞</m:t>
                        </m:r>
                      </m:sub>
                    </m:sSub>
                    <m:r>
                      <a:rPr kumimoji="0" lang="en-US" sz="17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[</m:t>
                    </m:r>
                    <m:r>
                      <a:rPr kumimoji="0" lang="en-US" sz="17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𝑋</m:t>
                    </m:r>
                    <m:r>
                      <a:rPr kumimoji="0" lang="en-US" sz="17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]/(</m:t>
                    </m:r>
                    <m:sSup>
                      <m:sSupPr>
                        <m:ctrlPr>
                          <a:rPr kumimoji="0" lang="en-US" sz="17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7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𝑋</m:t>
                        </m:r>
                      </m:e>
                      <m:sup>
                        <m:r>
                          <a:rPr kumimoji="0" lang="en-US" sz="17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</m:sup>
                    </m:sSup>
                    <m:r>
                      <a:rPr kumimoji="0" lang="en-US" sz="17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+1)</m:t>
                    </m:r>
                  </m:oMath>
                </a14:m>
                <a:r>
                  <a:rPr kumimoji="0" lang="en-US" sz="17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, </a:t>
                </a:r>
              </a:p>
              <a:p>
                <a:pPr marL="742950" lvl="1" indent="-285750" defTabSz="685783" eaLnBrk="1" fontAlgn="auto" hangingPunct="1">
                  <a:spcBef>
                    <a:spcPts val="6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/>
                </a:pPr>
                <a14:m>
                  <m:oMath xmlns:m="http://schemas.openxmlformats.org/officeDocument/2006/math">
                    <m:r>
                      <a:rPr kumimoji="0" lang="es-MX" sz="17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</m:oMath>
                </a14:m>
                <a:r>
                  <a:rPr kumimoji="0" lang="en-US" sz="1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7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SimSun" panose="02010600030101010101" pitchFamily="2" charset="-122"/>
                        <a:cs typeface="+mn-cs"/>
                      </a:rPr>
                      <m:t>←</m:t>
                    </m:r>
                    <m:r>
                      <a:rPr kumimoji="0" lang="en-US" sz="17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SimSun" panose="02010600030101010101" pitchFamily="2" charset="-122"/>
                        <a:cs typeface="+mn-cs"/>
                      </a:rPr>
                      <m:t>𝑈</m:t>
                    </m:r>
                    <m:r>
                      <a:rPr kumimoji="0" lang="en-US" sz="17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SimSun" panose="02010600030101010101" pitchFamily="2" charset="-122"/>
                        <a:cs typeface="+mn-cs"/>
                      </a:rPr>
                      <m:t>(</m:t>
                    </m:r>
                    <m:sSub>
                      <m:sSubPr>
                        <m:ctrlPr>
                          <a:rPr kumimoji="0" lang="es-MX" sz="17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7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+mn-cs"/>
                          </a:rPr>
                          <m:t>𝑅</m:t>
                        </m:r>
                      </m:e>
                      <m:sub>
                        <m:sSub>
                          <m:sSubPr>
                            <m:ctrlPr>
                              <a:rPr kumimoji="0" lang="es-MX" sz="17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7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+mn-cs"/>
                              </a:rPr>
                              <m:t>𝑞</m:t>
                            </m:r>
                          </m:e>
                          <m:sub>
                            <m:r>
                              <a:rPr kumimoji="0" lang="en-US" sz="17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+mn-cs"/>
                              </a:rPr>
                              <m:t> </m:t>
                            </m:r>
                          </m:sub>
                        </m:sSub>
                      </m:sub>
                    </m:sSub>
                    <m:r>
                      <a:rPr kumimoji="0" lang="en-US" sz="17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SimSun" panose="02010600030101010101" pitchFamily="2" charset="-122"/>
                        <a:cs typeface="+mn-cs"/>
                      </a:rPr>
                      <m:t>)</m:t>
                    </m:r>
                  </m:oMath>
                </a14:m>
                <a:r>
                  <a:rPr kumimoji="0" lang="en-US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kumimoji="0" lang="en-US" sz="17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SimSun" panose="02010600030101010101" pitchFamily="2" charset="-122"/>
                        <a:cs typeface="+mn-cs"/>
                      </a:rPr>
                      <m:t>𝑒</m:t>
                    </m:r>
                    <m:r>
                      <a:rPr kumimoji="0" lang="en-US" sz="17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SimSun" panose="02010600030101010101" pitchFamily="2" charset="-122"/>
                        <a:cs typeface="+mn-cs"/>
                      </a:rPr>
                      <m:t>←</m:t>
                    </m:r>
                    <m:sSub>
                      <m:sSubPr>
                        <m:ctrlPr>
                          <a:rPr kumimoji="0" lang="es-MX" sz="17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7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+mn-cs"/>
                          </a:rPr>
                          <m:t>𝜒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US" sz="17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+mn-cs"/>
                          </a:rPr>
                          <m:t>err</m:t>
                        </m:r>
                      </m:sub>
                    </m:sSub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pPr marL="214308" lvl="0" indent="-214308" defTabSz="685800" eaLnBrk="1" fontAlgn="auto" hangingPunct="1">
                  <a:spcBef>
                    <a:spcPts val="0"/>
                  </a:spcBef>
                  <a:spcAft>
                    <a:spcPts val="14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s-MX" sz="1700" kern="0" dirty="0">
                    <a:solidFill>
                      <a:sysClr val="windowText" lastClr="000000"/>
                    </a:solidFill>
                    <a:latin typeface="Calibri" panose="020F0502020204030204" pitchFamily="34" charset="0"/>
                  </a:rPr>
                  <a:t>Encrypt</a:t>
                </a:r>
                <a:r>
                  <a:rPr lang="es-MX" sz="1700" b="0" kern="0" dirty="0">
                    <a:solidFill>
                      <a:sysClr val="windowText" lastClr="000000"/>
                    </a:solidFill>
                    <a:latin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s-MX" sz="1700" b="0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MX" sz="1700" b="0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s-MX" sz="1700" b="0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,0</m:t>
                        </m:r>
                      </m:e>
                    </m:d>
                    <m:r>
                      <a:rPr lang="es-MX" sz="1700" b="0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s-MX" sz="1700" b="0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𝑝𝑘</m:t>
                    </m:r>
                    <m:r>
                      <a:rPr lang="es-MX" sz="1700" b="0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s-MX" sz="1700" b="0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MX" sz="1700" b="0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s-MX" sz="1700" b="0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MX" sz="1700" b="0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s-MX" sz="1700" b="0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s-MX" sz="1700" b="0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𝑠𝑘</m:t>
                        </m:r>
                        <m:r>
                          <a:rPr lang="es-MX" sz="1700" b="0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s-MX" sz="1700" b="0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s-MX" sz="1700" b="0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, 0+</m:t>
                        </m:r>
                        <m:r>
                          <a:rPr lang="es-MX" sz="1700" b="0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s-MX" sz="1700" b="0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s-MX" sz="1700" b="0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MX" sz="1700" b="0" i="1" ker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MX" sz="1700" b="0" i="1" ker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s-MX" sz="1700" b="0" i="1" ker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s-MX" sz="1700" b="0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s-MX" sz="1700" b="0" i="1" ker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MX" sz="1700" b="0" i="1" ker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s-MX" sz="1700" b="0" i="1" ker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s-MX" sz="1700" b="0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MX" sz="1700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s-MX" sz="1700" kern="0" dirty="0">
                    <a:solidFill>
                      <a:sysClr val="windowText" lastClr="000000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s-MX" sz="1700" b="0" kern="0" dirty="0">
                    <a:solidFill>
                      <a:sysClr val="windowText" lastClr="000000"/>
                    </a:solidFill>
                    <a:latin typeface="Calibri" panose="020F0502020204030204" pitchFamily="34" charset="0"/>
                  </a:rPr>
                  <a:t>(</a:t>
                </a:r>
                <a:r>
                  <a:rPr lang="en-US" sz="1700" b="0" kern="0" dirty="0">
                    <a:solidFill>
                      <a:sysClr val="windowText" lastClr="000000"/>
                    </a:solidFill>
                    <a:latin typeface="Calibri" panose="020F0502020204030204" pitchFamily="34" charset="0"/>
                  </a:rPr>
                  <a:t>two polynomials)</a:t>
                </a:r>
              </a:p>
              <a:p>
                <a:pPr marL="214308" lvl="0" indent="-214308" defTabSz="685800" eaLnBrk="1" fontAlgn="auto" hangingPunct="1">
                  <a:spcBef>
                    <a:spcPts val="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s-MX" sz="1700" kern="0" dirty="0" err="1">
                    <a:solidFill>
                      <a:sysClr val="windowText" lastClr="000000"/>
                    </a:solidFill>
                    <a:latin typeface="Calibri" panose="020F0502020204030204" pitchFamily="34" charset="0"/>
                  </a:rPr>
                  <a:t>Decrypt</a:t>
                </a:r>
                <a:r>
                  <a:rPr lang="es-MX" sz="1700" b="0" kern="0" dirty="0">
                    <a:solidFill>
                      <a:sysClr val="windowText" lastClr="000000"/>
                    </a:solidFill>
                    <a:latin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MX" sz="1700" b="0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sz="1700" b="0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s-MX" sz="1700" b="0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s-MX" sz="1700" b="0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MX" sz="1700" b="0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sz="1700" b="0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s-MX" sz="1700" b="0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s-MX" sz="1700" b="0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s-MX" sz="1700" b="0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sz="1700" b="0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s-MX" sz="1700" b="0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s-MX" sz="1700" b="0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s-MX" sz="1700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𝒔𝒌</m:t>
                    </m:r>
                    <m:r>
                      <a:rPr lang="es-MX" sz="1700" b="0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MX" sz="1700" b="0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s-MX" sz="1700" b="0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s-MX" sz="1700" b="0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s-MX" sz="1700" b="0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s-MX" sz="1700" b="0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𝑠𝑘</m:t>
                    </m:r>
                    <m:r>
                      <a:rPr lang="es-MX" sz="1700" b="0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s-MX" sz="1700" b="0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s-MX" sz="1700" b="0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s-MX" sz="1700" b="0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s-MX" sz="1700" b="0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s-MX" sz="1700" b="0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𝑠𝑘</m:t>
                    </m:r>
                    <m:r>
                      <a:rPr lang="es-MX" sz="1700" b="0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MX" sz="1700" b="0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s-MX" sz="1700" b="0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s-MX" sz="1700" b="0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s-MX" sz="1700" b="0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s-MX" sz="1700" b="0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D47B4695-F0A0-2681-36EE-ABBEB06D21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162" y="3668324"/>
                <a:ext cx="8669722" cy="2499915"/>
              </a:xfrm>
              <a:prstGeom prst="rect">
                <a:avLst/>
              </a:prstGeom>
              <a:blipFill>
                <a:blip r:embed="rId3"/>
                <a:stretch>
                  <a:fillRect l="-352" t="-1220" r="-1055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ángulo 4">
            <a:extLst>
              <a:ext uri="{FF2B5EF4-FFF2-40B4-BE49-F238E27FC236}">
                <a16:creationId xmlns:a16="http://schemas.microsoft.com/office/drawing/2014/main" id="{AE305C2B-AB34-870A-B8F9-39430AE2E209}"/>
              </a:ext>
            </a:extLst>
          </p:cNvPr>
          <p:cNvSpPr/>
          <p:nvPr/>
        </p:nvSpPr>
        <p:spPr bwMode="auto">
          <a:xfrm>
            <a:off x="5486400" y="1961280"/>
            <a:ext cx="1371600" cy="32472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3600" b="1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A8F620BB-63A8-AB42-9F3A-ABC772DC9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1563471"/>
            <a:ext cx="5501332" cy="141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1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7B85F-E91B-8C2B-1173-263119E6D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5AC13A-B777-C221-68BB-92491A366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ED618-095F-4A2E-81CD-0431DB534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5CE0A4-E983-8177-6DE9-703E13337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0" y="136357"/>
            <a:ext cx="6861175" cy="569912"/>
          </a:xfrm>
        </p:spPr>
        <p:txBody>
          <a:bodyPr/>
          <a:lstStyle/>
          <a:p>
            <a:r>
              <a:rPr lang="en-US" sz="2800" b="1" kern="1200" dirty="0">
                <a:solidFill>
                  <a:srgbClr val="A50021"/>
                </a:solidFill>
                <a:latin typeface="Calibri"/>
              </a:rPr>
              <a:t>Homomorphic Encryption foundation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2DF6578-358F-3E0A-499E-425498468414}"/>
              </a:ext>
            </a:extLst>
          </p:cNvPr>
          <p:cNvSpPr/>
          <p:nvPr/>
        </p:nvSpPr>
        <p:spPr bwMode="auto">
          <a:xfrm>
            <a:off x="5486400" y="1961280"/>
            <a:ext cx="1371600" cy="32472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3600" b="1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7252B6-8E61-EF68-6995-CB3BD6AA98B5}"/>
                  </a:ext>
                </a:extLst>
              </p:cNvPr>
              <p:cNvSpPr txBox="1"/>
              <p:nvPr/>
            </p:nvSpPr>
            <p:spPr>
              <a:xfrm>
                <a:off x="381000" y="1147862"/>
                <a:ext cx="8624968" cy="51211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Polynomial ring R= </a:t>
                </a:r>
                <a14:m>
                  <m:oMath xmlns:m="http://schemas.openxmlformats.org/officeDocument/2006/math">
                    <m:r>
                      <a:rPr lang="es-MX" sz="1800" b="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ℤ</m:t>
                    </m:r>
                    <m:r>
                      <a:rPr lang="en-US" sz="1800" b="0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1800" b="0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1800" b="0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1800" b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/f(X), where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s-MX" sz="1800" b="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ℤ</m:t>
                    </m:r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[</m:t>
                    </m:r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𝑋</m:t>
                    </m:r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1800" b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- polynomial ring with coefficients in </a:t>
                </a:r>
                <a14:m>
                  <m:oMath xmlns:m="http://schemas.openxmlformats.org/officeDocument/2006/math">
                    <m:r>
                      <a:rPr lang="es-MX" sz="1800" b="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ℤ</m:t>
                    </m:r>
                  </m:oMath>
                </a14:m>
                <a:r>
                  <a:rPr lang="en-US" sz="1800" b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f(x) is a cyclotomic polynomial of degree d that is the unique irreducible polynomial with integer coefficients that is a divisor of x</a:t>
                </a:r>
                <a:r>
                  <a:rPr lang="en-US" sz="1800" b="0" baseline="300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</a:t>
                </a:r>
                <a:r>
                  <a:rPr lang="en-US" sz="1800" b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−1 </a:t>
                </a:r>
              </a:p>
              <a:p>
                <a:r>
                  <a:rPr lang="en-US" sz="1800" b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 practice, f(x)=X</a:t>
                </a:r>
                <a:r>
                  <a:rPr lang="en-US" sz="1800" b="0" baseline="300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</a:t>
                </a:r>
                <a:r>
                  <a:rPr lang="en-US" sz="1800" b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+1 and d=2</a:t>
                </a:r>
                <a:r>
                  <a:rPr lang="en-US" sz="1800" b="0" baseline="300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</a:t>
                </a:r>
                <a:r>
                  <a:rPr lang="en-US" sz="1800" b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r>
                  <a:rPr lang="en-US" sz="1800" b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Elements of R are polynomials of degree less than d and coefficients in </a:t>
                </a:r>
                <a14:m>
                  <m:oMath xmlns:m="http://schemas.openxmlformats.org/officeDocument/2006/math">
                    <m:r>
                      <a:rPr lang="es-MX" sz="18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ℤ</m:t>
                    </m:r>
                  </m:oMath>
                </a14:m>
                <a:r>
                  <a:rPr lang="en-US" sz="1800" b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 - coefficients modulus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b="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</a:t>
                </a:r>
                <a:r>
                  <a:rPr lang="en-US" sz="1800" b="0" baseline="-250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</a:t>
                </a:r>
                <a:r>
                  <a:rPr lang="en-US" sz="1800" b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[x]=</a:t>
                </a:r>
                <a:r>
                  <a:rPr kumimoji="0" lang="es-MX" sz="1800" b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s-MX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0" lang="es-MX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ℤ</m:t>
                        </m:r>
                      </m:e>
                      <m:sub>
                        <m:r>
                          <a:rPr kumimoji="0" lang="es-MX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sz="1800" b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[x]/f(x)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s-MX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0" lang="es-MX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ℤ</m:t>
                        </m:r>
                      </m:e>
                      <m:sub>
                        <m:r>
                          <a:rPr kumimoji="0" lang="es-MX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sz="1800" b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[x] - polynomial ring with coefficients modulo q.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b="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</a:t>
                </a:r>
                <a:r>
                  <a:rPr lang="en-US" sz="1800" b="0" baseline="-250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</a:t>
                </a:r>
                <a:r>
                  <a:rPr lang="en-US" sz="1800" b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[x] are polynomials of degree less than d and coefficients modulo q.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[x] rounding to the nearest integer.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b="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χerr</a:t>
                </a:r>
                <a:r>
                  <a:rPr lang="en-US" sz="1800" b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lang="en-US" sz="1800" b="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χkey</a:t>
                </a:r>
                <a:r>
                  <a:rPr lang="en-US" sz="1800" b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are distributions </a:t>
                </a:r>
              </a:p>
              <a:p>
                <a:endParaRPr lang="en-US" sz="1800" b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1800" b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Secret key is a polynomial </a:t>
                </a:r>
                <a:r>
                  <a:rPr lang="en-US" sz="1800" b="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sk</a:t>
                </a:r>
                <a:r>
                  <a:rPr lang="en-US" sz="1800" b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&lt;-</a:t>
                </a:r>
                <a:r>
                  <a:rPr lang="en-US" sz="1800" b="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χ</a:t>
                </a:r>
                <a:r>
                  <a:rPr lang="en-US" sz="1800" b="0" baseline="-250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key</a:t>
                </a:r>
                <a:r>
                  <a:rPr lang="en-US" sz="1800" b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with binary coefficients randomly sampled from </a:t>
                </a:r>
                <a:r>
                  <a:rPr lang="en-US" sz="1800" b="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χ</a:t>
                </a:r>
                <a:r>
                  <a:rPr lang="en-US" sz="1800" b="0" baseline="-250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key</a:t>
                </a:r>
                <a:r>
                  <a:rPr lang="en-US" sz="1800" b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endParaRPr lang="en-US" sz="1800" b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1800" b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Public key pk is a couple of two polynomials </a:t>
                </a:r>
                <a14:m>
                  <m:oMath xmlns:m="http://schemas.openxmlformats.org/officeDocument/2006/math">
                    <m:r>
                      <a:rPr kumimoji="0" lang="es-MX" sz="18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𝒑𝒌</m:t>
                    </m:r>
                    <m:r>
                      <a:rPr kumimoji="0" lang="es-MX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kumimoji="0" lang="es-MX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s-MX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kumimoji="0" lang="es-MX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kumimoji="0" lang="es-MX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kumimoji="0" lang="es-MX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kumimoji="0" lang="es-MX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0" lang="es-MX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kumimoji="0" lang="en-US" sz="1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ysClr val="windowText" lastClr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0" lang="es-MX" sz="1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ysClr val="windowText" lastClr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kumimoji="0" lang="es-MX" sz="1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ysClr val="windowText" lastClr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kumimoji="0" lang="es-MX" sz="1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ysClr val="windowText" lastClr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𝑠𝑘</m:t>
                                </m:r>
                                <m:r>
                                  <a:rPr kumimoji="0" lang="es-MX" sz="1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ysClr val="windowText" lastClr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kumimoji="0" lang="es-MX" sz="1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ysClr val="windowText" lastClr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</m:d>
                          </m:e>
                        </m:d>
                        <m:r>
                          <a:rPr kumimoji="0" lang="en-US" sz="1800" b="0" i="1" u="none" strike="noStrike" kern="0" cap="none" spc="0" normalizeH="0" baseline="-2500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kumimoji="0" lang="es-MX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kumimoji="0" lang="es-MX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endParaRPr lang="en-US" sz="1800" b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1800" b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1800" b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Public key is sampled </a:t>
                </a:r>
                <a:r>
                  <a:rPr lang="en-US" sz="1800" i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r>
                  <a:rPr lang="en-US" sz="1800" b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from the  ring </a:t>
                </a:r>
                <a:r>
                  <a:rPr lang="en-US" sz="1800" b="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</a:t>
                </a:r>
                <a:r>
                  <a:rPr lang="en-US" sz="1800" b="0" baseline="-250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</a:t>
                </a:r>
                <a:r>
                  <a:rPr lang="en-US" sz="1800" b="0" baseline="-250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,  </a:t>
                </a:r>
                <a:r>
                  <a:rPr lang="en-US" sz="1800" b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 &lt;- </a:t>
                </a:r>
                <a:r>
                  <a:rPr lang="en-US" sz="1800" b="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</a:t>
                </a:r>
                <a:r>
                  <a:rPr lang="en-US" sz="1800" b="0" baseline="-250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</a:t>
                </a:r>
                <a:r>
                  <a:rPr lang="en-US" sz="1800" b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and a random error e from </a:t>
                </a:r>
                <a:r>
                  <a:rPr lang="en-US" sz="1800" b="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χerr</a:t>
                </a:r>
                <a:r>
                  <a:rPr lang="en-US" sz="1800" b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e &lt;- </a:t>
                </a:r>
                <a:r>
                  <a:rPr lang="en-US" sz="1800" b="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Xerr</a:t>
                </a:r>
                <a:r>
                  <a:rPr lang="en-US" sz="1800" b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7252B6-8E61-EF68-6995-CB3BD6AA9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147862"/>
                <a:ext cx="8624968" cy="5121146"/>
              </a:xfrm>
              <a:prstGeom prst="rect">
                <a:avLst/>
              </a:prstGeom>
              <a:blipFill>
                <a:blip r:embed="rId3"/>
                <a:stretch>
                  <a:fillRect l="-636" t="-595" r="-212" b="-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83581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ED618-095F-4A2E-81CD-0431DB534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36B38DA5-2076-498D-A9F9-C8A292B11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3600" b="1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E9EDBFF0-ED18-42D1-8368-99B2179720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19200" y="115888"/>
            <a:ext cx="7543800" cy="569912"/>
          </a:xfrm>
        </p:spPr>
        <p:txBody>
          <a:bodyPr/>
          <a:lstStyle/>
          <a:p>
            <a:r>
              <a:rPr lang="en-US" sz="2800" b="1" kern="1200" dirty="0">
                <a:solidFill>
                  <a:srgbClr val="A50021"/>
                </a:solidFill>
                <a:latin typeface="Calibri"/>
              </a:rPr>
              <a:t>HE taxonomy </a:t>
            </a:r>
            <a:endParaRPr lang="es-ES" sz="2800" b="1" kern="1200" dirty="0">
              <a:solidFill>
                <a:srgbClr val="A50021"/>
              </a:solidFill>
              <a:latin typeface="Calibri"/>
            </a:endParaRP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BF73B025-E599-E133-536B-1B113D3BBAAC}"/>
              </a:ext>
            </a:extLst>
          </p:cNvPr>
          <p:cNvSpPr txBox="1"/>
          <p:nvPr/>
        </p:nvSpPr>
        <p:spPr>
          <a:xfrm>
            <a:off x="138572" y="1392458"/>
            <a:ext cx="4558623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Partially homomorphic Encryption (PHE):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Supports only addition </a:t>
            </a:r>
            <a:r>
              <a:rPr kumimoji="0" lang="en-US" sz="17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multiplication.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Somewhat Homomorphic Encryption (SWHE):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Bounded additions and multiplications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Computationally cheap.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bootstrapping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Pre-2009 schemes were </a:t>
            </a: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somewhat homomorphic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Fully Homomorphic Encryption (FHE)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Unbounded additions and multiplications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Computationally expensive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Bootstrapping notion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89EB032-F0BF-D5DD-89E2-82332129B608}"/>
              </a:ext>
            </a:extLst>
          </p:cNvPr>
          <p:cNvSpPr txBox="1"/>
          <p:nvPr/>
        </p:nvSpPr>
        <p:spPr>
          <a:xfrm>
            <a:off x="138572" y="915712"/>
            <a:ext cx="6616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supported arithmetic operations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DC64E44D-61B0-BCD5-5C9C-3C4235631203}"/>
              </a:ext>
            </a:extLst>
          </p:cNvPr>
          <p:cNvCxnSpPr>
            <a:cxnSpLocks/>
          </p:cNvCxnSpPr>
          <p:nvPr/>
        </p:nvCxnSpPr>
        <p:spPr bwMode="auto">
          <a:xfrm>
            <a:off x="4558700" y="1066800"/>
            <a:ext cx="0" cy="489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A0A0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41A86ED-1883-DE98-4744-625A5A25D733}"/>
              </a:ext>
            </a:extLst>
          </p:cNvPr>
          <p:cNvSpPr txBox="1"/>
          <p:nvPr/>
        </p:nvSpPr>
        <p:spPr>
          <a:xfrm>
            <a:off x="4661577" y="914400"/>
            <a:ext cx="6616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type of data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F49D910-E684-E828-8091-C8AA44D9C56E}"/>
              </a:ext>
            </a:extLst>
          </p:cNvPr>
          <p:cNvSpPr txBox="1"/>
          <p:nvPr/>
        </p:nvSpPr>
        <p:spPr>
          <a:xfrm>
            <a:off x="4373164" y="1306568"/>
            <a:ext cx="4631813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240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Logical (Boolean)</a:t>
            </a:r>
          </a:p>
          <a:p>
            <a:pPr marL="671513" marR="0" lvl="3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FHEW</a:t>
            </a:r>
          </a:p>
          <a:p>
            <a:pPr marL="671513" marR="0" lvl="3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TFHE</a:t>
            </a:r>
          </a:p>
          <a:p>
            <a:pPr marL="457200" marR="0" lvl="3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240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Integer based</a:t>
            </a:r>
          </a:p>
          <a:p>
            <a:pPr marL="671513" marR="0" lvl="3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Brakerski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-Gentry-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Vaikuntanathan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(BGV)</a:t>
            </a:r>
          </a:p>
          <a:p>
            <a:pPr marL="671513" marR="0" lvl="3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Brakerski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/Fan-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Vercauteren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(BFV)</a:t>
            </a:r>
          </a:p>
          <a:p>
            <a:pPr marL="671513" marR="0" lvl="3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Lopez-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Tromer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Vaikuntanathan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(LTV)</a:t>
            </a:r>
          </a:p>
          <a:p>
            <a:pPr marL="671513" marR="0" lvl="3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Doroz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-Hu-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Sunar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(DHS)</a:t>
            </a:r>
          </a:p>
          <a:p>
            <a:pPr marL="457200" marR="0" lvl="3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240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Fixed-precision numbers</a:t>
            </a:r>
          </a:p>
          <a:p>
            <a:pPr marL="671513" marR="0" lvl="3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Cheon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-Kim-Kim-Song (CKKS)</a:t>
            </a:r>
          </a:p>
        </p:txBody>
      </p:sp>
    </p:spTree>
    <p:extLst>
      <p:ext uri="{BB962C8B-B14F-4D97-AF65-F5344CB8AC3E}">
        <p14:creationId xmlns:p14="http://schemas.microsoft.com/office/powerpoint/2010/main" val="24124313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ED618-095F-4A2E-81CD-0431DB534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914400" y="152400"/>
            <a:ext cx="7543800" cy="569912"/>
          </a:xfrm>
        </p:spPr>
        <p:txBody>
          <a:bodyPr/>
          <a:lstStyle/>
          <a:p>
            <a:r>
              <a:rPr lang="en-US" sz="2800" b="1" kern="1200" dirty="0">
                <a:solidFill>
                  <a:srgbClr val="A50021"/>
                </a:solidFill>
                <a:latin typeface="Calibri"/>
              </a:rPr>
              <a:t>General-purpose HE libraries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500458A-2CBD-25C9-805A-8A50B43E13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251933"/>
              </p:ext>
            </p:extLst>
          </p:nvPr>
        </p:nvGraphicFramePr>
        <p:xfrm>
          <a:off x="184389" y="896337"/>
          <a:ext cx="8775221" cy="5065326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4920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619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020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1001"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Tool</a:t>
                      </a:r>
                      <a:endParaRPr lang="en-US" sz="16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Support</a:t>
                      </a:r>
                    </a:p>
                  </a:txBody>
                  <a:tcPr marL="36195" marR="3619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Pros</a:t>
                      </a:r>
                      <a:endParaRPr lang="en-US" sz="16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Cons</a:t>
                      </a:r>
                      <a:endParaRPr lang="en-US" sz="16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6391">
                <a:tc>
                  <a:txBody>
                    <a:bodyPr/>
                    <a:lstStyle/>
                    <a:p>
                      <a:pPr marL="0" marR="0" indent="0" algn="l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SEAL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Microsoft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Well-documented</a:t>
                      </a:r>
                    </a:p>
                    <a:p>
                      <a:pPr marL="0" marR="0" indent="0"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Easy security parameters setting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Poor flexibility</a:t>
                      </a:r>
                    </a:p>
                    <a:p>
                      <a:pPr marL="0" marR="0" indent="0"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Limited number of supported schemes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6391">
                <a:tc>
                  <a:txBody>
                    <a:bodyPr/>
                    <a:lstStyle/>
                    <a:p>
                      <a:pPr marL="0" marR="0" indent="0" algn="l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HElib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IBM</a:t>
                      </a:r>
                    </a:p>
                  </a:txBody>
                  <a:tcPr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Efficient homomorphic operations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Low bootstrapping performance</a:t>
                      </a:r>
                    </a:p>
                    <a:p>
                      <a:pPr marL="0" marR="0" indent="0"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Complicated security parameter setting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5464">
                <a:tc>
                  <a:txBody>
                    <a:bodyPr/>
                    <a:lstStyle/>
                    <a:p>
                      <a:pPr marL="0" marR="0" indent="0" algn="l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TFHE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Fast bootstrapping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Poor performance for simple tasks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0927">
                <a:tc>
                  <a:txBody>
                    <a:bodyPr/>
                    <a:lstStyle/>
                    <a:p>
                      <a:pPr marL="0" marR="0" indent="0" algn="l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PALISADE</a:t>
                      </a:r>
                    </a:p>
                    <a:p>
                      <a:pPr marL="0" marR="0" indent="0" algn="l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OpenFHE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DARPA, 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MIT, UCSD, etc.</a:t>
                      </a:r>
                    </a:p>
                  </a:txBody>
                  <a:tcPr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Multiple HE schemes</a:t>
                      </a:r>
                    </a:p>
                    <a:p>
                      <a:pPr marL="0" marR="0" indent="0"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Cross-platform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indent="0" algn="just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Poor documentation and support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0927">
                <a:tc>
                  <a:txBody>
                    <a:bodyPr/>
                    <a:lstStyle/>
                    <a:p>
                      <a:pPr marL="0" marR="0" indent="0" algn="l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cuHE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Mass parallelism and high memory bandwidth of GPUs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5410">
                <a:tc>
                  <a:txBody>
                    <a:bodyPr/>
                    <a:lstStyle/>
                    <a:p>
                      <a:pPr marL="0" marR="0" indent="0" algn="l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HEAAN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Seoul National University</a:t>
                      </a:r>
                    </a:p>
                  </a:txBody>
                  <a:tcPr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Operations between rational numbers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0927">
                <a:tc>
                  <a:txBody>
                    <a:bodyPr/>
                    <a:lstStyle/>
                    <a:p>
                      <a:pPr marL="0" marR="0" indent="0" algn="l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HE-transformer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Intel</a:t>
                      </a:r>
                    </a:p>
                  </a:txBody>
                  <a:tcPr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Integration with deep learning libraries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Extension of SEAL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6827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EF23412-D640-6228-051D-308BA957B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ED618-095F-4A2E-81CD-0431DB534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09E515-5E17-17BB-BBCF-5B283BCA79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sz="2800" b="1" kern="1200" dirty="0" err="1">
                <a:solidFill>
                  <a:srgbClr val="A50021"/>
                </a:solidFill>
                <a:latin typeface="Calibri"/>
              </a:rPr>
              <a:t>Homomorphic</a:t>
            </a:r>
            <a:r>
              <a:rPr lang="es-MX" sz="2800" b="1" kern="1200" dirty="0">
                <a:solidFill>
                  <a:srgbClr val="A50021"/>
                </a:solidFill>
                <a:latin typeface="Calibri"/>
              </a:rPr>
              <a:t> Neural Network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Google Shape;237;p16">
                <a:extLst>
                  <a:ext uri="{FF2B5EF4-FFF2-40B4-BE49-F238E27FC236}">
                    <a16:creationId xmlns:a16="http://schemas.microsoft.com/office/drawing/2014/main" id="{CFB1519F-AC26-7FF0-5E9C-67421A31EC67}"/>
                  </a:ext>
                </a:extLst>
              </p:cNvPr>
              <p:cNvSpPr/>
              <p:nvPr/>
            </p:nvSpPr>
            <p:spPr>
              <a:xfrm>
                <a:off x="2842824" y="2565895"/>
                <a:ext cx="1510296" cy="1486455"/>
              </a:xfrm>
              <a:prstGeom prst="ellipse">
                <a:avLst/>
              </a:prstGeom>
              <a:solidFill>
                <a:schemeClr val="accent3">
                  <a:lumMod val="65000"/>
                </a:schemeClr>
              </a:solidFill>
              <a:ln w="19050" cap="flat" cmpd="sng">
                <a:solidFill>
                  <a:srgbClr val="4674C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s-MX" sz="6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𝛴</m:t>
                      </m:r>
                    </m:oMath>
                  </m:oMathPara>
                </a14:m>
                <a:endParaRPr kumimoji="0" lang="es-MX" sz="7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masis MT Pro Light" panose="020F0502020204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Google Shape;237;p16">
                <a:extLst>
                  <a:ext uri="{FF2B5EF4-FFF2-40B4-BE49-F238E27FC236}">
                    <a16:creationId xmlns:a16="http://schemas.microsoft.com/office/drawing/2014/main" id="{CFB1519F-AC26-7FF0-5E9C-67421A31EC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2824" y="2565895"/>
                <a:ext cx="1510296" cy="1486455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19050" cap="flat" cmpd="sng">
                <a:solidFill>
                  <a:srgbClr val="4674C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Google Shape;238;p16">
                <a:extLst>
                  <a:ext uri="{FF2B5EF4-FFF2-40B4-BE49-F238E27FC236}">
                    <a16:creationId xmlns:a16="http://schemas.microsoft.com/office/drawing/2014/main" id="{5E63B68A-B6D8-D16D-FEA9-299F307C72DA}"/>
                  </a:ext>
                </a:extLst>
              </p:cNvPr>
              <p:cNvSpPr/>
              <p:nvPr/>
            </p:nvSpPr>
            <p:spPr>
              <a:xfrm>
                <a:off x="1005756" y="2146897"/>
                <a:ext cx="538400" cy="536275"/>
              </a:xfrm>
              <a:prstGeom prst="ellipse">
                <a:avLst/>
              </a:prstGeom>
              <a:solidFill>
                <a:srgbClr val="4674C6"/>
              </a:solidFill>
              <a:ln w="28575" cap="flat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s-MX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>
                                  <a:lumMod val="8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kumimoji="0" lang="es-MX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FFFF">
                                      <a:lumMod val="8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FFFF">
                                      <a:lumMod val="8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+mn-cs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>
                                  <a:lumMod val="8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Google Shape;238;p16">
                <a:extLst>
                  <a:ext uri="{FF2B5EF4-FFF2-40B4-BE49-F238E27FC236}">
                    <a16:creationId xmlns:a16="http://schemas.microsoft.com/office/drawing/2014/main" id="{5E63B68A-B6D8-D16D-FEA9-299F307C72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756" y="2146897"/>
                <a:ext cx="538400" cy="536275"/>
              </a:xfrm>
              <a:prstGeom prst="ellipse">
                <a:avLst/>
              </a:prstGeom>
              <a:blipFill>
                <a:blip r:embed="rId23"/>
                <a:stretch>
                  <a:fillRect/>
                </a:stretch>
              </a:blipFill>
              <a:ln w="28575" cap="flat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Google Shape;239;p16">
                <a:extLst>
                  <a:ext uri="{FF2B5EF4-FFF2-40B4-BE49-F238E27FC236}">
                    <a16:creationId xmlns:a16="http://schemas.microsoft.com/office/drawing/2014/main" id="{428DAE87-A5EB-7924-68A6-431E901E54B7}"/>
                  </a:ext>
                </a:extLst>
              </p:cNvPr>
              <p:cNvSpPr/>
              <p:nvPr/>
            </p:nvSpPr>
            <p:spPr>
              <a:xfrm>
                <a:off x="982896" y="2957052"/>
                <a:ext cx="538400" cy="536275"/>
              </a:xfrm>
              <a:prstGeom prst="ellipse">
                <a:avLst/>
              </a:prstGeom>
              <a:solidFill>
                <a:srgbClr val="4674C6"/>
              </a:solidFill>
              <a:ln w="28575" cap="flat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s-MX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>
                                  <a:lumMod val="8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kumimoji="0" lang="es-MX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FFFF">
                                      <a:lumMod val="8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FFFF">
                                      <a:lumMod val="8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+mn-cs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>
                                  <a:lumMod val="8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5" name="Google Shape;239;p16">
                <a:extLst>
                  <a:ext uri="{FF2B5EF4-FFF2-40B4-BE49-F238E27FC236}">
                    <a16:creationId xmlns:a16="http://schemas.microsoft.com/office/drawing/2014/main" id="{428DAE87-A5EB-7924-68A6-431E901E54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896" y="2957052"/>
                <a:ext cx="538400" cy="536275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28575" cap="flat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Google Shape;240;p16">
                <a:extLst>
                  <a:ext uri="{FF2B5EF4-FFF2-40B4-BE49-F238E27FC236}">
                    <a16:creationId xmlns:a16="http://schemas.microsoft.com/office/drawing/2014/main" id="{F5708BD7-A780-F6D8-6D39-D660D85020D9}"/>
                  </a:ext>
                </a:extLst>
              </p:cNvPr>
              <p:cNvSpPr/>
              <p:nvPr/>
            </p:nvSpPr>
            <p:spPr>
              <a:xfrm>
                <a:off x="1042478" y="3979684"/>
                <a:ext cx="538400" cy="536275"/>
              </a:xfrm>
              <a:prstGeom prst="ellipse">
                <a:avLst/>
              </a:prstGeom>
              <a:solidFill>
                <a:srgbClr val="4674C6"/>
              </a:solidFill>
              <a:ln w="28575" cap="flat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s-MX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>
                                  <a:lumMod val="8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kumimoji="0" lang="es-MX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FFFF">
                                      <a:lumMod val="8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FFFF">
                                      <a:lumMod val="8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+mn-cs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>
                                  <a:lumMod val="8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kumimoji="0" sz="7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6" name="Google Shape;240;p16">
                <a:extLst>
                  <a:ext uri="{FF2B5EF4-FFF2-40B4-BE49-F238E27FC236}">
                    <a16:creationId xmlns:a16="http://schemas.microsoft.com/office/drawing/2014/main" id="{F5708BD7-A780-F6D8-6D39-D660D85020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478" y="3979684"/>
                <a:ext cx="538400" cy="536275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Google Shape;243;p16">
            <a:extLst>
              <a:ext uri="{FF2B5EF4-FFF2-40B4-BE49-F238E27FC236}">
                <a16:creationId xmlns:a16="http://schemas.microsoft.com/office/drawing/2014/main" id="{7D6D04DF-1530-0865-AF70-B57DC6195DC9}"/>
              </a:ext>
            </a:extLst>
          </p:cNvPr>
          <p:cNvCxnSpPr>
            <a:cxnSpLocks/>
            <a:stCxn id="34" idx="6"/>
          </p:cNvCxnSpPr>
          <p:nvPr/>
        </p:nvCxnSpPr>
        <p:spPr>
          <a:xfrm>
            <a:off x="1544156" y="2415035"/>
            <a:ext cx="1255805" cy="536275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9" name="Google Shape;244;p16">
            <a:extLst>
              <a:ext uri="{FF2B5EF4-FFF2-40B4-BE49-F238E27FC236}">
                <a16:creationId xmlns:a16="http://schemas.microsoft.com/office/drawing/2014/main" id="{B64764C4-E1F4-E83B-94B0-1E3CDEBE2309}"/>
              </a:ext>
            </a:extLst>
          </p:cNvPr>
          <p:cNvCxnSpPr>
            <a:cxnSpLocks/>
            <a:stCxn id="35" idx="6"/>
          </p:cNvCxnSpPr>
          <p:nvPr/>
        </p:nvCxnSpPr>
        <p:spPr>
          <a:xfrm>
            <a:off x="1521296" y="3225190"/>
            <a:ext cx="1269694" cy="37088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0" name="Google Shape;245;p16">
            <a:extLst>
              <a:ext uri="{FF2B5EF4-FFF2-40B4-BE49-F238E27FC236}">
                <a16:creationId xmlns:a16="http://schemas.microsoft.com/office/drawing/2014/main" id="{0048E6CC-9FA5-AD22-366D-F6751C374865}"/>
              </a:ext>
            </a:extLst>
          </p:cNvPr>
          <p:cNvCxnSpPr>
            <a:cxnSpLocks/>
            <a:stCxn id="36" idx="6"/>
          </p:cNvCxnSpPr>
          <p:nvPr/>
        </p:nvCxnSpPr>
        <p:spPr>
          <a:xfrm flipV="1">
            <a:off x="1580878" y="3686726"/>
            <a:ext cx="1255805" cy="561096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1" name="Google Shape;246;p16">
            <a:extLst>
              <a:ext uri="{FF2B5EF4-FFF2-40B4-BE49-F238E27FC236}">
                <a16:creationId xmlns:a16="http://schemas.microsoft.com/office/drawing/2014/main" id="{B2EFC5B3-8065-B61F-73C0-543195593CDB}"/>
              </a:ext>
            </a:extLst>
          </p:cNvPr>
          <p:cNvCxnSpPr>
            <a:cxnSpLocks/>
          </p:cNvCxnSpPr>
          <p:nvPr/>
        </p:nvCxnSpPr>
        <p:spPr>
          <a:xfrm>
            <a:off x="6248400" y="3357767"/>
            <a:ext cx="1322588" cy="0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0" name="Google Shape;255;p16">
            <a:extLst>
              <a:ext uri="{FF2B5EF4-FFF2-40B4-BE49-F238E27FC236}">
                <a16:creationId xmlns:a16="http://schemas.microsoft.com/office/drawing/2014/main" id="{8A3CE017-6E46-5D04-3296-76AEA2A894E8}"/>
              </a:ext>
            </a:extLst>
          </p:cNvPr>
          <p:cNvSpPr/>
          <p:nvPr/>
        </p:nvSpPr>
        <p:spPr>
          <a:xfrm>
            <a:off x="7622704" y="3089629"/>
            <a:ext cx="538400" cy="536275"/>
          </a:xfrm>
          <a:prstGeom prst="ellipse">
            <a:avLst/>
          </a:prstGeom>
          <a:solidFill>
            <a:schemeClr val="bg1">
              <a:lumMod val="65000"/>
            </a:schemeClr>
          </a:solidFill>
          <a:ln w="28575" cap="flat" cmpd="sng">
            <a:solidFill>
              <a:srgbClr val="4674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Google Shape;258;p16">
                <a:extLst>
                  <a:ext uri="{FF2B5EF4-FFF2-40B4-BE49-F238E27FC236}">
                    <a16:creationId xmlns:a16="http://schemas.microsoft.com/office/drawing/2014/main" id="{4AD2C7C2-4495-05D7-90C8-18BA068347A4}"/>
                  </a:ext>
                </a:extLst>
              </p:cNvPr>
              <p:cNvSpPr txBox="1"/>
              <p:nvPr/>
            </p:nvSpPr>
            <p:spPr>
              <a:xfrm>
                <a:off x="2027240" y="2328506"/>
                <a:ext cx="533251" cy="4924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s-MX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kumimoji="0" lang="es-MX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A5002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A5002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+mn-cs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A5002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en-US" sz="2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sz="7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mc:Choice>
        <mc:Fallback xmlns="">
          <p:sp>
            <p:nvSpPr>
              <p:cNvPr id="53" name="Google Shape;258;p16">
                <a:extLst>
                  <a:ext uri="{FF2B5EF4-FFF2-40B4-BE49-F238E27FC236}">
                    <a16:creationId xmlns:a16="http://schemas.microsoft.com/office/drawing/2014/main" id="{4AD2C7C2-4495-05D7-90C8-18BA068347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7240" y="2328506"/>
                <a:ext cx="533251" cy="4924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Google Shape;259;p16">
                <a:extLst>
                  <a:ext uri="{FF2B5EF4-FFF2-40B4-BE49-F238E27FC236}">
                    <a16:creationId xmlns:a16="http://schemas.microsoft.com/office/drawing/2014/main" id="{0F183BB3-D0AC-C335-2388-AE78D57140F0}"/>
                  </a:ext>
                </a:extLst>
              </p:cNvPr>
              <p:cNvSpPr txBox="1"/>
              <p:nvPr/>
            </p:nvSpPr>
            <p:spPr>
              <a:xfrm>
                <a:off x="1725393" y="2808653"/>
                <a:ext cx="533251" cy="4924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s-MX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kumimoji="0" lang="es-MX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A5002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A5002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+mn-cs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A5002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sz="7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mc:Choice>
        <mc:Fallback xmlns="">
          <p:sp>
            <p:nvSpPr>
              <p:cNvPr id="54" name="Google Shape;259;p16">
                <a:extLst>
                  <a:ext uri="{FF2B5EF4-FFF2-40B4-BE49-F238E27FC236}">
                    <a16:creationId xmlns:a16="http://schemas.microsoft.com/office/drawing/2014/main" id="{0F183BB3-D0AC-C335-2388-AE78D57140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5393" y="2808653"/>
                <a:ext cx="533251" cy="4924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Google Shape;260;p16">
                <a:extLst>
                  <a:ext uri="{FF2B5EF4-FFF2-40B4-BE49-F238E27FC236}">
                    <a16:creationId xmlns:a16="http://schemas.microsoft.com/office/drawing/2014/main" id="{7E83B4A4-AA76-31CA-9084-7DFFD35BD81C}"/>
                  </a:ext>
                </a:extLst>
              </p:cNvPr>
              <p:cNvSpPr txBox="1"/>
              <p:nvPr/>
            </p:nvSpPr>
            <p:spPr>
              <a:xfrm>
                <a:off x="1915434" y="3541901"/>
                <a:ext cx="533251" cy="5693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s-MX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kumimoji="0" lang="es-MX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A5002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A5002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+mn-cs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A5002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kumimoji="0" lang="es-MX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A5002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7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mc:Choice>
        <mc:Fallback xmlns="">
          <p:sp>
            <p:nvSpPr>
              <p:cNvPr id="55" name="Google Shape;260;p16">
                <a:extLst>
                  <a:ext uri="{FF2B5EF4-FFF2-40B4-BE49-F238E27FC236}">
                    <a16:creationId xmlns:a16="http://schemas.microsoft.com/office/drawing/2014/main" id="{7E83B4A4-AA76-31CA-9084-7DFFD35BD8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434" y="3541901"/>
                <a:ext cx="533251" cy="569356"/>
              </a:xfrm>
              <a:prstGeom prst="rect">
                <a:avLst/>
              </a:prstGeom>
              <a:blipFill>
                <a:blip r:embed="rId9"/>
                <a:stretch>
                  <a:fillRect r="-227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CuadroTexto 108">
                <a:extLst>
                  <a:ext uri="{FF2B5EF4-FFF2-40B4-BE49-F238E27FC236}">
                    <a16:creationId xmlns:a16="http://schemas.microsoft.com/office/drawing/2014/main" id="{61AD42F9-F4EE-4287-4906-8251E4063092}"/>
                  </a:ext>
                </a:extLst>
              </p:cNvPr>
              <p:cNvSpPr txBox="1"/>
              <p:nvPr/>
            </p:nvSpPr>
            <p:spPr>
              <a:xfrm>
                <a:off x="2047839" y="4421696"/>
                <a:ext cx="4110610" cy="14157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Weighted</a:t>
                </a:r>
                <a:r>
                  <a:rPr kumimoji="0" lang="es-MX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 sum.</a:t>
                </a:r>
                <a:endPara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A50021"/>
                  </a:solidFill>
                  <a:effectLst/>
                  <a:uLnTx/>
                  <a:uFillTx/>
                  <a:latin typeface="Cambria Math" panose="020405030504060302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0" lang="es-MX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5002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5002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</m:acc>
                    <m:r>
                      <a:rPr kumimoji="0" lang="en-US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s-MX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s-MX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kumimoji="0" lang="es-MX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A5002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A5002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kumimoji="0" lang="en-US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5002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 </m:t>
                    </m:r>
                    <m:sSub>
                      <m:sSubPr>
                        <m:ctrlPr>
                          <a:rPr kumimoji="0" lang="es-MX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kumimoji="0" lang="es-MX" sz="20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20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s-MX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s-MX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kumimoji="0" lang="es-MX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A5002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A5002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kumimoji="0" lang="en-US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5002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0" lang="es-MX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s-MX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kumimoji="0" lang="es-MX" sz="20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20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b>
                    </m:sSub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s-MX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        </a:t>
                </a:r>
                <a:r>
                  <a:rPr kumimoji="0" lang="es-MX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50021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s-MX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5002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kumimoji="0" lang="es-MX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A5002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kumimoji="0" lang="en-US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A5002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kumimoji="0" lang="en-US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5002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s-MX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s-MX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kumimoji="0" lang="es-MX" sz="20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20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s-MX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    </a:t>
                </a:r>
                <a:endParaRPr kumimoji="0" lang="es-MX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CC99">
                      <a:lumMod val="75000"/>
                    </a:srgb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9" name="CuadroTexto 108">
                <a:extLst>
                  <a:ext uri="{FF2B5EF4-FFF2-40B4-BE49-F238E27FC236}">
                    <a16:creationId xmlns:a16="http://schemas.microsoft.com/office/drawing/2014/main" id="{61AD42F9-F4EE-4287-4906-8251E40630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7839" y="4421696"/>
                <a:ext cx="4110610" cy="1415772"/>
              </a:xfrm>
              <a:prstGeom prst="rect">
                <a:avLst/>
              </a:prstGeom>
              <a:blipFill>
                <a:blip r:embed="rId24"/>
                <a:stretch>
                  <a:fillRect t="-21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Rectangle 1">
            <a:extLst>
              <a:ext uri="{FF2B5EF4-FFF2-40B4-BE49-F238E27FC236}">
                <a16:creationId xmlns:a16="http://schemas.microsoft.com/office/drawing/2014/main" id="{4ED29187-668B-8AE8-2777-C6D3E167A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altLang="es-MX" sz="18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altLang="es-MX" sz="18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C1E63A43-E71C-7FFD-DF0D-52B70418082E}"/>
              </a:ext>
            </a:extLst>
          </p:cNvPr>
          <p:cNvSpPr/>
          <p:nvPr/>
        </p:nvSpPr>
        <p:spPr bwMode="auto">
          <a:xfrm>
            <a:off x="5137134" y="2857674"/>
            <a:ext cx="1009660" cy="968905"/>
          </a:xfrm>
          <a:prstGeom prst="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rgbClr val="4674C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3200" b="1" i="0" u="none" strike="noStrike" kern="1200" cap="none" spc="0" normalizeH="0" baseline="0" noProof="0" dirty="0">
              <a:ln>
                <a:solidFill>
                  <a:srgbClr val="808080">
                    <a:lumMod val="50000"/>
                  </a:srgbClr>
                </a:solidFill>
              </a:ln>
              <a:solidFill>
                <a:srgbClr val="A50021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6" name="CuadroTexto 115">
            <a:extLst>
              <a:ext uri="{FF2B5EF4-FFF2-40B4-BE49-F238E27FC236}">
                <a16:creationId xmlns:a16="http://schemas.microsoft.com/office/drawing/2014/main" id="{1C0364C1-0CC9-1AD7-6B49-AD5D5BB3DC55}"/>
              </a:ext>
            </a:extLst>
          </p:cNvPr>
          <p:cNvSpPr txBox="1"/>
          <p:nvPr/>
        </p:nvSpPr>
        <p:spPr>
          <a:xfrm>
            <a:off x="5171054" y="2713071"/>
            <a:ext cx="9023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adder ITC" panose="04020505051007020D02" pitchFamily="82" charset="0"/>
                <a:ea typeface="+mn-ea"/>
                <a:cs typeface="Arabic Typesetting" panose="020F0502020204030204" pitchFamily="66" charset="-78"/>
              </a:rPr>
              <a:t>f ()</a:t>
            </a:r>
            <a:r>
              <a:rPr kumimoji="0" lang="es-MX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adder ITC" panose="04020505051007020D02" pitchFamily="82" charset="0"/>
                <a:ea typeface="+mn-ea"/>
                <a:cs typeface="Arabic Typesetting" panose="020F0502020204030204" pitchFamily="66" charset="-78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83EEB810-DD55-C3F0-75B6-A9C6E445C2A0}"/>
                  </a:ext>
                </a:extLst>
              </p:cNvPr>
              <p:cNvSpPr txBox="1"/>
              <p:nvPr/>
            </p:nvSpPr>
            <p:spPr>
              <a:xfrm>
                <a:off x="4231415" y="1943468"/>
                <a:ext cx="4572000" cy="4217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kumimoji="0" lang="es-MX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kumimoji="0" lang="es-MX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+mn-cs"/>
                                </a:rPr>
                                <m:t>𝑘</m:t>
                              </m:r>
                            </m:sub>
                          </m:sSub>
                        </m:e>
                      </m:acc>
                      <m:r>
                        <a:rPr kumimoji="0" lang="en-US" sz="2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+mn-cs"/>
                        </a:rPr>
                        <m:t>=</m:t>
                      </m:r>
                      <m:sSubSup>
                        <m:sSubSupPr>
                          <m:ctrlPr>
                            <a:rPr kumimoji="0" lang="es-MX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𝑎</m:t>
                          </m:r>
                        </m:e>
                        <m:sub>
                          <m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0</m:t>
                          </m:r>
                        </m:sub>
                        <m:sup>
                          <m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𝑘</m:t>
                          </m:r>
                        </m:sup>
                      </m:sSubSup>
                      <m:r>
                        <a:rPr kumimoji="0" lang="en-US" sz="2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+mn-cs"/>
                        </a:rPr>
                        <m:t>+</m:t>
                      </m:r>
                      <m:sSubSup>
                        <m:sSubSupPr>
                          <m:ctrlPr>
                            <a:rPr kumimoji="0" lang="es-MX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𝑎</m:t>
                          </m:r>
                        </m:e>
                        <m:sub>
                          <m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1</m:t>
                          </m:r>
                        </m:sub>
                        <m:sup>
                          <m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𝑘</m:t>
                          </m:r>
                        </m:sup>
                      </m:sSubSup>
                      <m:r>
                        <a:rPr kumimoji="0" lang="en-US" sz="2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+mn-cs"/>
                        </a:rPr>
                        <m:t>𝑥</m:t>
                      </m:r>
                      <m:r>
                        <a:rPr kumimoji="0" lang="en-US" sz="2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+mn-cs"/>
                        </a:rPr>
                        <m:t>+</m:t>
                      </m:r>
                      <m:sSubSup>
                        <m:sSubSupPr>
                          <m:ctrlPr>
                            <a:rPr kumimoji="0" lang="es-MX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𝑎</m:t>
                          </m:r>
                        </m:e>
                        <m:sub>
                          <m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2</m:t>
                          </m:r>
                        </m:sub>
                        <m:sup>
                          <m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𝑘</m:t>
                          </m:r>
                        </m:sup>
                      </m:sSubSup>
                      <m:sSup>
                        <m:sSupPr>
                          <m:ctrlPr>
                            <a:rPr kumimoji="0" lang="es-MX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+mn-cs"/>
                        </a:rPr>
                        <m:t>+…+</m:t>
                      </m:r>
                      <m:sSubSup>
                        <m:sSubSupPr>
                          <m:ctrlPr>
                            <a:rPr kumimoji="0" lang="es-MX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𝑎</m:t>
                          </m:r>
                        </m:e>
                        <m:sub>
                          <m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𝑛</m:t>
                          </m:r>
                        </m:sub>
                        <m:sup>
                          <m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𝑘</m:t>
                          </m:r>
                        </m:sup>
                      </m:sSubSup>
                      <m:sSup>
                        <m:sSupPr>
                          <m:ctrlPr>
                            <a:rPr kumimoji="0" lang="es-MX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kumimoji="0" lang="es-MX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A5002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83EEB810-DD55-C3F0-75B6-A9C6E445C2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415" y="1943468"/>
                <a:ext cx="4572000" cy="421719"/>
              </a:xfrm>
              <a:prstGeom prst="rect">
                <a:avLst/>
              </a:prstGeom>
              <a:blipFill>
                <a:blip r:embed="rId25"/>
                <a:stretch>
                  <a:fillRect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Google Shape;244;p16">
            <a:extLst>
              <a:ext uri="{FF2B5EF4-FFF2-40B4-BE49-F238E27FC236}">
                <a16:creationId xmlns:a16="http://schemas.microsoft.com/office/drawing/2014/main" id="{BCECDB03-3BE2-4DEA-2CAB-19EA7CED81C4}"/>
              </a:ext>
            </a:extLst>
          </p:cNvPr>
          <p:cNvCxnSpPr>
            <a:cxnSpLocks/>
          </p:cNvCxnSpPr>
          <p:nvPr/>
        </p:nvCxnSpPr>
        <p:spPr>
          <a:xfrm>
            <a:off x="4369462" y="3330126"/>
            <a:ext cx="673932" cy="0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91FAFBD3-6BFF-B5CC-D88F-32F72DFA395F}"/>
              </a:ext>
            </a:extLst>
          </p:cNvPr>
          <p:cNvSpPr txBox="1"/>
          <p:nvPr/>
        </p:nvSpPr>
        <p:spPr>
          <a:xfrm rot="5400000">
            <a:off x="1056082" y="3514470"/>
            <a:ext cx="561095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9525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rgbClr val="A5002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</a:t>
            </a:r>
            <a:endParaRPr kumimoji="0" lang="es-MX" sz="18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57">
                <a:extLst>
                  <a:ext uri="{FF2B5EF4-FFF2-40B4-BE49-F238E27FC236}">
                    <a16:creationId xmlns:a16="http://schemas.microsoft.com/office/drawing/2014/main" id="{C78E3FA6-E364-3DA0-D06B-8018527E0C70}"/>
                  </a:ext>
                </a:extLst>
              </p:cNvPr>
              <p:cNvSpPr txBox="1"/>
              <p:nvPr/>
            </p:nvSpPr>
            <p:spPr>
              <a:xfrm>
                <a:off x="7772400" y="3041964"/>
                <a:ext cx="378704" cy="534316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0" lang="es-MX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kumimoji="0" lang="es-MX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A5002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Text Box 57">
                <a:extLst>
                  <a:ext uri="{FF2B5EF4-FFF2-40B4-BE49-F238E27FC236}">
                    <a16:creationId xmlns:a16="http://schemas.microsoft.com/office/drawing/2014/main" id="{C78E3FA6-E364-3DA0-D06B-8018527E0C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3041964"/>
                <a:ext cx="378704" cy="53431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uadroTexto 16">
            <a:extLst>
              <a:ext uri="{FF2B5EF4-FFF2-40B4-BE49-F238E27FC236}">
                <a16:creationId xmlns:a16="http://schemas.microsoft.com/office/drawing/2014/main" id="{F807C87C-EAA7-0611-B3E2-9B8E675A95C4}"/>
              </a:ext>
            </a:extLst>
          </p:cNvPr>
          <p:cNvSpPr txBox="1"/>
          <p:nvPr/>
        </p:nvSpPr>
        <p:spPr>
          <a:xfrm>
            <a:off x="4340968" y="4972289"/>
            <a:ext cx="7961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9525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 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D51298FC-852C-172A-BFF0-56594EE23BE1}"/>
                  </a:ext>
                </a:extLst>
              </p:cNvPr>
              <p:cNvSpPr txBox="1"/>
              <p:nvPr/>
            </p:nvSpPr>
            <p:spPr>
              <a:xfrm>
                <a:off x="3429000" y="5109865"/>
                <a:ext cx="426013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1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+mn-cs"/>
                            </a:rPr>
                            <m:t>+</m:t>
                          </m:r>
                        </m:e>
                      </m:acc>
                    </m:oMath>
                  </m:oMathPara>
                </a14:m>
                <a:endParaRPr kumimoji="0" lang="es-MX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A5002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D51298FC-852C-172A-BFF0-56594EE23B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5109865"/>
                <a:ext cx="426013" cy="338554"/>
              </a:xfrm>
              <a:prstGeom prst="rect">
                <a:avLst/>
              </a:prstGeom>
              <a:blipFill>
                <a:blip r:embed="rId26"/>
                <a:stretch>
                  <a:fillRect r="-188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6BD2901A-40EC-7C4F-9204-9C4E0FF17845}"/>
                  </a:ext>
                </a:extLst>
              </p:cNvPr>
              <p:cNvSpPr txBox="1"/>
              <p:nvPr/>
            </p:nvSpPr>
            <p:spPr>
              <a:xfrm>
                <a:off x="4288220" y="5100701"/>
                <a:ext cx="426013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1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+mn-cs"/>
                            </a:rPr>
                            <m:t>+</m:t>
                          </m:r>
                        </m:e>
                      </m:acc>
                    </m:oMath>
                  </m:oMathPara>
                </a14:m>
                <a:endParaRPr kumimoji="0" lang="es-MX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A5002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6BD2901A-40EC-7C4F-9204-9C4E0FF178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8220" y="5100701"/>
                <a:ext cx="426013" cy="338554"/>
              </a:xfrm>
              <a:prstGeom prst="rect">
                <a:avLst/>
              </a:prstGeom>
              <a:blipFill>
                <a:blip r:embed="rId27"/>
                <a:stretch>
                  <a:fillRect r="-1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EA2047FA-67B4-611C-87C4-FEDF4B4D53A0}"/>
                  </a:ext>
                </a:extLst>
              </p:cNvPr>
              <p:cNvSpPr txBox="1"/>
              <p:nvPr/>
            </p:nvSpPr>
            <p:spPr>
              <a:xfrm>
                <a:off x="4830387" y="5100701"/>
                <a:ext cx="426013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1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+mn-cs"/>
                            </a:rPr>
                            <m:t>+</m:t>
                          </m:r>
                        </m:e>
                      </m:acc>
                    </m:oMath>
                  </m:oMathPara>
                </a14:m>
                <a:endParaRPr kumimoji="0" lang="es-MX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A5002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EA2047FA-67B4-611C-87C4-FEDF4B4D53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0387" y="5100701"/>
                <a:ext cx="426013" cy="338554"/>
              </a:xfrm>
              <a:prstGeom prst="rect">
                <a:avLst/>
              </a:prstGeom>
              <a:blipFill>
                <a:blip r:embed="rId28"/>
                <a:stretch>
                  <a:fillRect r="-1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0A15566F-2233-6F7E-B28A-877AA52E1076}"/>
                  </a:ext>
                </a:extLst>
              </p:cNvPr>
              <p:cNvSpPr txBox="1"/>
              <p:nvPr/>
            </p:nvSpPr>
            <p:spPr>
              <a:xfrm>
                <a:off x="6086067" y="1987299"/>
                <a:ext cx="487511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1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+mn-cs"/>
                            </a:rPr>
                            <m:t>+</m:t>
                          </m:r>
                        </m:e>
                      </m:acc>
                    </m:oMath>
                  </m:oMathPara>
                </a14:m>
                <a:endParaRPr kumimoji="0" lang="es-MX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A5002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0A15566F-2233-6F7E-B28A-877AA52E1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6067" y="1987299"/>
                <a:ext cx="487511" cy="338554"/>
              </a:xfrm>
              <a:prstGeom prst="rect">
                <a:avLst/>
              </a:prstGeom>
              <a:blipFill>
                <a:blip r:embed="rId29"/>
                <a:stretch>
                  <a:fillRect r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204510B9-BC32-01B4-E4B9-6A70EC924832}"/>
                  </a:ext>
                </a:extLst>
              </p:cNvPr>
              <p:cNvSpPr txBox="1"/>
              <p:nvPr/>
            </p:nvSpPr>
            <p:spPr>
              <a:xfrm>
                <a:off x="5401818" y="1998969"/>
                <a:ext cx="426013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1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+mn-cs"/>
                            </a:rPr>
                            <m:t>+</m:t>
                          </m:r>
                        </m:e>
                      </m:acc>
                    </m:oMath>
                  </m:oMathPara>
                </a14:m>
                <a:endParaRPr kumimoji="0" lang="es-MX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A5002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204510B9-BC32-01B4-E4B9-6A70EC924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1818" y="1998969"/>
                <a:ext cx="426013" cy="338554"/>
              </a:xfrm>
              <a:prstGeom prst="rect">
                <a:avLst/>
              </a:prstGeom>
              <a:blipFill>
                <a:blip r:embed="rId30"/>
                <a:stretch>
                  <a:fillRect r="-1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A97B58F6-D420-9392-8B49-B076193B6CDF}"/>
                  </a:ext>
                </a:extLst>
              </p:cNvPr>
              <p:cNvSpPr txBox="1"/>
              <p:nvPr/>
            </p:nvSpPr>
            <p:spPr>
              <a:xfrm>
                <a:off x="6934200" y="1998968"/>
                <a:ext cx="487511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1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+mn-cs"/>
                            </a:rPr>
                            <m:t>+</m:t>
                          </m:r>
                        </m:e>
                      </m:acc>
                    </m:oMath>
                  </m:oMathPara>
                </a14:m>
                <a:endParaRPr kumimoji="0" lang="es-MX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A5002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A97B58F6-D420-9392-8B49-B076193B6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0" y="1998968"/>
                <a:ext cx="487511" cy="338554"/>
              </a:xfrm>
              <a:prstGeom prst="rect">
                <a:avLst/>
              </a:prstGeom>
              <a:blipFill>
                <a:blip r:embed="rId31"/>
                <a:stretch>
                  <a:fillRect r="-15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39523207-883D-3988-3CAB-7BFE4702D542}"/>
                  </a:ext>
                </a:extLst>
              </p:cNvPr>
              <p:cNvSpPr txBox="1"/>
              <p:nvPr/>
            </p:nvSpPr>
            <p:spPr>
              <a:xfrm>
                <a:off x="7465891" y="1984954"/>
                <a:ext cx="426013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1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+mn-cs"/>
                            </a:rPr>
                            <m:t>+</m:t>
                          </m:r>
                        </m:e>
                      </m:acc>
                    </m:oMath>
                  </m:oMathPara>
                </a14:m>
                <a:endParaRPr kumimoji="0" lang="es-MX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A5002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39523207-883D-3988-3CAB-7BFE4702D5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5891" y="1984954"/>
                <a:ext cx="426013" cy="338554"/>
              </a:xfrm>
              <a:prstGeom prst="rect">
                <a:avLst/>
              </a:prstGeom>
              <a:blipFill>
                <a:blip r:embed="rId32"/>
                <a:stretch>
                  <a:fillRect r="-1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57">
            <a:extLst>
              <a:ext uri="{FF2B5EF4-FFF2-40B4-BE49-F238E27FC236}">
                <a16:creationId xmlns:a16="http://schemas.microsoft.com/office/drawing/2014/main" id="{1498D3CD-C061-1283-75B8-3FCCAF8CF6B0}"/>
              </a:ext>
            </a:extLst>
          </p:cNvPr>
          <p:cNvSpPr txBox="1"/>
          <p:nvPr/>
        </p:nvSpPr>
        <p:spPr>
          <a:xfrm>
            <a:off x="4960953" y="3373570"/>
            <a:ext cx="1322587" cy="53431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ReLU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1A8E1D-BA6B-3668-B404-7179E34A0769}"/>
              </a:ext>
            </a:extLst>
          </p:cNvPr>
          <p:cNvSpPr txBox="1"/>
          <p:nvPr/>
        </p:nvSpPr>
        <p:spPr>
          <a:xfrm>
            <a:off x="4287578" y="1371648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Approximating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s-MX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s-MX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activation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s-MX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function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1958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66C2F7-182F-4F25-A74F-0B60C9042161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8064A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14400" y="116632"/>
            <a:ext cx="7924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Resiliency threads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457105" y="1152136"/>
            <a:ext cx="3048000" cy="576321"/>
            <a:chOff x="2293881" y="4190165"/>
            <a:chExt cx="3048000" cy="576321"/>
          </a:xfrm>
        </p:grpSpPr>
        <p:sp>
          <p:nvSpPr>
            <p:cNvPr id="27" name="Rounded Rectangle 26"/>
            <p:cNvSpPr/>
            <p:nvPr/>
          </p:nvSpPr>
          <p:spPr bwMode="auto">
            <a:xfrm>
              <a:off x="2293881" y="4202375"/>
              <a:ext cx="3048000" cy="365760"/>
            </a:xfrm>
            <a:prstGeom prst="roundRect">
              <a:avLst/>
            </a:prstGeom>
            <a:noFill/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lowchart: Off-page Connector 27"/>
            <p:cNvSpPr/>
            <p:nvPr/>
          </p:nvSpPr>
          <p:spPr bwMode="auto">
            <a:xfrm>
              <a:off x="2370081" y="4217846"/>
              <a:ext cx="457200" cy="548640"/>
            </a:xfrm>
            <a:prstGeom prst="flowChartOffpageConnector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913010" y="4190165"/>
              <a:ext cx="24288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Environmental threats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46281" y="4190165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57105" y="2010931"/>
            <a:ext cx="2927836" cy="582663"/>
            <a:chOff x="2987043" y="4952418"/>
            <a:chExt cx="2927836" cy="582663"/>
          </a:xfrm>
        </p:grpSpPr>
        <p:sp>
          <p:nvSpPr>
            <p:cNvPr id="32" name="Rounded Rectangle 31"/>
            <p:cNvSpPr/>
            <p:nvPr/>
          </p:nvSpPr>
          <p:spPr bwMode="auto">
            <a:xfrm>
              <a:off x="2987043" y="4970970"/>
              <a:ext cx="2927836" cy="365760"/>
            </a:xfrm>
            <a:prstGeom prst="roundRect">
              <a:avLst/>
            </a:prstGeom>
            <a:noFill/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lowchart: Off-page Connector 32"/>
            <p:cNvSpPr/>
            <p:nvPr/>
          </p:nvSpPr>
          <p:spPr bwMode="auto">
            <a:xfrm>
              <a:off x="3063243" y="4986441"/>
              <a:ext cx="457200" cy="548640"/>
            </a:xfrm>
            <a:prstGeom prst="flowChartOffpageConnector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572166" y="4952418"/>
              <a:ext cx="2005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Deliberate threats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113750" y="4952418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57105" y="2785767"/>
            <a:ext cx="2996692" cy="728567"/>
            <a:chOff x="3644191" y="5718598"/>
            <a:chExt cx="2927836" cy="564111"/>
          </a:xfrm>
        </p:grpSpPr>
        <p:sp>
          <p:nvSpPr>
            <p:cNvPr id="37" name="Rounded Rectangle 36"/>
            <p:cNvSpPr/>
            <p:nvPr/>
          </p:nvSpPr>
          <p:spPr bwMode="auto">
            <a:xfrm>
              <a:off x="3644191" y="5718598"/>
              <a:ext cx="2927836" cy="365760"/>
            </a:xfrm>
            <a:prstGeom prst="roundRect">
              <a:avLst/>
            </a:prstGeom>
            <a:noFill/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lowchart: Off-page Connector 37"/>
            <p:cNvSpPr/>
            <p:nvPr/>
          </p:nvSpPr>
          <p:spPr bwMode="auto">
            <a:xfrm>
              <a:off x="3720391" y="5734069"/>
              <a:ext cx="457200" cy="548640"/>
            </a:xfrm>
            <a:prstGeom prst="flowChartOffpageConnector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254221" y="5753675"/>
              <a:ext cx="20185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Accidental threats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770898" y="5769904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42" name="Rectangle 41"/>
          <p:cNvSpPr/>
          <p:nvPr/>
        </p:nvSpPr>
        <p:spPr>
          <a:xfrm>
            <a:off x="621647" y="1557303"/>
            <a:ext cx="35958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Earthquakes, floods, fire,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etc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 flipH="1">
            <a:off x="4631150" y="2115355"/>
            <a:ext cx="18473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45" name="Изображение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290" y="5053037"/>
            <a:ext cx="1229877" cy="939318"/>
          </a:xfrm>
          <a:prstGeom prst="rect">
            <a:avLst/>
          </a:prstGeom>
        </p:spPr>
      </p:pic>
      <p:pic>
        <p:nvPicPr>
          <p:cNvPr id="46" name="Изображение 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5333" y="5339926"/>
            <a:ext cx="1320639" cy="954162"/>
          </a:xfrm>
          <a:prstGeom prst="rect">
            <a:avLst/>
          </a:prstGeom>
        </p:spPr>
      </p:pic>
      <p:pic>
        <p:nvPicPr>
          <p:cNvPr id="47" name="Изображение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4327" y="5219849"/>
            <a:ext cx="504056" cy="766477"/>
          </a:xfrm>
          <a:prstGeom prst="rect">
            <a:avLst/>
          </a:prstGeom>
        </p:spPr>
      </p:pic>
      <p:pic>
        <p:nvPicPr>
          <p:cNvPr id="48" name="Изображение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566" y="4867577"/>
            <a:ext cx="1118054" cy="1150664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457105" y="3754427"/>
            <a:ext cx="2996692" cy="728567"/>
            <a:chOff x="3644191" y="5718598"/>
            <a:chExt cx="2927836" cy="564111"/>
          </a:xfrm>
        </p:grpSpPr>
        <p:sp>
          <p:nvSpPr>
            <p:cNvPr id="50" name="Rounded Rectangle 49"/>
            <p:cNvSpPr/>
            <p:nvPr/>
          </p:nvSpPr>
          <p:spPr bwMode="auto">
            <a:xfrm>
              <a:off x="3644191" y="5718598"/>
              <a:ext cx="2927836" cy="365760"/>
            </a:xfrm>
            <a:prstGeom prst="roundRect">
              <a:avLst/>
            </a:prstGeom>
            <a:noFill/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Flowchart: Off-page Connector 50"/>
            <p:cNvSpPr/>
            <p:nvPr/>
          </p:nvSpPr>
          <p:spPr bwMode="auto">
            <a:xfrm>
              <a:off x="3720391" y="5734069"/>
              <a:ext cx="457200" cy="548640"/>
            </a:xfrm>
            <a:prstGeom prst="flowChartOffpageConnector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320764" y="5766767"/>
              <a:ext cx="1257948" cy="2859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Unfairness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782821" y="5769904"/>
              <a:ext cx="332342" cy="3574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54" name="Rectangle 53"/>
          <p:cNvSpPr/>
          <p:nvPr/>
        </p:nvSpPr>
        <p:spPr>
          <a:xfrm>
            <a:off x="647489" y="4390053"/>
            <a:ext cx="39189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User errors, carelessness, curiosity, falsification, etc.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 flipH="1">
            <a:off x="4631150" y="3084015"/>
            <a:ext cx="18473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cxnSp>
        <p:nvCxnSpPr>
          <p:cNvPr id="57" name="Прямая соединительная линия 12"/>
          <p:cNvCxnSpPr/>
          <p:nvPr/>
        </p:nvCxnSpPr>
        <p:spPr>
          <a:xfrm>
            <a:off x="4744358" y="928942"/>
            <a:ext cx="14439" cy="4572000"/>
          </a:xfrm>
          <a:prstGeom prst="line">
            <a:avLst/>
          </a:prstGeom>
          <a:solidFill>
            <a:srgbClr val="5ECCF3">
              <a:shade val="50000"/>
              <a:hueOff val="0"/>
              <a:satOff val="0"/>
              <a:lumOff val="0"/>
              <a:alphaOff val="0"/>
            </a:srgbClr>
          </a:solidFill>
          <a:ln w="76200" cap="rnd" cmpd="sng" algn="ctr">
            <a:solidFill>
              <a:schemeClr val="accent6">
                <a:lumMod val="75000"/>
              </a:schemeClr>
            </a:solidFill>
            <a:prstDash val="solid"/>
          </a:ln>
          <a:effectLst/>
        </p:spPr>
      </p:cxnSp>
      <p:sp>
        <p:nvSpPr>
          <p:cNvPr id="58" name="Прямоугольник 4"/>
          <p:cNvSpPr/>
          <p:nvPr/>
        </p:nvSpPr>
        <p:spPr>
          <a:xfrm>
            <a:off x="6038027" y="941310"/>
            <a:ext cx="1537922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Solutions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5139798" y="2458111"/>
            <a:ext cx="2590800" cy="564111"/>
            <a:chOff x="396243" y="1876888"/>
            <a:chExt cx="2590800" cy="564111"/>
          </a:xfrm>
        </p:grpSpPr>
        <p:sp>
          <p:nvSpPr>
            <p:cNvPr id="70" name="Rounded Rectangle 69"/>
            <p:cNvSpPr/>
            <p:nvPr/>
          </p:nvSpPr>
          <p:spPr bwMode="auto">
            <a:xfrm>
              <a:off x="396243" y="1876888"/>
              <a:ext cx="2590800" cy="365760"/>
            </a:xfrm>
            <a:prstGeom prst="roundRect">
              <a:avLst/>
            </a:prstGeom>
            <a:noFill/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1" name="Flowchart: Off-page Connector 70"/>
            <p:cNvSpPr/>
            <p:nvPr/>
          </p:nvSpPr>
          <p:spPr bwMode="auto">
            <a:xfrm>
              <a:off x="472443" y="1892359"/>
              <a:ext cx="457200" cy="548640"/>
            </a:xfrm>
            <a:prstGeom prst="flowChartOffpageConnector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91403" y="1876888"/>
              <a:ext cx="1672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Erasure codes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22949" y="1935847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5139798" y="1693503"/>
            <a:ext cx="2590800" cy="551958"/>
            <a:chOff x="396243" y="1876888"/>
            <a:chExt cx="2590800" cy="551958"/>
          </a:xfrm>
        </p:grpSpPr>
        <p:sp>
          <p:nvSpPr>
            <p:cNvPr id="75" name="Rounded Rectangle 74"/>
            <p:cNvSpPr/>
            <p:nvPr/>
          </p:nvSpPr>
          <p:spPr bwMode="auto">
            <a:xfrm>
              <a:off x="396243" y="1876888"/>
              <a:ext cx="2590800" cy="365760"/>
            </a:xfrm>
            <a:prstGeom prst="roundRect">
              <a:avLst/>
            </a:prstGeom>
            <a:noFill/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" name="Flowchart: Off-page Connector 75"/>
            <p:cNvSpPr/>
            <p:nvPr/>
          </p:nvSpPr>
          <p:spPr bwMode="auto">
            <a:xfrm>
              <a:off x="472443" y="1880206"/>
              <a:ext cx="457200" cy="548640"/>
            </a:xfrm>
            <a:prstGeom prst="flowChartOffpageConnector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991403" y="1878326"/>
              <a:ext cx="1326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Replication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22949" y="1923694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5120293" y="3234872"/>
            <a:ext cx="3639566" cy="564111"/>
            <a:chOff x="396243" y="1876888"/>
            <a:chExt cx="3182987" cy="564111"/>
          </a:xfrm>
        </p:grpSpPr>
        <p:sp>
          <p:nvSpPr>
            <p:cNvPr id="80" name="Rounded Rectangle 79"/>
            <p:cNvSpPr/>
            <p:nvPr/>
          </p:nvSpPr>
          <p:spPr bwMode="auto">
            <a:xfrm>
              <a:off x="396243" y="1876888"/>
              <a:ext cx="3048000" cy="365760"/>
            </a:xfrm>
            <a:prstGeom prst="roundRect">
              <a:avLst/>
            </a:prstGeom>
            <a:noFill/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1" name="Flowchart: Off-page Connector 80"/>
            <p:cNvSpPr/>
            <p:nvPr/>
          </p:nvSpPr>
          <p:spPr bwMode="auto">
            <a:xfrm>
              <a:off x="472443" y="1892359"/>
              <a:ext cx="457200" cy="548640"/>
            </a:xfrm>
            <a:prstGeom prst="flowChartOffpageConnector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941520" y="1876888"/>
              <a:ext cx="26377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Error detection-correction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22949" y="1942872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5153051" y="4299619"/>
            <a:ext cx="3593913" cy="567958"/>
            <a:chOff x="1041400" y="4933682"/>
            <a:chExt cx="3593913" cy="567958"/>
          </a:xfrm>
        </p:grpSpPr>
        <p:sp>
          <p:nvSpPr>
            <p:cNvPr id="85" name="Rounded Rectangle 84"/>
            <p:cNvSpPr/>
            <p:nvPr/>
          </p:nvSpPr>
          <p:spPr bwMode="auto">
            <a:xfrm>
              <a:off x="1041400" y="4937529"/>
              <a:ext cx="3593913" cy="365760"/>
            </a:xfrm>
            <a:prstGeom prst="roundRect">
              <a:avLst/>
            </a:prstGeom>
            <a:noFill/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" name="Flowchart: Off-page Connector 85"/>
            <p:cNvSpPr/>
            <p:nvPr/>
          </p:nvSpPr>
          <p:spPr bwMode="auto">
            <a:xfrm>
              <a:off x="1117600" y="4953000"/>
              <a:ext cx="457200" cy="548640"/>
            </a:xfrm>
            <a:prstGeom prst="flowChartOffpageConnector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27565" y="4933682"/>
              <a:ext cx="1646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Checkpointing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168106" y="4953000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89" name="Rectangle 88"/>
          <p:cNvSpPr/>
          <p:nvPr/>
        </p:nvSpPr>
        <p:spPr>
          <a:xfrm>
            <a:off x="609505" y="2408433"/>
            <a:ext cx="38940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Interception, hacker attacks,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etc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647489" y="3318113"/>
            <a:ext cx="39189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PC errors, Virus, Spam, etc.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947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F89AD9D1-F448-4E7F-B624-57415C979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820523"/>
            <a:ext cx="4577644" cy="263777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ED618-095F-4A2E-81CD-0431DB534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/>
              <a:lstStyle/>
              <a:p>
                <a:r>
                  <a:rPr lang="en-US" sz="2800" b="1" kern="1200" dirty="0">
                    <a:solidFill>
                      <a:srgbClr val="A50021"/>
                    </a:solidFill>
                    <a:latin typeface="Calibri"/>
                  </a:rPr>
                  <a:t>Aproximating </a:t>
                </a:r>
                <a14:m>
                  <m:oMath xmlns:m="http://schemas.openxmlformats.org/officeDocument/2006/math">
                    <m:r>
                      <a:rPr lang="en-US" sz="2800" b="1" kern="1200" dirty="0">
                        <a:solidFill>
                          <a:srgbClr val="A50021"/>
                        </a:solidFill>
                        <a:latin typeface="Cambria Math" panose="02040503050406030204" pitchFamily="18" charset="0"/>
                      </a:rPr>
                      <m:t>𝒔𝒊𝒈𝒏</m:t>
                    </m:r>
                  </m:oMath>
                </a14:m>
                <a:r>
                  <a:rPr lang="en-US" sz="2800" b="1" kern="1200" dirty="0">
                    <a:solidFill>
                      <a:srgbClr val="A50021"/>
                    </a:solidFill>
                    <a:latin typeface="Calibri"/>
                  </a:rPr>
                  <a:t> (time)</a:t>
                </a:r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4"/>
                <a:stretch>
                  <a:fillRect t="-9574"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n 5">
            <a:extLst>
              <a:ext uri="{FF2B5EF4-FFF2-40B4-BE49-F238E27FC236}">
                <a16:creationId xmlns:a16="http://schemas.microsoft.com/office/drawing/2014/main" id="{013922A8-82A4-40B1-BAB3-07B5653627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600"/>
          <a:stretch/>
        </p:blipFill>
        <p:spPr>
          <a:xfrm>
            <a:off x="108620" y="1600072"/>
            <a:ext cx="4495800" cy="136611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1F5D464-CB9C-4233-81FD-941810861D0B}"/>
              </a:ext>
            </a:extLst>
          </p:cNvPr>
          <p:cNvSpPr txBox="1"/>
          <p:nvPr/>
        </p:nvSpPr>
        <p:spPr>
          <a:xfrm>
            <a:off x="233485" y="1292295"/>
            <a:ext cx="42573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Timings (ms) for the four processes in a HE scheme</a:t>
            </a: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4E41D2D-70DF-4481-A2A3-824B7360D3C4}"/>
              </a:ext>
            </a:extLst>
          </p:cNvPr>
          <p:cNvSpPr txBox="1"/>
          <p:nvPr/>
        </p:nvSpPr>
        <p:spPr>
          <a:xfrm>
            <a:off x="4566356" y="3429000"/>
            <a:ext cx="45776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Performance (ms) of state-of-the-art homomorphic comparison approaches </a:t>
            </a: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C660DC3-23C5-43C1-8890-19EBFC52D38D}"/>
              </a:ext>
            </a:extLst>
          </p:cNvPr>
          <p:cNvSpPr txBox="1"/>
          <p:nvPr/>
        </p:nvSpPr>
        <p:spPr>
          <a:xfrm>
            <a:off x="308999" y="3066633"/>
            <a:ext cx="425735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Operations: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Addition: </a:t>
            </a:r>
            <a:r>
              <a:rPr kumimoji="0" lang="en-US" sz="1600" b="1" i="0" u="none" strike="noStrike" kern="1200" cap="none" spc="-5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0.087 </a:t>
            </a:r>
            <a:r>
              <a:rPr kumimoji="0" lang="en-US" sz="1600" b="1" i="0" u="none" strike="noStrike" kern="1200" cap="none" spc="-5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ms</a:t>
            </a:r>
            <a:r>
              <a:rPr kumimoji="0" lang="en-US" sz="1600" b="1" i="0" u="none" strike="noStrike" kern="1200" cap="none" spc="-5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, HE 11.7310 </a:t>
            </a:r>
            <a:r>
              <a:rPr kumimoji="0" lang="en-US" sz="1600" b="1" i="0" u="none" strike="noStrike" kern="1200" cap="none" spc="-5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ms</a:t>
            </a:r>
            <a:endParaRPr kumimoji="0" lang="en-US" sz="1600" b="1" i="0" u="none" strike="noStrike" kern="1200" cap="none" spc="-5" normalizeH="0" baseline="0" noProof="0" dirty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Multiplication:</a:t>
            </a:r>
            <a:r>
              <a:rPr kumimoji="0" lang="en-US" sz="1600" b="1" i="0" u="none" strike="noStrike" kern="1200" cap="none" spc="-5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0.099 </a:t>
            </a:r>
            <a:r>
              <a:rPr kumimoji="0" lang="en-US" sz="1600" b="1" i="0" u="none" strike="noStrike" kern="1200" cap="none" spc="-5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ms</a:t>
            </a:r>
            <a:r>
              <a:rPr kumimoji="0" lang="en-US" sz="1600" b="1" i="0" u="none" strike="noStrike" kern="1200" cap="none" spc="-5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, HE 30.2540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Comparison: </a:t>
            </a:r>
            <a:r>
              <a:rPr kumimoji="0" lang="en-US" sz="1600" b="1" i="0" u="none" strike="noStrike" kern="1200" cap="none" spc="-5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0.0464 milliseconds, HE 143.28 </a:t>
            </a:r>
            <a:r>
              <a:rPr kumimoji="0" lang="en-US" sz="1600" b="1" i="0" u="none" strike="noStrike" kern="1200" cap="none" spc="-5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ms</a:t>
            </a:r>
            <a:endParaRPr kumimoji="0" lang="en-US" sz="1600" b="1" i="0" u="none" strike="noStrike" kern="1200" cap="none" spc="-5" normalizeH="0" baseline="0" noProof="0" dirty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HE comparison needs to be optimized; otherwise, it is inapplicable.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29C0F01-0438-40FD-8AFE-4B11AE45C1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1641" y="3989748"/>
            <a:ext cx="4107074" cy="1779238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E7DFF02-87D9-478B-AA36-1F5613368BB7}"/>
              </a:ext>
            </a:extLst>
          </p:cNvPr>
          <p:cNvSpPr txBox="1"/>
          <p:nvPr/>
        </p:nvSpPr>
        <p:spPr>
          <a:xfrm>
            <a:off x="228600" y="82099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Homomorphic operations: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073301C-FBAD-41FB-B235-0519529BC38E}"/>
              </a:ext>
            </a:extLst>
          </p:cNvPr>
          <p:cNvSpPr txBox="1"/>
          <p:nvPr/>
        </p:nvSpPr>
        <p:spPr>
          <a:xfrm>
            <a:off x="1066800" y="5791200"/>
            <a:ext cx="7543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Slight improvements of homomorphic comparison are high steps toward a privacy-preserving model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8130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04800" y="2590800"/>
            <a:ext cx="8264242" cy="6858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Self-Learning Activation Functions</a:t>
            </a:r>
          </a:p>
        </p:txBody>
      </p:sp>
    </p:spTree>
    <p:extLst>
      <p:ext uri="{BB962C8B-B14F-4D97-AF65-F5344CB8AC3E}">
        <p14:creationId xmlns:p14="http://schemas.microsoft.com/office/powerpoint/2010/main" val="23805003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2A9D0A42-4BC1-D01B-84C2-268CDBFD38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21"/>
          <a:stretch/>
        </p:blipFill>
        <p:spPr>
          <a:xfrm>
            <a:off x="4065966" y="4009946"/>
            <a:ext cx="4606636" cy="216044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ED618-095F-4A2E-81CD-0431DB534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464945" y="72677"/>
            <a:ext cx="6861175" cy="569912"/>
          </a:xfrm>
        </p:spPr>
        <p:txBody>
          <a:bodyPr/>
          <a:lstStyle/>
          <a:p>
            <a:r>
              <a:rPr lang="en-US" sz="2800" b="1" kern="1200" dirty="0">
                <a:solidFill>
                  <a:srgbClr val="A50021"/>
                </a:solidFill>
                <a:latin typeface="Calibri"/>
              </a:rPr>
              <a:t>Self-Learning Activation Functions (SLAF)</a:t>
            </a:r>
          </a:p>
        </p:txBody>
      </p:sp>
      <p:sp>
        <p:nvSpPr>
          <p:cNvPr id="11" name="CuadroTexto 19">
            <a:extLst>
              <a:ext uri="{FF2B5EF4-FFF2-40B4-BE49-F238E27FC236}">
                <a16:creationId xmlns:a16="http://schemas.microsoft.com/office/drawing/2014/main" id="{C5088BCB-4C09-474F-9215-85BC8D3BC0D4}"/>
              </a:ext>
            </a:extLst>
          </p:cNvPr>
          <p:cNvSpPr txBox="1"/>
          <p:nvPr/>
        </p:nvSpPr>
        <p:spPr>
          <a:xfrm>
            <a:off x="188599" y="881135"/>
            <a:ext cx="85418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We approximate the activation function by a polynomial at each neuron independently with trainable coefficients 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20">
                <a:extLst>
                  <a:ext uri="{FF2B5EF4-FFF2-40B4-BE49-F238E27FC236}">
                    <a16:creationId xmlns:a16="http://schemas.microsoft.com/office/drawing/2014/main" id="{8FF3AF4E-F02C-4AA3-9204-9DA2393A6DFD}"/>
                  </a:ext>
                </a:extLst>
              </p:cNvPr>
              <p:cNvSpPr txBox="1"/>
              <p:nvPr/>
            </p:nvSpPr>
            <p:spPr>
              <a:xfrm>
                <a:off x="366472" y="4527124"/>
                <a:ext cx="4093034" cy="13375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s-MX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marR="0" lvl="0" indent="-285750" algn="just" defTabSz="914400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Training process aims to find:</a:t>
                </a:r>
              </a:p>
              <a:p>
                <a:pPr marL="612000" marR="0" lvl="1" indent="-285750" algn="just" defTabSz="914400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Weights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𝑤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612000" marR="0" lvl="1" indent="-285750" algn="just" defTabSz="914400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Coefficients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s-MX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kumimoji="0" lang="en-US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sup>
                    </m:sSubSup>
                    <m:r>
                      <a:rPr kumimoji="0" 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sSubSup>
                      <m:sSubSupPr>
                        <m:ctrlPr>
                          <a:rPr kumimoji="0" lang="es-MX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kumimoji="0" lang="en-US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  <m:sup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sup>
                    </m:sSubSup>
                    <m:r>
                      <a:rPr kumimoji="0" 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…, </m:t>
                    </m:r>
                    <m:sSubSup>
                      <m:sSubSupPr>
                        <m:ctrlPr>
                          <a:rPr kumimoji="0" lang="es-MX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  <m:sup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sup>
                    </m:sSub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CuadroTexto 20">
                <a:extLst>
                  <a:ext uri="{FF2B5EF4-FFF2-40B4-BE49-F238E27FC236}">
                    <a16:creationId xmlns:a16="http://schemas.microsoft.com/office/drawing/2014/main" id="{8FF3AF4E-F02C-4AA3-9204-9DA2393A6D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472" y="4527124"/>
                <a:ext cx="4093034" cy="1337546"/>
              </a:xfrm>
              <a:prstGeom prst="rect">
                <a:avLst/>
              </a:prstGeom>
              <a:blipFill>
                <a:blip r:embed="rId4"/>
                <a:stretch>
                  <a:fillRect l="-1339" t="-2740" b="-7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8B812B09-046D-2C6D-BF19-DDD1AE3F69DA}"/>
                  </a:ext>
                </a:extLst>
              </p:cNvPr>
              <p:cNvSpPr txBox="1"/>
              <p:nvPr/>
            </p:nvSpPr>
            <p:spPr>
              <a:xfrm>
                <a:off x="2422963" y="2292575"/>
                <a:ext cx="4572000" cy="4217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kumimoji="0" lang="es-MX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kumimoji="0" lang="es-MX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s-MX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s-MX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</m:sub>
                          </m:sSub>
                        </m:e>
                      </m:acc>
                      <m:r>
                        <a:rPr kumimoji="0" lang="es-MX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Sup>
                        <m:sSubSupPr>
                          <m:ctrlPr>
                            <a:rPr kumimoji="0" lang="es-MX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s-MX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𝑎</m:t>
                          </m:r>
                        </m:e>
                        <m:sub>
                          <m:r>
                            <a:rPr kumimoji="0" lang="es-MX" sz="2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  <m:sup>
                          <m:r>
                            <a:rPr kumimoji="0" lang="es-MX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p>
                      </m:sSubSup>
                      <m:r>
                        <a:rPr kumimoji="0" lang="es-MX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bSup>
                        <m:sSubSupPr>
                          <m:ctrlPr>
                            <a:rPr kumimoji="0" lang="es-MX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s-MX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𝑎</m:t>
                          </m:r>
                        </m:e>
                        <m:sub>
                          <m:r>
                            <a:rPr kumimoji="0" lang="es-MX" sz="2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  <m:sup>
                          <m:r>
                            <a:rPr kumimoji="0" lang="es-MX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p>
                      </m:sSubSup>
                      <m:r>
                        <a:rPr kumimoji="0" lang="es-MX" sz="2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s-MX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bSup>
                        <m:sSubSupPr>
                          <m:ctrlPr>
                            <a:rPr kumimoji="0" lang="es-MX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s-MX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𝑎</m:t>
                          </m:r>
                        </m:e>
                        <m:sub>
                          <m:r>
                            <a:rPr kumimoji="0" lang="es-MX" sz="2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  <m:sup>
                          <m:r>
                            <a:rPr kumimoji="0" lang="es-MX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p>
                      </m:sSubSup>
                      <m:sSup>
                        <m:sSupPr>
                          <m:ctrlPr>
                            <a:rPr kumimoji="0" lang="es-MX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s-MX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s-MX" sz="2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s-MX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+…+</m:t>
                      </m:r>
                      <m:sSubSup>
                        <m:sSubSupPr>
                          <m:ctrlPr>
                            <a:rPr kumimoji="0" lang="es-MX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s-MX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𝑎</m:t>
                          </m:r>
                        </m:e>
                        <m:sub>
                          <m:r>
                            <a:rPr kumimoji="0" lang="es-MX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sub>
                        <m:sup>
                          <m:r>
                            <a:rPr kumimoji="0" lang="es-MX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p>
                      </m:sSubSup>
                      <m:sSup>
                        <m:sSupPr>
                          <m:ctrlPr>
                            <a:rPr kumimoji="0" lang="es-MX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s-MX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s-MX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kumimoji="0" lang="es-MX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A5002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8B812B09-046D-2C6D-BF19-DDD1AE3F69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2963" y="2292575"/>
                <a:ext cx="4572000" cy="421719"/>
              </a:xfrm>
              <a:prstGeom prst="rect">
                <a:avLst/>
              </a:prstGeom>
              <a:blipFill>
                <a:blip r:embed="rId5"/>
                <a:stretch>
                  <a:fillRect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E2189724-5AAF-AE2F-44E0-EABD615B39CA}"/>
                  </a:ext>
                </a:extLst>
              </p:cNvPr>
              <p:cNvSpPr txBox="1"/>
              <p:nvPr/>
            </p:nvSpPr>
            <p:spPr>
              <a:xfrm>
                <a:off x="373585" y="2857264"/>
                <a:ext cx="8541815" cy="15216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where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s-MX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kumimoji="0" lang="en-US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sup>
                    </m:sSubSup>
                    <m:r>
                      <a:rPr kumimoji="0" 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sSubSup>
                      <m:sSubSupPr>
                        <m:ctrlPr>
                          <a:rPr kumimoji="0" lang="es-MX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kumimoji="0" lang="en-US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  <m:sup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sup>
                    </m:sSubSup>
                    <m:r>
                      <a:rPr kumimoji="0" 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…, </m:t>
                    </m:r>
                    <m:sSubSup>
                      <m:sSubSupPr>
                        <m:ctrlPr>
                          <a:rPr kumimoji="0" lang="es-MX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  <m:sup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sup>
                    </m:sSub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denote the trainable coefficients of the polynomial 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kumimoji="0" lang="es-MX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0" lang="es-MX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sub>
                        </m:sSub>
                      </m:e>
                    </m:acc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at neuron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</m:t>
                    </m:r>
                  </m:oMath>
                </a14:m>
                <a:r>
                  <a:rPr kumimoji="0" lang="es-MX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285750" marR="0" lvl="0" indent="-285750" algn="just" defTabSz="914400" rtl="0" eaLnBrk="1" fontAlgn="base" latinLnBrk="0" hangingPunct="1">
                  <a:lnSpc>
                    <a:spcPct val="100000"/>
                  </a:lnSpc>
                  <a:spcBef>
                    <a:spcPts val="80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Activation function approximation is optimized for a given problem and dataset. </a:t>
                </a:r>
              </a:p>
            </p:txBody>
          </p:sp>
        </mc:Choice>
        <mc:Fallback xmlns="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E2189724-5AAF-AE2F-44E0-EABD615B39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585" y="2857264"/>
                <a:ext cx="8541815" cy="1521635"/>
              </a:xfrm>
              <a:prstGeom prst="rect">
                <a:avLst/>
              </a:prstGeom>
              <a:blipFill>
                <a:blip r:embed="rId6"/>
                <a:stretch>
                  <a:fillRect l="-713" t="-1205" r="-713" b="-6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165FB2A5-262D-8AB2-C5FC-F17CFB62409C}"/>
                  </a:ext>
                </a:extLst>
              </p:cNvPr>
              <p:cNvSpPr txBox="1"/>
              <p:nvPr/>
            </p:nvSpPr>
            <p:spPr>
              <a:xfrm>
                <a:off x="2943073" y="1491417"/>
                <a:ext cx="3200400" cy="6801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s-MX" sz="1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kumimoji="0" lang="es-MX" sz="1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s-MX" sz="17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kumimoji="0" lang="es-MX" sz="1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  <m:r>
                        <a:rPr kumimoji="0" lang="es-MX" sz="1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←</m:t>
                      </m:r>
                      <m:sSub>
                        <m:sSubPr>
                          <m:ctrlPr>
                            <a:rPr kumimoji="0" lang="es-MX" sz="1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̈"/>
                              <m:ctrlPr>
                                <a:rPr kumimoji="0" lang="es-MX" sz="17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s-MX" sz="17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</m:acc>
                        </m:e>
                        <m:sub>
                          <m:r>
                            <a:rPr kumimoji="0" lang="es-MX" sz="1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kumimoji="0" lang="es-MX" sz="1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limLoc m:val="subSup"/>
                              <m:subHide m:val="on"/>
                              <m:ctrlPr>
                                <a:rPr kumimoji="0" lang="es-MX" sz="17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/>
                            <m:sup>
                              <m:sSub>
                                <m:sSubPr>
                                  <m:ctrlPr>
                                    <a:rPr kumimoji="0" lang="es-MX" sz="17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s-MX" sz="1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</m:e>
                                <m:sub>
                                  <m:r>
                                    <a:rPr kumimoji="0" lang="es-MX" sz="17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</m:sub>
                              </m:sSub>
                            </m:sup>
                            <m:e>
                              <m:d>
                                <m:dPr>
                                  <m:ctrlPr>
                                    <a:rPr kumimoji="0" lang="es-MX" sz="17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kumimoji="0" lang="es-MX" sz="1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kumimoji="0" lang="es-MX" sz="17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kumimoji="0" lang="es-MX" sz="17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𝑤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kumimoji="0" lang="es-MX" sz="17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kumimoji="0" lang="es-MX" sz="1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𝑘</m:t>
                                      </m:r>
                                    </m:sup>
                                  </m:sSubSup>
                                  <m:acc>
                                    <m:accPr>
                                      <m:chr m:val="̈"/>
                                      <m:ctrlPr>
                                        <a:rPr kumimoji="0" lang="es-MX" sz="17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0" lang="es-MX" sz="17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×</m:t>
                                      </m:r>
                                    </m:e>
                                  </m:acc>
                                  <m:sSubSup>
                                    <m:sSubSupPr>
                                      <m:ctrlPr>
                                        <a:rPr kumimoji="0" lang="es-MX" sz="1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0" lang="es-MX" sz="17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kumimoji="0" lang="es-MX" sz="17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kumimoji="0" lang="es-MX" sz="1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𝑘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kumimoji="0" lang="es-MX" sz="17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acc>
                                <m:accPr>
                                  <m:chr m:val="̈"/>
                                  <m:ctrlPr>
                                    <a:rPr kumimoji="0" lang="es-MX" sz="17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es-MX" sz="17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</m:t>
                                  </m:r>
                                </m:e>
                              </m:acc>
                              <m:r>
                                <a:rPr kumimoji="0" lang="es-MX" sz="17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kumimoji="0" lang="es-MX" sz="1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kumimoji="0" lang="es-MX" sz="17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0" lang="es-MX" sz="17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𝛽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kumimoji="0" lang="es-MX" sz="1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</m:oMath>
                  </m:oMathPara>
                </a14:m>
                <a:endParaRPr kumimoji="0" lang="es-MX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165FB2A5-262D-8AB2-C5FC-F17CFB6240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3073" y="1491417"/>
                <a:ext cx="3200400" cy="68012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C0EB6B7F-B0D8-3D08-938D-A4D33DF31ADF}"/>
                  </a:ext>
                </a:extLst>
              </p:cNvPr>
              <p:cNvSpPr txBox="1"/>
              <p:nvPr/>
            </p:nvSpPr>
            <p:spPr>
              <a:xfrm>
                <a:off x="4693197" y="6126279"/>
                <a:ext cx="4397949" cy="418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Homomorphic neuron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𝑘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 with a SLAF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s-MX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̈"/>
                            <m:ctrlPr>
                              <a:rPr kumimoji="0" lang="es-MX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</m:oMath>
                </a14:m>
                <a:endParaRPr kumimoji="0" lang="es-MX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C0EB6B7F-B0D8-3D08-938D-A4D33DF31A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3197" y="6126279"/>
                <a:ext cx="4397949" cy="418769"/>
              </a:xfrm>
              <a:prstGeom prst="rect">
                <a:avLst/>
              </a:prstGeom>
              <a:blipFill>
                <a:blip r:embed="rId8"/>
                <a:stretch>
                  <a:fillRect t="-4348" r="-2774" b="-24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85739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ED618-095F-4A2E-81CD-0431DB534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800" b="1" kern="1200" dirty="0">
                <a:solidFill>
                  <a:srgbClr val="A50021"/>
                </a:solidFill>
                <a:latin typeface="Calibri"/>
              </a:rPr>
              <a:t>Federated Learning p</a:t>
            </a:r>
            <a:r>
              <a:rPr lang="es-MX" sz="2800" b="1" kern="1200" dirty="0" err="1">
                <a:solidFill>
                  <a:srgbClr val="A50021"/>
                </a:solidFill>
                <a:latin typeface="Calibri"/>
              </a:rPr>
              <a:t>rivacy</a:t>
            </a:r>
            <a:r>
              <a:rPr lang="es-MX" sz="2800" b="1" kern="1200" dirty="0">
                <a:solidFill>
                  <a:srgbClr val="A50021"/>
                </a:solidFill>
                <a:latin typeface="Calibri"/>
              </a:rPr>
              <a:t> </a:t>
            </a:r>
            <a:r>
              <a:rPr lang="es-MX" sz="2800" b="1" kern="1200" dirty="0" err="1">
                <a:solidFill>
                  <a:srgbClr val="A50021"/>
                </a:solidFill>
                <a:latin typeface="Calibri"/>
              </a:rPr>
              <a:t>preserving</a:t>
            </a:r>
            <a:endParaRPr lang="es-MX" sz="2800" b="1" kern="1200" dirty="0">
              <a:solidFill>
                <a:srgbClr val="A50021"/>
              </a:solidFill>
              <a:latin typeface="Calibri"/>
            </a:endParaRPr>
          </a:p>
        </p:txBody>
      </p:sp>
      <p:pic>
        <p:nvPicPr>
          <p:cNvPr id="9" name="Google Shape;147;p21">
            <a:extLst>
              <a:ext uri="{FF2B5EF4-FFF2-40B4-BE49-F238E27FC236}">
                <a16:creationId xmlns:a16="http://schemas.microsoft.com/office/drawing/2014/main" id="{E3B5CE41-79F5-F7A2-45DE-E0BAABBCD5F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1477072"/>
            <a:ext cx="8915400" cy="436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6161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ED618-095F-4A2E-81CD-0431DB534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C23C38-F789-3B65-D9DF-F8FC01905CE7}"/>
              </a:ext>
            </a:extLst>
          </p:cNvPr>
          <p:cNvSpPr txBox="1">
            <a:spLocks noChangeArrowheads="1"/>
          </p:cNvSpPr>
          <p:nvPr/>
        </p:nvSpPr>
        <p:spPr>
          <a:xfrm>
            <a:off x="1752600" y="2860548"/>
            <a:ext cx="5105400" cy="54037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Thanks for the team</a:t>
            </a:r>
          </a:p>
        </p:txBody>
      </p:sp>
    </p:spTree>
    <p:extLst>
      <p:ext uri="{BB962C8B-B14F-4D97-AF65-F5344CB8AC3E}">
        <p14:creationId xmlns:p14="http://schemas.microsoft.com/office/powerpoint/2010/main" val="16741163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Line 51"/>
          <p:cNvSpPr>
            <a:spLocks noChangeShapeType="1"/>
          </p:cNvSpPr>
          <p:nvPr/>
        </p:nvSpPr>
        <p:spPr bwMode="auto">
          <a:xfrm>
            <a:off x="381000" y="6553200"/>
            <a:ext cx="815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5A637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107" name="Line 52"/>
          <p:cNvSpPr>
            <a:spLocks noChangeShapeType="1"/>
          </p:cNvSpPr>
          <p:nvPr/>
        </p:nvSpPr>
        <p:spPr bwMode="auto">
          <a:xfrm>
            <a:off x="381000" y="6477000"/>
            <a:ext cx="8153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5A637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108" name="Text Box 54"/>
          <p:cNvSpPr txBox="1">
            <a:spLocks noChangeArrowheads="1"/>
          </p:cNvSpPr>
          <p:nvPr/>
        </p:nvSpPr>
        <p:spPr bwMode="auto">
          <a:xfrm>
            <a:off x="228600" y="6553200"/>
            <a:ext cx="861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CICESE Parallel Computing Laboratory</a:t>
            </a:r>
          </a:p>
        </p:txBody>
      </p:sp>
      <p:pic>
        <p:nvPicPr>
          <p:cNvPr id="47109" name="Picture 55" descr="parala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Line 3"/>
          <p:cNvSpPr>
            <a:spLocks noChangeShapeType="1"/>
          </p:cNvSpPr>
          <p:nvPr/>
        </p:nvSpPr>
        <p:spPr bwMode="auto">
          <a:xfrm>
            <a:off x="533400" y="838200"/>
            <a:ext cx="815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5A637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111" name="Line 4"/>
          <p:cNvSpPr>
            <a:spLocks noChangeShapeType="1"/>
          </p:cNvSpPr>
          <p:nvPr/>
        </p:nvSpPr>
        <p:spPr bwMode="auto">
          <a:xfrm>
            <a:off x="533400" y="914400"/>
            <a:ext cx="8153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5A637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112" name="Rectangle 10"/>
          <p:cNvSpPr>
            <a:spLocks noChangeArrowheads="1"/>
          </p:cNvSpPr>
          <p:nvPr/>
        </p:nvSpPr>
        <p:spPr bwMode="auto">
          <a:xfrm>
            <a:off x="3657600" y="-47606"/>
            <a:ext cx="1752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Team</a:t>
            </a:r>
          </a:p>
        </p:txBody>
      </p:sp>
      <p:sp>
        <p:nvSpPr>
          <p:cNvPr id="47113" name="Text Box 10"/>
          <p:cNvSpPr txBox="1">
            <a:spLocks noChangeArrowheads="1"/>
          </p:cNvSpPr>
          <p:nvPr/>
        </p:nvSpPr>
        <p:spPr bwMode="auto">
          <a:xfrm>
            <a:off x="8458200" y="65532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19D81A-6B75-4CCB-B17B-537A74BEDE3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38595" name="Picture 3" descr="D:\_Photos\Mexico\Aguascalientes_Guanajuato_Poza_Rica\Guanajuato\ISUM 2012\DSC_0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899" y="1777155"/>
            <a:ext cx="5856026" cy="391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597" name="Picture 5" descr="https://scontent-a-pao.xx.fbcdn.net/hphotos-frc1/421680_414847608531772_800648627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21" y="19895"/>
            <a:ext cx="2693442" cy="202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599" name="Picture 7" descr="https://scontent-b-pao.xx.fbcdn.net/hphotos-frc1/424400_414849638531569_752039307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034" y="130176"/>
            <a:ext cx="3119866" cy="23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1" name="Picture 9" descr="Antonio Rodríguez Díaz profile phot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365" y="5479762"/>
            <a:ext cx="1032763" cy="13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3" name="Picture 11" descr="Aritz Barrondo Corr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336" y="5481801"/>
            <a:ext cx="1524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5" name="Picture 13" descr="https://scontent-a-pao.xx.fbcdn.net/hphotos-ash3/1240161_10201385901428047_1671832684_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9" y="1760654"/>
            <a:ext cx="1441125" cy="148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7" name="Picture 15" descr="https://fbcdn-sphotos-h-a.akamaihd.net/hphotos-ak-ash3/534373_10151127087112004_415672742_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880" y="3982157"/>
            <a:ext cx="2060233" cy="154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9" name="Picture 17" descr="https://fbcdn-sphotos-e-a.akamaihd.net/hphotos-ak-frc1/293174_10151180589192433_1483317069_n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" y="5384632"/>
            <a:ext cx="1992818" cy="149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11" name="Picture 19" descr="Photo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2" t="20454" r="6897" b="11362"/>
          <a:stretch/>
        </p:blipFill>
        <p:spPr bwMode="auto">
          <a:xfrm>
            <a:off x="2276278" y="534854"/>
            <a:ext cx="210312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13" name="Picture 21" descr="https://scontent-a-pao.xx.fbcdn.net/hphotos-ash2/253965_3737185944997_1140567196_n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21" y="3107392"/>
            <a:ext cx="1406294" cy="140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480" y="4305647"/>
            <a:ext cx="4849039" cy="2547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5814" y="4027080"/>
            <a:ext cx="1450766" cy="14526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87944" y="500585"/>
            <a:ext cx="1305469" cy="1740625"/>
          </a:xfrm>
          <a:prstGeom prst="rect">
            <a:avLst/>
          </a:prstGeom>
        </p:spPr>
      </p:pic>
      <p:pic>
        <p:nvPicPr>
          <p:cNvPr id="1028" name="Picture 4" descr="Fermín Alberto Armenta Cano">
            <a:extLst>
              <a:ext uri="{FF2B5EF4-FFF2-40B4-BE49-F238E27FC236}">
                <a16:creationId xmlns:a16="http://schemas.microsoft.com/office/drawing/2014/main" id="{CAD5FD12-4F8D-E50C-108F-3F81A03DD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381" y="2488493"/>
            <a:ext cx="1265239" cy="154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o photo description available.">
            <a:extLst>
              <a:ext uri="{FF2B5EF4-FFF2-40B4-BE49-F238E27FC236}">
                <a16:creationId xmlns:a16="http://schemas.microsoft.com/office/drawing/2014/main" id="{0A215B0E-521C-2BB6-E89E-102BC1CAF9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8" t="12665" r="7501" b="4666"/>
          <a:stretch/>
        </p:blipFill>
        <p:spPr bwMode="auto">
          <a:xfrm>
            <a:off x="2367648" y="3529168"/>
            <a:ext cx="1791929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No photo description available.">
            <a:extLst>
              <a:ext uri="{FF2B5EF4-FFF2-40B4-BE49-F238E27FC236}">
                <a16:creationId xmlns:a16="http://schemas.microsoft.com/office/drawing/2014/main" id="{1ECF4760-ADE7-F5A5-FD57-97AB043E13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4" t="-1106" r="29090" b="68252"/>
          <a:stretch/>
        </p:blipFill>
        <p:spPr bwMode="auto">
          <a:xfrm>
            <a:off x="6962981" y="2546131"/>
            <a:ext cx="1100384" cy="141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 photo description available.">
            <a:extLst>
              <a:ext uri="{FF2B5EF4-FFF2-40B4-BE49-F238E27FC236}">
                <a16:creationId xmlns:a16="http://schemas.microsoft.com/office/drawing/2014/main" id="{56729052-4E7B-A05D-EEC3-B59BB1B0D9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2" t="39334" r="15332" b="43332"/>
          <a:stretch/>
        </p:blipFill>
        <p:spPr bwMode="auto">
          <a:xfrm>
            <a:off x="-47631" y="4367570"/>
            <a:ext cx="1226940" cy="145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81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ED618-095F-4A2E-81CD-0431DB534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C23C38-F789-3B65-D9DF-F8FC01905CE7}"/>
              </a:ext>
            </a:extLst>
          </p:cNvPr>
          <p:cNvSpPr txBox="1">
            <a:spLocks noChangeArrowheads="1"/>
          </p:cNvSpPr>
          <p:nvPr/>
        </p:nvSpPr>
        <p:spPr>
          <a:xfrm>
            <a:off x="1752600" y="2860548"/>
            <a:ext cx="5105400" cy="54037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and collaborators</a:t>
            </a:r>
          </a:p>
        </p:txBody>
      </p:sp>
    </p:spTree>
    <p:extLst>
      <p:ext uri="{BB962C8B-B14F-4D97-AF65-F5344CB8AC3E}">
        <p14:creationId xmlns:p14="http://schemas.microsoft.com/office/powerpoint/2010/main" val="17336239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9" name="Text Box 9"/>
          <p:cNvSpPr txBox="1">
            <a:spLocks noChangeArrowheads="1"/>
          </p:cNvSpPr>
          <p:nvPr/>
        </p:nvSpPr>
        <p:spPr bwMode="auto">
          <a:xfrm>
            <a:off x="304800" y="12192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9162" name="Rectangle 14"/>
          <p:cNvSpPr>
            <a:spLocks noChangeArrowheads="1"/>
          </p:cNvSpPr>
          <p:nvPr/>
        </p:nvSpPr>
        <p:spPr bwMode="auto">
          <a:xfrm>
            <a:off x="0" y="27590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28528" tIns="0" rIns="0" bIns="0" anchor="ctr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3600" b="1" i="0" u="none" strike="noStrike" kern="1200" cap="none" spc="0" normalizeH="0" baseline="0" noProof="0">
              <a:ln>
                <a:noFill/>
              </a:ln>
              <a:solidFill>
                <a:srgbClr val="5A6378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9163" name="Rectangle 15"/>
          <p:cNvSpPr>
            <a:spLocks noChangeArrowheads="1"/>
          </p:cNvSpPr>
          <p:nvPr/>
        </p:nvSpPr>
        <p:spPr bwMode="auto">
          <a:xfrm>
            <a:off x="0" y="2959100"/>
            <a:ext cx="18415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49166" name="Picture 18" descr="UC Irvin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0" y="1004467"/>
            <a:ext cx="15240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1" name="Picture 24" descr="logo_I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646" y="3622693"/>
            <a:ext cx="7810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2" name="Picture 28" descr="cei_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568" y="1690446"/>
            <a:ext cx="635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3" name="Picture 25" descr="Logo_Uni_Goett_1200dpi_rgb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003" y="6194094"/>
            <a:ext cx="3180083" cy="60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" name="Diagram 25"/>
          <p:cNvGraphicFramePr/>
          <p:nvPr/>
        </p:nvGraphicFramePr>
        <p:xfrm>
          <a:off x="57636" y="207271"/>
          <a:ext cx="6824805" cy="65507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9175" name="Rectangle 30"/>
          <p:cNvSpPr>
            <a:spLocks noChangeArrowheads="1"/>
          </p:cNvSpPr>
          <p:nvPr/>
        </p:nvSpPr>
        <p:spPr bwMode="auto">
          <a:xfrm>
            <a:off x="2272935" y="89771"/>
            <a:ext cx="3581400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s-MX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Tec</a:t>
            </a:r>
            <a:r>
              <a:rPr kumimoji="0" lang="es-MX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 de Monterrey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s-MX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Universidad Estatal de Sonora (UES)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s-MX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Cinvestav</a:t>
            </a: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9176" name="Rectangle 31"/>
          <p:cNvSpPr>
            <a:spLocks noChangeArrowheads="1"/>
          </p:cNvSpPr>
          <p:nvPr/>
        </p:nvSpPr>
        <p:spPr bwMode="auto">
          <a:xfrm>
            <a:off x="6349" y="628300"/>
            <a:ext cx="2971800" cy="78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5A6378"/>
              </a:buClr>
              <a:buSzPct val="80000"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Dortmund University</a:t>
            </a: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5A6378"/>
              </a:buClr>
              <a:buSzPct val="80000"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Prof. Uwe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Schwiegelshohn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5A6378"/>
              </a:buClr>
              <a:buSzPct val="80000"/>
              <a:buFontTx/>
              <a:buNone/>
              <a:tabLst/>
              <a:defRPr/>
            </a:pPr>
            <a:r>
              <a:rPr kumimoji="0" lang="es-MX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University</a:t>
            </a:r>
            <a:r>
              <a:rPr kumimoji="0" lang="es-MX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of </a:t>
            </a:r>
            <a:r>
              <a:rPr kumimoji="0" lang="es-MX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Göttingen</a:t>
            </a:r>
            <a:endParaRPr kumimoji="0" lang="es-MX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5A6378"/>
              </a:buClr>
              <a:buSzPct val="80000"/>
              <a:buFontTx/>
              <a:buNone/>
              <a:tabLst/>
              <a:defRPr/>
            </a:pPr>
            <a:r>
              <a:rPr kumimoji="0" lang="es-MX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Prof.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Ramin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Yahyapour</a:t>
            </a:r>
            <a:endParaRPr kumimoji="0" lang="es-MX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9177" name="Rectangle 32"/>
          <p:cNvSpPr>
            <a:spLocks noChangeArrowheads="1"/>
          </p:cNvSpPr>
          <p:nvPr/>
        </p:nvSpPr>
        <p:spPr bwMode="auto">
          <a:xfrm>
            <a:off x="-21427" y="3187674"/>
            <a:ext cx="3555230" cy="250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5A6378"/>
              </a:buClr>
              <a:buSzPct val="80000"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Institute for System Programming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5A6378"/>
              </a:buClr>
              <a:buSzPct val="80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Prof.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Arutyun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Avetisyan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5A6378"/>
              </a:buClr>
              <a:buSzPct val="80000"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Moscow Institute of Physics and Technology -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Prof. Alexander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Drozdov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5A6378"/>
              </a:buClr>
              <a:buSzPct val="80000"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Institute of Applied Mathematical Research, Petrozavodsk</a:t>
            </a: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5A6378"/>
              </a:buClr>
              <a:buSzPct val="80000"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Dr.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Evgeny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Ivashko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Dr. Natalia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Nikitina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5A6378"/>
              </a:buClr>
              <a:buSzPct val="80000"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North-Caucasus Federal University, Stavropol -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Dr. Mikhail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Babenko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5A6378"/>
              </a:buClr>
              <a:buSzPct val="80000"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South Ural State University</a:t>
            </a: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5A6378"/>
              </a:buClr>
              <a:buSzPct val="80000"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Dr.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Gleb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Radchenko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5A6378"/>
              </a:buClr>
              <a:buSzPct val="80000"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Institute for System Dynamics and Control Theory of SB RAS, Irkutsk</a:t>
            </a: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5A6378"/>
              </a:buClr>
              <a:buSzPct val="80000"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Alexander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Feoktistov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Igor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Bychkov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9178" name="Rectangle 33"/>
          <p:cNvSpPr>
            <a:spLocks noChangeArrowheads="1"/>
          </p:cNvSpPr>
          <p:nvPr/>
        </p:nvSpPr>
        <p:spPr bwMode="auto">
          <a:xfrm>
            <a:off x="2464575" y="5885335"/>
            <a:ext cx="2408957" cy="78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5A6378"/>
              </a:buClr>
              <a:buSzPct val="80000"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IMAG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5A6378"/>
              </a:buClr>
              <a:buSzPct val="80000"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Prof. Denis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Trystram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5A6378"/>
              </a:buClr>
              <a:buSzPct val="80000"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INRIA Lille - Nord Europe</a:t>
            </a: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5A6378"/>
              </a:buClr>
              <a:buSzPct val="80000"/>
              <a:buFontTx/>
              <a:buNone/>
              <a:tabLst/>
              <a:defRPr/>
            </a:pPr>
            <a:r>
              <a:rPr kumimoji="0" lang="es-MX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Prof. El-</a:t>
            </a:r>
            <a:r>
              <a:rPr kumimoji="0" lang="es-MX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ghazali</a:t>
            </a:r>
            <a:r>
              <a:rPr kumimoji="0" lang="es-MX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s-MX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Talbi</a:t>
            </a:r>
            <a:endParaRPr kumimoji="0" lang="es-MX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9179" name="Rectangle 34"/>
          <p:cNvSpPr>
            <a:spLocks noChangeArrowheads="1"/>
          </p:cNvSpPr>
          <p:nvPr/>
        </p:nvSpPr>
        <p:spPr bwMode="auto">
          <a:xfrm>
            <a:off x="4873532" y="760435"/>
            <a:ext cx="2395285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5A6378"/>
              </a:buClr>
              <a:buSzPct val="80000"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University of Notre Dame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Dr. Jarek 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Nabrzyski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5A6378"/>
              </a:buClr>
              <a:buSzPct val="80000"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University of California – Irvine, CA, USA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5A6378"/>
              </a:buClr>
              <a:buSzPct val="80000"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Prof. Isaac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Scherson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5A6378"/>
              </a:buClr>
              <a:buSzPct val="80000"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Prof. Jean Luc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Gaudiot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49182" name="Picture 12" descr="logo_in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24580" y="1817171"/>
            <a:ext cx="1316250" cy="941904"/>
          </a:xfrm>
        </p:spPr>
      </p:pic>
      <p:sp>
        <p:nvSpPr>
          <p:cNvPr id="38" name="Rounded Rectangle 37"/>
          <p:cNvSpPr/>
          <p:nvPr/>
        </p:nvSpPr>
        <p:spPr bwMode="auto">
          <a:xfrm>
            <a:off x="7423004" y="23721"/>
            <a:ext cx="90835" cy="591783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3600" b="1" i="0" u="none" strike="noStrike" kern="1200" cap="none" spc="0" normalizeH="0" baseline="0" noProof="0">
              <a:ln>
                <a:noFill/>
              </a:ln>
              <a:solidFill>
                <a:srgbClr val="5A6378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9184" name="Rectangle 32"/>
          <p:cNvSpPr>
            <a:spLocks noChangeArrowheads="1"/>
          </p:cNvSpPr>
          <p:nvPr/>
        </p:nvSpPr>
        <p:spPr bwMode="auto">
          <a:xfrm>
            <a:off x="30209" y="1888215"/>
            <a:ext cx="2434365" cy="78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5A6378"/>
              </a:buClr>
              <a:buSzPct val="80000"/>
              <a:buFontTx/>
              <a:buNone/>
              <a:tabLst/>
              <a:defRPr/>
            </a:pPr>
            <a:r>
              <a:rPr kumimoji="0" lang="fr-FR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University</a:t>
            </a:r>
            <a:r>
              <a:rPr kumimoji="0" lang="fr-F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of Luxembourg</a:t>
            </a: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5A6378"/>
              </a:buClr>
              <a:buSzPct val="80000"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Prof. Pascal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Bouvry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5A6378"/>
              </a:buClr>
              <a:buSzPct val="80000"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Prof. Franck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Leprevost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5A6378"/>
              </a:buClr>
              <a:buSzPct val="80000"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49185" name="Picture 2" descr="Liga a CICES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347" y="2488147"/>
            <a:ext cx="1664085" cy="966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33"/>
          <p:cNvSpPr>
            <a:spLocks noChangeArrowheads="1"/>
          </p:cNvSpPr>
          <p:nvPr/>
        </p:nvSpPr>
        <p:spPr bwMode="auto">
          <a:xfrm>
            <a:off x="5081767" y="2440061"/>
            <a:ext cx="2642525" cy="44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5A6378"/>
              </a:buClr>
              <a:buSzPct val="80000"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Universidad de la República</a:t>
            </a: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5A6378"/>
              </a:buClr>
              <a:buSzPct val="80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Dr. Sergio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Nesmachnow</a:t>
            </a:r>
            <a:endParaRPr kumimoji="0" lang="es-MX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87387" y="4334942"/>
            <a:ext cx="1349589" cy="4876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13839" y="5402434"/>
            <a:ext cx="1616727" cy="571767"/>
          </a:xfrm>
          <a:prstGeom prst="rect">
            <a:avLst/>
          </a:prstGeom>
        </p:spPr>
      </p:pic>
      <p:sp>
        <p:nvSpPr>
          <p:cNvPr id="33" name="Rectangle 33"/>
          <p:cNvSpPr>
            <a:spLocks noChangeArrowheads="1"/>
          </p:cNvSpPr>
          <p:nvPr/>
        </p:nvSpPr>
        <p:spPr bwMode="auto">
          <a:xfrm>
            <a:off x="4942406" y="5862826"/>
            <a:ext cx="2612169" cy="26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5A6378"/>
              </a:buClr>
              <a:buSzPct val="80000"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BSC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-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Prof.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Vassil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Alexandrov</a:t>
            </a:r>
            <a:endParaRPr kumimoji="0" lang="es-MX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0" name="Rectangle 33"/>
          <p:cNvSpPr>
            <a:spLocks noChangeArrowheads="1"/>
          </p:cNvSpPr>
          <p:nvPr/>
        </p:nvSpPr>
        <p:spPr bwMode="auto">
          <a:xfrm>
            <a:off x="5421295" y="4767113"/>
            <a:ext cx="2032523" cy="43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5A6378"/>
              </a:buClr>
              <a:buSzPct val="80000"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Tsinghua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University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5A6378"/>
              </a:buClr>
              <a:buSzPct val="80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Dr. 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Zhihui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Du</a:t>
            </a:r>
            <a:endParaRPr kumimoji="0" lang="es-MX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65923" y="2856728"/>
            <a:ext cx="864453" cy="6526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40142" y="3722551"/>
            <a:ext cx="762903" cy="7397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16292" y="5994798"/>
            <a:ext cx="854727" cy="854727"/>
          </a:xfrm>
          <a:prstGeom prst="rect">
            <a:avLst/>
          </a:prstGeom>
        </p:spPr>
      </p:pic>
      <p:sp>
        <p:nvSpPr>
          <p:cNvPr id="31" name="Rectangle 33"/>
          <p:cNvSpPr>
            <a:spLocks noChangeArrowheads="1"/>
          </p:cNvSpPr>
          <p:nvPr/>
        </p:nvSpPr>
        <p:spPr bwMode="auto">
          <a:xfrm>
            <a:off x="5194179" y="3399282"/>
            <a:ext cx="276958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5A6378"/>
              </a:buClr>
              <a:buSzPct val="80000"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Los Andes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University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5A6378"/>
              </a:buClr>
              <a:buSzPct val="80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Dr. Harold Castro</a:t>
            </a: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5A6378"/>
              </a:buClr>
              <a:buSzPct val="80000"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Universidad Industrial de Santander </a:t>
            </a: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5A6378"/>
              </a:buClr>
              <a:buSzPct val="80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Dr. Carlos BARRIOS</a:t>
            </a:r>
            <a:endParaRPr kumimoji="0" lang="es-MX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33">
            <a:extLst>
              <a:ext uri="{FF2B5EF4-FFF2-40B4-BE49-F238E27FC236}">
                <a16:creationId xmlns:a16="http://schemas.microsoft.com/office/drawing/2014/main" id="{08ABFB3C-92A4-1700-8AC0-D5B6DB10C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017" y="6213686"/>
            <a:ext cx="3421845" cy="43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5A6378"/>
              </a:buClr>
              <a:buSzPct val="80000"/>
              <a:buFontTx/>
              <a:buNone/>
              <a:tabLst/>
              <a:defRPr/>
            </a:pPr>
            <a:r>
              <a:rPr kumimoji="0" lang="es-MX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Buenos Aires </a:t>
            </a:r>
            <a:r>
              <a:rPr kumimoji="0" lang="es-MX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University</a:t>
            </a:r>
            <a:endParaRPr kumimoji="0" lang="es-MX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5A6378"/>
              </a:buClr>
              <a:buSzPct val="80000"/>
              <a:buFontTx/>
              <a:buNone/>
              <a:tabLst/>
              <a:defRPr/>
            </a:pPr>
            <a:r>
              <a:rPr kumimoji="0" lang="es-E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Esteban </a:t>
            </a:r>
            <a:r>
              <a:rPr kumimoji="0" lang="es-E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Mocskos</a:t>
            </a:r>
            <a:endParaRPr kumimoji="0" lang="es-MX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2965D518-04EB-69FA-0CDB-F921AD56E4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16695" y="8475"/>
            <a:ext cx="1513681" cy="685800"/>
          </a:xfrm>
        </p:spPr>
        <p:txBody>
          <a:bodyPr/>
          <a:lstStyle/>
          <a:p>
            <a:r>
              <a:rPr lang="en-US" altLang="en-US" sz="1600" b="1" dirty="0">
                <a:solidFill>
                  <a:srgbClr val="CC0000"/>
                </a:solidFill>
              </a:rPr>
              <a:t>Collaboration</a:t>
            </a:r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id="{1C94C5F7-66DC-1715-6563-5DF631390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883" y="4891937"/>
            <a:ext cx="15716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3148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80948" y="6403290"/>
            <a:ext cx="11657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Redmer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Hoekstra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1E5155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456706" name="Picture 2" descr="http://laranchera.estrellatv.com/assets/laranchera.estrellatv.com/images/galleries/12-2012/_resampled/SetWidth740-ensena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384" y="2975973"/>
            <a:ext cx="5876132" cy="391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6708" name="Picture 4" descr="http://laranchera.estrellatv.com/assets/laranchera.estrellatv.com/images/galleries/03-2013/_resampled/SetHeight500-mujer-traje-aztec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4" y="2334508"/>
            <a:ext cx="2989727" cy="448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6710" name="Picture 6" descr="Ensenada, Mexic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6" y="124505"/>
            <a:ext cx="9045974" cy="2010216"/>
          </a:xfrm>
          <a:prstGeom prst="rect">
            <a:avLst/>
          </a:prstGeom>
          <a:noFill/>
          <a:effectLst>
            <a:glow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038600" y="2086066"/>
            <a:ext cx="4648200" cy="885734"/>
          </a:xfrm>
        </p:spPr>
        <p:txBody>
          <a:bodyPr/>
          <a:lstStyle/>
          <a:p>
            <a:r>
              <a:rPr lang="en-GB" altLang="en-US" sz="3200" b="1" kern="1200" dirty="0">
                <a:solidFill>
                  <a:srgbClr val="A50021"/>
                </a:solidFill>
                <a:latin typeface="Calibri"/>
                <a:ea typeface="+mn-ea"/>
                <a:cs typeface="+mn-cs"/>
              </a:rPr>
              <a:t>Thanks for your attention!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228600"/>
            <a:ext cx="1409700" cy="174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Ensenada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642498" y="3200400"/>
            <a:ext cx="1375153" cy="161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Ensenada</a:t>
            </a:r>
          </a:p>
        </p:txBody>
      </p:sp>
    </p:spTree>
    <p:extLst>
      <p:ext uri="{BB962C8B-B14F-4D97-AF65-F5344CB8AC3E}">
        <p14:creationId xmlns:p14="http://schemas.microsoft.com/office/powerpoint/2010/main" val="4400099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ED618-095F-4A2E-81CD-0431DB534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" name="Picture 102" descr="сюрреалистические картины, работы Redmer Hoekstra (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43000"/>
            <a:ext cx="4736220" cy="410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5C23C38-F789-3B65-D9DF-F8FC01905CE7}"/>
              </a:ext>
            </a:extLst>
          </p:cNvPr>
          <p:cNvSpPr txBox="1">
            <a:spLocks noChangeArrowheads="1"/>
          </p:cNvSpPr>
          <p:nvPr/>
        </p:nvSpPr>
        <p:spPr>
          <a:xfrm>
            <a:off x="3429000" y="5680881"/>
            <a:ext cx="5105400" cy="54037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Thanks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84500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ED618-095F-4A2E-81CD-0431DB534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219200" y="115888"/>
            <a:ext cx="6248400" cy="569912"/>
          </a:xfrm>
        </p:spPr>
        <p:txBody>
          <a:bodyPr/>
          <a:lstStyle/>
          <a:p>
            <a:r>
              <a:rPr lang="en-US" sz="2800" b="1" kern="1200" dirty="0">
                <a:solidFill>
                  <a:srgbClr val="A50021"/>
                </a:solidFill>
                <a:latin typeface="Calibri"/>
              </a:rPr>
              <a:t>Security and Resiliency</a:t>
            </a:r>
          </a:p>
          <a:p>
            <a:endParaRPr lang="en-US" sz="2800" b="1" dirty="0"/>
          </a:p>
        </p:txBody>
      </p:sp>
      <p:grpSp>
        <p:nvGrpSpPr>
          <p:cNvPr id="25" name="Group 24"/>
          <p:cNvGrpSpPr/>
          <p:nvPr/>
        </p:nvGrpSpPr>
        <p:grpSpPr>
          <a:xfrm>
            <a:off x="618" y="1433495"/>
            <a:ext cx="4342782" cy="3396961"/>
            <a:chOff x="729614" y="1989770"/>
            <a:chExt cx="4342782" cy="3396961"/>
          </a:xfrm>
        </p:grpSpPr>
        <p:sp>
          <p:nvSpPr>
            <p:cNvPr id="26" name="Rectangle 25"/>
            <p:cNvSpPr/>
            <p:nvPr/>
          </p:nvSpPr>
          <p:spPr>
            <a:xfrm>
              <a:off x="729614" y="2709075"/>
              <a:ext cx="4038600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Protecting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data from 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Unauthorized access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Data modification</a:t>
              </a:r>
            </a:p>
            <a:p>
              <a:pPr marL="342900" lvl="0" indent="-34290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2400" b="0" dirty="0">
                  <a:solidFill>
                    <a:srgbClr val="000000"/>
                  </a:solidFill>
                  <a:latin typeface="Calibri"/>
                </a:rPr>
                <a:t>Corruption</a:t>
              </a:r>
            </a:p>
            <a:p>
              <a:pPr marL="342900" lvl="0" indent="-34290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2400" b="0" dirty="0">
                  <a:solidFill>
                    <a:srgbClr val="000000"/>
                  </a:solidFill>
                  <a:latin typeface="Calibri"/>
                </a:rPr>
                <a:t>Loss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342900" indent="-34290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Cyberattack or data </a:t>
              </a:r>
              <a:r>
                <a:rPr lang="en-US" sz="2400" b="0" dirty="0">
                  <a:solidFill>
                    <a:srgbClr val="000000"/>
                  </a:solidFill>
                  <a:latin typeface="Calibri"/>
                </a:rPr>
                <a:t>breach</a:t>
              </a:r>
            </a:p>
            <a:p>
              <a:pPr marL="342900" indent="-34290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2400" b="0" dirty="0">
                  <a:solidFill>
                    <a:srgbClr val="000000"/>
                  </a:solidFill>
                  <a:latin typeface="Calibri"/>
                </a:rPr>
                <a:t>Destructive force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760950" y="1989770"/>
              <a:ext cx="4311446" cy="671667"/>
              <a:chOff x="182723" y="1939645"/>
              <a:chExt cx="4311446" cy="671667"/>
            </a:xfrm>
          </p:grpSpPr>
          <p:sp>
            <p:nvSpPr>
              <p:cNvPr id="28" name="Pentagon 27"/>
              <p:cNvSpPr/>
              <p:nvPr/>
            </p:nvSpPr>
            <p:spPr>
              <a:xfrm rot="5400000" flipV="1">
                <a:off x="2002612" y="119756"/>
                <a:ext cx="671667" cy="4311446"/>
              </a:xfrm>
              <a:prstGeom prst="homePlate">
                <a:avLst/>
              </a:prstGeom>
              <a:solidFill>
                <a:schemeClr val="accent6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053477" y="1939645"/>
                <a:ext cx="256993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Data security </a:t>
                </a: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0" name="Group 29"/>
          <p:cNvGrpSpPr/>
          <p:nvPr/>
        </p:nvGrpSpPr>
        <p:grpSpPr>
          <a:xfrm>
            <a:off x="4121478" y="1433495"/>
            <a:ext cx="4914368" cy="4893944"/>
            <a:chOff x="760950" y="1989770"/>
            <a:chExt cx="4311446" cy="4893944"/>
          </a:xfrm>
        </p:grpSpPr>
        <p:sp>
          <p:nvSpPr>
            <p:cNvPr id="31" name="Rectangle 30"/>
            <p:cNvSpPr/>
            <p:nvPr/>
          </p:nvSpPr>
          <p:spPr>
            <a:xfrm>
              <a:off x="768876" y="2728730"/>
              <a:ext cx="3930445" cy="41549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Ability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Protect 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400" b="0" dirty="0">
                  <a:solidFill>
                    <a:srgbClr val="000000"/>
                  </a:solidFill>
                  <a:latin typeface="Calibri"/>
                </a:rPr>
                <a:t>Maintain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Recover after </a:t>
              </a:r>
            </a:p>
            <a:p>
              <a:pPr marL="800100" marR="0" lvl="1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equipment failure</a:t>
              </a:r>
            </a:p>
            <a:p>
              <a:pPr marL="800100" marR="0" lvl="1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power outage</a:t>
              </a:r>
            </a:p>
            <a:p>
              <a:pPr marL="800100" marR="0" lvl="1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disruption in </a:t>
              </a:r>
            </a:p>
            <a:p>
              <a:pPr marL="1257300" marR="0" lvl="2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servers, </a:t>
              </a:r>
            </a:p>
            <a:p>
              <a:pPr marL="1257300" marR="0" lvl="2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networks,</a:t>
              </a:r>
            </a:p>
            <a:p>
              <a:pPr marL="1257300" marR="0" lvl="2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storages, </a:t>
              </a:r>
            </a:p>
            <a:p>
              <a:pPr marL="1257300" marR="0" lvl="2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data centers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760950" y="1989770"/>
              <a:ext cx="4311446" cy="671667"/>
              <a:chOff x="182723" y="1939645"/>
              <a:chExt cx="4311446" cy="671667"/>
            </a:xfrm>
          </p:grpSpPr>
          <p:sp>
            <p:nvSpPr>
              <p:cNvPr id="33" name="Pentagon 32"/>
              <p:cNvSpPr/>
              <p:nvPr/>
            </p:nvSpPr>
            <p:spPr>
              <a:xfrm rot="5400000" flipV="1">
                <a:off x="2002612" y="119756"/>
                <a:ext cx="671667" cy="4311446"/>
              </a:xfrm>
              <a:prstGeom prst="homePlate">
                <a:avLst/>
              </a:prstGeom>
              <a:solidFill>
                <a:schemeClr val="accent6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95583" y="1939645"/>
                <a:ext cx="253731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Data Resilience</a:t>
                </a: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20782"/>
            <a:ext cx="2177847" cy="1225039"/>
          </a:xfrm>
          <a:prstGeom prst="rect">
            <a:avLst/>
          </a:prstGeom>
        </p:spPr>
      </p:pic>
      <p:pic>
        <p:nvPicPr>
          <p:cNvPr id="37" name="Picture 6" descr="Image result for securi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953000"/>
            <a:ext cx="2260842" cy="141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280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 bwMode="auto">
          <a:xfrm>
            <a:off x="2671102" y="1219200"/>
            <a:ext cx="4339298" cy="4038600"/>
          </a:xfrm>
          <a:prstGeom prst="ellipse">
            <a:avLst/>
          </a:prstGeom>
          <a:noFill/>
          <a:ln w="476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406530" name="Slide Number Placeholder 1"/>
          <p:cNvSpPr>
            <a:spLocks noGrp="1"/>
          </p:cNvSpPr>
          <p:nvPr>
            <p:ph type="sldNum" sz="quarter" idx="16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6A4363-BD6B-4C34-820F-3F404123DB2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z="2800" b="1" kern="1200" dirty="0">
                <a:solidFill>
                  <a:srgbClr val="A50021"/>
                </a:solidFill>
                <a:latin typeface="Calibri"/>
              </a:rPr>
              <a:t>Data Storage</a:t>
            </a:r>
          </a:p>
        </p:txBody>
      </p:sp>
      <p:pic>
        <p:nvPicPr>
          <p:cNvPr id="6" name="Picture 10" descr="Image result for james bo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890588"/>
            <a:ext cx="2451100" cy="154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Image result for james bo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063" y="4884738"/>
            <a:ext cx="30289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Image result for james bo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4800600"/>
            <a:ext cx="2130425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3" y="865188"/>
            <a:ext cx="18478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6536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2357438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9001" y="1476223"/>
            <a:ext cx="1409700" cy="814388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 bwMode="auto">
          <a:xfrm rot="19583901">
            <a:off x="2398213" y="4853476"/>
            <a:ext cx="927100" cy="43391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14" name="Right Arrow 13"/>
          <p:cNvSpPr/>
          <p:nvPr/>
        </p:nvSpPr>
        <p:spPr bwMode="auto">
          <a:xfrm rot="2049737">
            <a:off x="1681289" y="2654916"/>
            <a:ext cx="927100" cy="43391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15" name="Right Arrow 14"/>
          <p:cNvSpPr/>
          <p:nvPr/>
        </p:nvSpPr>
        <p:spPr bwMode="auto">
          <a:xfrm rot="11931292">
            <a:off x="7516809" y="4085847"/>
            <a:ext cx="927100" cy="43391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 rot="8415302">
            <a:off x="6504488" y="1050778"/>
            <a:ext cx="927100" cy="43391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pic>
        <p:nvPicPr>
          <p:cNvPr id="3074" name="Picture 2" descr="What is a Firewall and why do I need one for my Business?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173" y="3782054"/>
            <a:ext cx="1584779" cy="83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85319" y="1878966"/>
            <a:ext cx="919162" cy="919162"/>
          </a:xfrm>
          <a:prstGeom prst="rect">
            <a:avLst/>
          </a:prstGeom>
        </p:spPr>
      </p:pic>
      <p:pic>
        <p:nvPicPr>
          <p:cNvPr id="3080" name="Picture 8" descr="https://upload.wikimedia.org/wikipedia/commons/thumb/a/ad/Home_LAN_local_area_network_example_diagram.png/330px-Home_LAN_local_area_network_example_diagram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09"/>
          <a:stretch/>
        </p:blipFill>
        <p:spPr bwMode="auto">
          <a:xfrm>
            <a:off x="5211452" y="1821800"/>
            <a:ext cx="1476850" cy="158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3343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229600" y="6513517"/>
            <a:ext cx="609600" cy="311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ED618-095F-4A2E-81CD-0431DB534EA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8064A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90601" y="152400"/>
            <a:ext cx="7848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Trust Model (Perimeter-Based Security)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8B7F20-06C2-A74B-A2CC-D5E8F9B96C59}"/>
              </a:ext>
            </a:extLst>
          </p:cNvPr>
          <p:cNvSpPr txBox="1"/>
          <p:nvPr/>
        </p:nvSpPr>
        <p:spPr>
          <a:xfrm>
            <a:off x="88012" y="990600"/>
            <a:ext cx="8772209" cy="5442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Trust-based models assume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Everything inside the </a:t>
            </a:r>
            <a:r>
              <a:rPr lang="en-US" sz="1800" b="0" dirty="0">
                <a:solidFill>
                  <a:srgbClr val="A50021"/>
                </a:solidFill>
              </a:rPr>
              <a:t>perimeter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is safe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b="0" dirty="0">
                <a:solidFill>
                  <a:srgbClr val="A50021"/>
                </a:solidFill>
              </a:rPr>
              <a:t>Threats only come from outside the firewall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Users and devices inside the </a:t>
            </a:r>
            <a:r>
              <a:rPr lang="en-US" sz="1800" b="0" dirty="0">
                <a:solidFill>
                  <a:srgbClr val="A50021"/>
                </a:solidFill>
              </a:rPr>
              <a:t>perimeter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are implicitly trusted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Security is enforced at the entry point (e.g., firewalls, VPNs)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b="0" dirty="0">
                <a:solidFill>
                  <a:srgbClr val="A50021"/>
                </a:solidFill>
              </a:rPr>
              <a:t>“Castle and moat" approach 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Limitations: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Cannot protect from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insider threats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or compromised devices.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Lateral movement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within the </a:t>
            </a:r>
            <a:r>
              <a:rPr lang="en-US" sz="1800" b="0" dirty="0">
                <a:solidFill>
                  <a:srgbClr val="A50021"/>
                </a:solidFill>
              </a:rPr>
              <a:t>perimeter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is often unmonitored.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b="0" dirty="0">
                <a:solidFill>
                  <a:srgbClr val="A50021"/>
                </a:solidFill>
              </a:rPr>
              <a:t>Does not protect against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b="0" dirty="0">
                <a:solidFill>
                  <a:srgbClr val="000000"/>
                </a:solidFill>
              </a:rPr>
              <a:t>remote working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b="0" dirty="0">
                <a:solidFill>
                  <a:srgbClr val="000000"/>
                </a:solidFill>
              </a:rPr>
              <a:t>mobile devices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b="0" dirty="0">
                <a:solidFill>
                  <a:srgbClr val="000000"/>
                </a:solidFill>
              </a:rPr>
              <a:t>cloud services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076" y="1143000"/>
            <a:ext cx="2335912" cy="1308111"/>
          </a:xfrm>
          <a:prstGeom prst="rect">
            <a:avLst/>
          </a:prstGeom>
        </p:spPr>
      </p:pic>
      <p:pic>
        <p:nvPicPr>
          <p:cNvPr id="1026" name="Picture 2" descr="Bodiam castle from above Robertsbridge, England, United Kingdom - June 2, 2021: View of Bodiam castle from above. castle moat stock pictures, royalty-free photos &amp; images">
            <a:extLst>
              <a:ext uri="{FF2B5EF4-FFF2-40B4-BE49-F238E27FC236}">
                <a16:creationId xmlns:a16="http://schemas.microsoft.com/office/drawing/2014/main" id="{2CB012D9-49CA-A0A9-6493-EC08BAB526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" t="16668" r="3537" b="10608"/>
          <a:stretch/>
        </p:blipFill>
        <p:spPr bwMode="auto">
          <a:xfrm>
            <a:off x="6576012" y="2898098"/>
            <a:ext cx="2507213" cy="130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799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5C3FD-6DF4-8D42-2687-75F442032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A27E24-6CF4-588B-3CF4-F6D924E3A75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8229600" y="6513517"/>
            <a:ext cx="609600" cy="311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ED618-095F-4A2E-81CD-0431DB534EA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8064A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E777EA2-B4C2-EADF-1ECA-8F561A000CC6}"/>
              </a:ext>
            </a:extLst>
          </p:cNvPr>
          <p:cNvSpPr/>
          <p:nvPr/>
        </p:nvSpPr>
        <p:spPr>
          <a:xfrm>
            <a:off x="914400" y="116632"/>
            <a:ext cx="7924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“Trust” we have to trust</a:t>
            </a:r>
          </a:p>
        </p:txBody>
      </p:sp>
      <p:pic>
        <p:nvPicPr>
          <p:cNvPr id="2054" name="Picture 6" descr="Image">
            <a:extLst>
              <a:ext uri="{FF2B5EF4-FFF2-40B4-BE49-F238E27FC236}">
                <a16:creationId xmlns:a16="http://schemas.microsoft.com/office/drawing/2014/main" id="{55BB9964-D92A-DB84-D573-19F5C7D5E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634" y="838200"/>
            <a:ext cx="4099366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233F34-6458-D17B-B24F-980E98EA8801}"/>
              </a:ext>
            </a:extLst>
          </p:cNvPr>
          <p:cNvSpPr txBox="1"/>
          <p:nvPr/>
        </p:nvSpPr>
        <p:spPr>
          <a:xfrm>
            <a:off x="66991" y="1048696"/>
            <a:ext cx="498885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Computers under firewall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Users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Administrators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Programmers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Technicians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Encryption methods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Storages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Backups mechanisms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Disk-based hardware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Transmission security and reliability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etc.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929714"/>
      </p:ext>
    </p:extLst>
  </p:cSld>
  <p:clrMapOvr>
    <a:masterClrMapping/>
  </p:clrMapOvr>
</p:sld>
</file>

<file path=ppt/theme/theme1.xml><?xml version="1.0" encoding="utf-8"?>
<a:theme xmlns:a="http://schemas.openxmlformats.org/drawingml/2006/main" name="p3">
  <a:themeElements>
    <a:clrScheme name="">
      <a:dk1>
        <a:srgbClr val="000099"/>
      </a:dk1>
      <a:lt1>
        <a:srgbClr val="FFFFFF"/>
      </a:lt1>
      <a:dk2>
        <a:srgbClr val="A50021"/>
      </a:dk2>
      <a:lt2>
        <a:srgbClr val="808080"/>
      </a:lt2>
      <a:accent1>
        <a:srgbClr val="00CC99"/>
      </a:accent1>
      <a:accent2>
        <a:srgbClr val="000099"/>
      </a:accent2>
      <a:accent3>
        <a:srgbClr val="FFFFFF"/>
      </a:accent3>
      <a:accent4>
        <a:srgbClr val="000082"/>
      </a:accent4>
      <a:accent5>
        <a:srgbClr val="AAE2CA"/>
      </a:accent5>
      <a:accent6>
        <a:srgbClr val="00008A"/>
      </a:accent6>
      <a:hlink>
        <a:srgbClr val="000099"/>
      </a:hlink>
      <a:folHlink>
        <a:srgbClr val="B2B2B2"/>
      </a:folHlink>
    </a:clrScheme>
    <a:fontScheme name="p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9_p3">
  <a:themeElements>
    <a:clrScheme name="">
      <a:dk1>
        <a:srgbClr val="000099"/>
      </a:dk1>
      <a:lt1>
        <a:srgbClr val="FFFFFF"/>
      </a:lt1>
      <a:dk2>
        <a:srgbClr val="A50021"/>
      </a:dk2>
      <a:lt2>
        <a:srgbClr val="808080"/>
      </a:lt2>
      <a:accent1>
        <a:srgbClr val="00CC99"/>
      </a:accent1>
      <a:accent2>
        <a:srgbClr val="000099"/>
      </a:accent2>
      <a:accent3>
        <a:srgbClr val="FFFFFF"/>
      </a:accent3>
      <a:accent4>
        <a:srgbClr val="000082"/>
      </a:accent4>
      <a:accent5>
        <a:srgbClr val="AAE2CA"/>
      </a:accent5>
      <a:accent6>
        <a:srgbClr val="00008A"/>
      </a:accent6>
      <a:hlink>
        <a:srgbClr val="000099"/>
      </a:hlink>
      <a:folHlink>
        <a:srgbClr val="B2B2B2"/>
      </a:folHlink>
    </a:clrScheme>
    <a:fontScheme name="p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p3">
  <a:themeElements>
    <a:clrScheme name="">
      <a:dk1>
        <a:srgbClr val="000099"/>
      </a:dk1>
      <a:lt1>
        <a:srgbClr val="FFFFFF"/>
      </a:lt1>
      <a:dk2>
        <a:srgbClr val="A50021"/>
      </a:dk2>
      <a:lt2>
        <a:srgbClr val="808080"/>
      </a:lt2>
      <a:accent1>
        <a:srgbClr val="00CC99"/>
      </a:accent1>
      <a:accent2>
        <a:srgbClr val="000099"/>
      </a:accent2>
      <a:accent3>
        <a:srgbClr val="FFFFFF"/>
      </a:accent3>
      <a:accent4>
        <a:srgbClr val="000082"/>
      </a:accent4>
      <a:accent5>
        <a:srgbClr val="AAE2CA"/>
      </a:accent5>
      <a:accent6>
        <a:srgbClr val="00008A"/>
      </a:accent6>
      <a:hlink>
        <a:srgbClr val="000099"/>
      </a:hlink>
      <a:folHlink>
        <a:srgbClr val="B2B2B2"/>
      </a:folHlink>
    </a:clrScheme>
    <a:fontScheme name="p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0_p3">
  <a:themeElements>
    <a:clrScheme name="">
      <a:dk1>
        <a:srgbClr val="000099"/>
      </a:dk1>
      <a:lt1>
        <a:srgbClr val="FFFFFF"/>
      </a:lt1>
      <a:dk2>
        <a:srgbClr val="A50021"/>
      </a:dk2>
      <a:lt2>
        <a:srgbClr val="808080"/>
      </a:lt2>
      <a:accent1>
        <a:srgbClr val="00CC99"/>
      </a:accent1>
      <a:accent2>
        <a:srgbClr val="000099"/>
      </a:accent2>
      <a:accent3>
        <a:srgbClr val="FFFFFF"/>
      </a:accent3>
      <a:accent4>
        <a:srgbClr val="000082"/>
      </a:accent4>
      <a:accent5>
        <a:srgbClr val="AAE2CA"/>
      </a:accent5>
      <a:accent6>
        <a:srgbClr val="00008A"/>
      </a:accent6>
      <a:hlink>
        <a:srgbClr val="000099"/>
      </a:hlink>
      <a:folHlink>
        <a:srgbClr val="B2B2B2"/>
      </a:folHlink>
    </a:clrScheme>
    <a:fontScheme name="p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p3">
  <a:themeElements>
    <a:clrScheme name="">
      <a:dk1>
        <a:srgbClr val="000099"/>
      </a:dk1>
      <a:lt1>
        <a:srgbClr val="FFFFFF"/>
      </a:lt1>
      <a:dk2>
        <a:srgbClr val="A50021"/>
      </a:dk2>
      <a:lt2>
        <a:srgbClr val="808080"/>
      </a:lt2>
      <a:accent1>
        <a:srgbClr val="00CC99"/>
      </a:accent1>
      <a:accent2>
        <a:srgbClr val="000099"/>
      </a:accent2>
      <a:accent3>
        <a:srgbClr val="FFFFFF"/>
      </a:accent3>
      <a:accent4>
        <a:srgbClr val="000082"/>
      </a:accent4>
      <a:accent5>
        <a:srgbClr val="AAE2CA"/>
      </a:accent5>
      <a:accent6>
        <a:srgbClr val="00008A"/>
      </a:accent6>
      <a:hlink>
        <a:srgbClr val="000099"/>
      </a:hlink>
      <a:folHlink>
        <a:srgbClr val="B2B2B2"/>
      </a:folHlink>
    </a:clrScheme>
    <a:fontScheme name="p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1_p3">
  <a:themeElements>
    <a:clrScheme name="">
      <a:dk1>
        <a:srgbClr val="000099"/>
      </a:dk1>
      <a:lt1>
        <a:srgbClr val="FFFFFF"/>
      </a:lt1>
      <a:dk2>
        <a:srgbClr val="A50021"/>
      </a:dk2>
      <a:lt2>
        <a:srgbClr val="808080"/>
      </a:lt2>
      <a:accent1>
        <a:srgbClr val="00CC99"/>
      </a:accent1>
      <a:accent2>
        <a:srgbClr val="000099"/>
      </a:accent2>
      <a:accent3>
        <a:srgbClr val="FFFFFF"/>
      </a:accent3>
      <a:accent4>
        <a:srgbClr val="000082"/>
      </a:accent4>
      <a:accent5>
        <a:srgbClr val="AAE2CA"/>
      </a:accent5>
      <a:accent6>
        <a:srgbClr val="00008A"/>
      </a:accent6>
      <a:hlink>
        <a:srgbClr val="000099"/>
      </a:hlink>
      <a:folHlink>
        <a:srgbClr val="B2B2B2"/>
      </a:folHlink>
    </a:clrScheme>
    <a:fontScheme name="p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_p3">
  <a:themeElements>
    <a:clrScheme name="">
      <a:dk1>
        <a:srgbClr val="000099"/>
      </a:dk1>
      <a:lt1>
        <a:srgbClr val="FFFFFF"/>
      </a:lt1>
      <a:dk2>
        <a:srgbClr val="A50021"/>
      </a:dk2>
      <a:lt2>
        <a:srgbClr val="808080"/>
      </a:lt2>
      <a:accent1>
        <a:srgbClr val="00CC99"/>
      </a:accent1>
      <a:accent2>
        <a:srgbClr val="000099"/>
      </a:accent2>
      <a:accent3>
        <a:srgbClr val="FFFFFF"/>
      </a:accent3>
      <a:accent4>
        <a:srgbClr val="000082"/>
      </a:accent4>
      <a:accent5>
        <a:srgbClr val="AAE2CA"/>
      </a:accent5>
      <a:accent6>
        <a:srgbClr val="00008A"/>
      </a:accent6>
      <a:hlink>
        <a:srgbClr val="000099"/>
      </a:hlink>
      <a:folHlink>
        <a:srgbClr val="B2B2B2"/>
      </a:folHlink>
    </a:clrScheme>
    <a:fontScheme name="p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6_p3">
  <a:themeElements>
    <a:clrScheme name="">
      <a:dk1>
        <a:srgbClr val="000099"/>
      </a:dk1>
      <a:lt1>
        <a:srgbClr val="FFFFFF"/>
      </a:lt1>
      <a:dk2>
        <a:srgbClr val="A50021"/>
      </a:dk2>
      <a:lt2>
        <a:srgbClr val="808080"/>
      </a:lt2>
      <a:accent1>
        <a:srgbClr val="00CC99"/>
      </a:accent1>
      <a:accent2>
        <a:srgbClr val="000099"/>
      </a:accent2>
      <a:accent3>
        <a:srgbClr val="FFFFFF"/>
      </a:accent3>
      <a:accent4>
        <a:srgbClr val="000082"/>
      </a:accent4>
      <a:accent5>
        <a:srgbClr val="AAE2CA"/>
      </a:accent5>
      <a:accent6>
        <a:srgbClr val="00008A"/>
      </a:accent6>
      <a:hlink>
        <a:srgbClr val="000099"/>
      </a:hlink>
      <a:folHlink>
        <a:srgbClr val="B2B2B2"/>
      </a:folHlink>
    </a:clrScheme>
    <a:fontScheme name="p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0_p3">
  <a:themeElements>
    <a:clrScheme name="p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p3">
  <a:themeElements>
    <a:clrScheme name="">
      <a:dk1>
        <a:srgbClr val="000099"/>
      </a:dk1>
      <a:lt1>
        <a:srgbClr val="FFFFFF"/>
      </a:lt1>
      <a:dk2>
        <a:srgbClr val="A50021"/>
      </a:dk2>
      <a:lt2>
        <a:srgbClr val="808080"/>
      </a:lt2>
      <a:accent1>
        <a:srgbClr val="00CC99"/>
      </a:accent1>
      <a:accent2>
        <a:srgbClr val="000099"/>
      </a:accent2>
      <a:accent3>
        <a:srgbClr val="FFFFFF"/>
      </a:accent3>
      <a:accent4>
        <a:srgbClr val="000082"/>
      </a:accent4>
      <a:accent5>
        <a:srgbClr val="AAE2CA"/>
      </a:accent5>
      <a:accent6>
        <a:srgbClr val="00008A"/>
      </a:accent6>
      <a:hlink>
        <a:srgbClr val="000099"/>
      </a:hlink>
      <a:folHlink>
        <a:srgbClr val="B2B2B2"/>
      </a:folHlink>
    </a:clrScheme>
    <a:fontScheme name="p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6_p3">
  <a:themeElements>
    <a:clrScheme name="">
      <a:dk1>
        <a:srgbClr val="000099"/>
      </a:dk1>
      <a:lt1>
        <a:srgbClr val="FFFFFF"/>
      </a:lt1>
      <a:dk2>
        <a:srgbClr val="A50021"/>
      </a:dk2>
      <a:lt2>
        <a:srgbClr val="808080"/>
      </a:lt2>
      <a:accent1>
        <a:srgbClr val="00CC99"/>
      </a:accent1>
      <a:accent2>
        <a:srgbClr val="000099"/>
      </a:accent2>
      <a:accent3>
        <a:srgbClr val="FFFFFF"/>
      </a:accent3>
      <a:accent4>
        <a:srgbClr val="000082"/>
      </a:accent4>
      <a:accent5>
        <a:srgbClr val="AAE2CA"/>
      </a:accent5>
      <a:accent6>
        <a:srgbClr val="00008A"/>
      </a:accent6>
      <a:hlink>
        <a:srgbClr val="000099"/>
      </a:hlink>
      <a:folHlink>
        <a:srgbClr val="B2B2B2"/>
      </a:folHlink>
    </a:clrScheme>
    <a:fontScheme name="p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p3">
  <a:themeElements>
    <a:clrScheme name="">
      <a:dk1>
        <a:srgbClr val="000099"/>
      </a:dk1>
      <a:lt1>
        <a:srgbClr val="FFFFFF"/>
      </a:lt1>
      <a:dk2>
        <a:srgbClr val="A50021"/>
      </a:dk2>
      <a:lt2>
        <a:srgbClr val="808080"/>
      </a:lt2>
      <a:accent1>
        <a:srgbClr val="00CC99"/>
      </a:accent1>
      <a:accent2>
        <a:srgbClr val="000099"/>
      </a:accent2>
      <a:accent3>
        <a:srgbClr val="FFFFFF"/>
      </a:accent3>
      <a:accent4>
        <a:srgbClr val="000082"/>
      </a:accent4>
      <a:accent5>
        <a:srgbClr val="AAE2CA"/>
      </a:accent5>
      <a:accent6>
        <a:srgbClr val="00008A"/>
      </a:accent6>
      <a:hlink>
        <a:srgbClr val="000099"/>
      </a:hlink>
      <a:folHlink>
        <a:srgbClr val="B2B2B2"/>
      </a:folHlink>
    </a:clrScheme>
    <a:fontScheme name="p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3_p3">
  <a:themeElements>
    <a:clrScheme name="">
      <a:dk1>
        <a:srgbClr val="000099"/>
      </a:dk1>
      <a:lt1>
        <a:srgbClr val="FFFFFF"/>
      </a:lt1>
      <a:dk2>
        <a:srgbClr val="A50021"/>
      </a:dk2>
      <a:lt2>
        <a:srgbClr val="808080"/>
      </a:lt2>
      <a:accent1>
        <a:srgbClr val="00CC99"/>
      </a:accent1>
      <a:accent2>
        <a:srgbClr val="000099"/>
      </a:accent2>
      <a:accent3>
        <a:srgbClr val="FFFFFF"/>
      </a:accent3>
      <a:accent4>
        <a:srgbClr val="000082"/>
      </a:accent4>
      <a:accent5>
        <a:srgbClr val="AAE2CA"/>
      </a:accent5>
      <a:accent6>
        <a:srgbClr val="00008A"/>
      </a:accent6>
      <a:hlink>
        <a:srgbClr val="000099"/>
      </a:hlink>
      <a:folHlink>
        <a:srgbClr val="B2B2B2"/>
      </a:folHlink>
    </a:clrScheme>
    <a:fontScheme name="p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p3">
  <a:themeElements>
    <a:clrScheme name="">
      <a:dk1>
        <a:srgbClr val="000099"/>
      </a:dk1>
      <a:lt1>
        <a:srgbClr val="FFFFFF"/>
      </a:lt1>
      <a:dk2>
        <a:srgbClr val="A50021"/>
      </a:dk2>
      <a:lt2>
        <a:srgbClr val="808080"/>
      </a:lt2>
      <a:accent1>
        <a:srgbClr val="00CC99"/>
      </a:accent1>
      <a:accent2>
        <a:srgbClr val="000099"/>
      </a:accent2>
      <a:accent3>
        <a:srgbClr val="FFFFFF"/>
      </a:accent3>
      <a:accent4>
        <a:srgbClr val="000082"/>
      </a:accent4>
      <a:accent5>
        <a:srgbClr val="AAE2CA"/>
      </a:accent5>
      <a:accent6>
        <a:srgbClr val="00008A"/>
      </a:accent6>
      <a:hlink>
        <a:srgbClr val="000099"/>
      </a:hlink>
      <a:folHlink>
        <a:srgbClr val="B2B2B2"/>
      </a:folHlink>
    </a:clrScheme>
    <a:fontScheme name="p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9_p3">
  <a:themeElements>
    <a:clrScheme name="">
      <a:dk1>
        <a:srgbClr val="000099"/>
      </a:dk1>
      <a:lt1>
        <a:srgbClr val="FFFFFF"/>
      </a:lt1>
      <a:dk2>
        <a:srgbClr val="A50021"/>
      </a:dk2>
      <a:lt2>
        <a:srgbClr val="808080"/>
      </a:lt2>
      <a:accent1>
        <a:srgbClr val="00CC99"/>
      </a:accent1>
      <a:accent2>
        <a:srgbClr val="000099"/>
      </a:accent2>
      <a:accent3>
        <a:srgbClr val="FFFFFF"/>
      </a:accent3>
      <a:accent4>
        <a:srgbClr val="000082"/>
      </a:accent4>
      <a:accent5>
        <a:srgbClr val="AAE2CA"/>
      </a:accent5>
      <a:accent6>
        <a:srgbClr val="00008A"/>
      </a:accent6>
      <a:hlink>
        <a:srgbClr val="000099"/>
      </a:hlink>
      <a:folHlink>
        <a:srgbClr val="B2B2B2"/>
      </a:folHlink>
    </a:clrScheme>
    <a:fontScheme name="p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p3">
  <a:themeElements>
    <a:clrScheme name="">
      <a:dk1>
        <a:srgbClr val="000099"/>
      </a:dk1>
      <a:lt1>
        <a:srgbClr val="FFFFFF"/>
      </a:lt1>
      <a:dk2>
        <a:srgbClr val="A50021"/>
      </a:dk2>
      <a:lt2>
        <a:srgbClr val="808080"/>
      </a:lt2>
      <a:accent1>
        <a:srgbClr val="00CC99"/>
      </a:accent1>
      <a:accent2>
        <a:srgbClr val="000099"/>
      </a:accent2>
      <a:accent3>
        <a:srgbClr val="FFFFFF"/>
      </a:accent3>
      <a:accent4>
        <a:srgbClr val="000082"/>
      </a:accent4>
      <a:accent5>
        <a:srgbClr val="AAE2CA"/>
      </a:accent5>
      <a:accent6>
        <a:srgbClr val="00008A"/>
      </a:accent6>
      <a:hlink>
        <a:srgbClr val="000099"/>
      </a:hlink>
      <a:folHlink>
        <a:srgbClr val="B2B2B2"/>
      </a:folHlink>
    </a:clrScheme>
    <a:fontScheme name="p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6_p3">
  <a:themeElements>
    <a:clrScheme name="">
      <a:dk1>
        <a:srgbClr val="000099"/>
      </a:dk1>
      <a:lt1>
        <a:srgbClr val="FFFFFF"/>
      </a:lt1>
      <a:dk2>
        <a:srgbClr val="A50021"/>
      </a:dk2>
      <a:lt2>
        <a:srgbClr val="808080"/>
      </a:lt2>
      <a:accent1>
        <a:srgbClr val="00CC99"/>
      </a:accent1>
      <a:accent2>
        <a:srgbClr val="000099"/>
      </a:accent2>
      <a:accent3>
        <a:srgbClr val="FFFFFF"/>
      </a:accent3>
      <a:accent4>
        <a:srgbClr val="000082"/>
      </a:accent4>
      <a:accent5>
        <a:srgbClr val="AAE2CA"/>
      </a:accent5>
      <a:accent6>
        <a:srgbClr val="00008A"/>
      </a:accent6>
      <a:hlink>
        <a:srgbClr val="000099"/>
      </a:hlink>
      <a:folHlink>
        <a:srgbClr val="B2B2B2"/>
      </a:folHlink>
    </a:clrScheme>
    <a:fontScheme name="p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000099"/>
    </a:dk1>
    <a:lt1>
      <a:srgbClr val="FFFFFF"/>
    </a:lt1>
    <a:dk2>
      <a:srgbClr val="A50021"/>
    </a:dk2>
    <a:lt2>
      <a:srgbClr val="808080"/>
    </a:lt2>
    <a:accent1>
      <a:srgbClr val="00CC99"/>
    </a:accent1>
    <a:accent2>
      <a:srgbClr val="000099"/>
    </a:accent2>
    <a:accent3>
      <a:srgbClr val="FFFFFF"/>
    </a:accent3>
    <a:accent4>
      <a:srgbClr val="000082"/>
    </a:accent4>
    <a:accent5>
      <a:srgbClr val="AAE2CA"/>
    </a:accent5>
    <a:accent6>
      <a:srgbClr val="00008A"/>
    </a:accent6>
    <a:hlink>
      <a:srgbClr val="000099"/>
    </a:hlink>
    <a:folHlink>
      <a:srgbClr val="B2B2B2"/>
    </a:folHlink>
  </a:clrScheme>
  <a:fontScheme name="p3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Mincho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C:\Text\Projects\France\p3.ppt</Template>
  <TotalTime>33420</TotalTime>
  <Words>4157</Words>
  <Application>Microsoft Office PowerPoint</Application>
  <PresentationFormat>On-screen Show (4:3)</PresentationFormat>
  <Paragraphs>1001</Paragraphs>
  <Slides>59</Slides>
  <Notes>34</Notes>
  <HiddenSlides>0</HiddenSlides>
  <MMClips>0</MMClips>
  <ScaleCrop>false</ScaleCrop>
  <HeadingPairs>
    <vt:vector size="8" baseType="variant">
      <vt:variant>
        <vt:lpstr>Fonts Used</vt:lpstr>
      </vt:variant>
      <vt:variant>
        <vt:i4>23</vt:i4>
      </vt:variant>
      <vt:variant>
        <vt:lpstr>Theme</vt:lpstr>
      </vt:variant>
      <vt:variant>
        <vt:i4>17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100" baseType="lpstr">
      <vt:lpstr>Amasis MT Pro Light</vt:lpstr>
      <vt:lpstr>Arial</vt:lpstr>
      <vt:lpstr>arimo</vt:lpstr>
      <vt:lpstr>Blackadder ITC</vt:lpstr>
      <vt:lpstr>Calibri</vt:lpstr>
      <vt:lpstr>Cambria Math</vt:lpstr>
      <vt:lpstr>Century Gothic</vt:lpstr>
      <vt:lpstr>Courier New</vt:lpstr>
      <vt:lpstr>Franklin Gothic Book</vt:lpstr>
      <vt:lpstr>Google Sans</vt:lpstr>
      <vt:lpstr>Helvetica</vt:lpstr>
      <vt:lpstr>MathJax_Caligraphic</vt:lpstr>
      <vt:lpstr>MathJax_Main</vt:lpstr>
      <vt:lpstr>MathJax_Math-italic</vt:lpstr>
      <vt:lpstr>museo_sans300</vt:lpstr>
      <vt:lpstr>museo_sans700</vt:lpstr>
      <vt:lpstr>Overpass</vt:lpstr>
      <vt:lpstr>Roboto</vt:lpstr>
      <vt:lpstr>Segoe UI Symbol</vt:lpstr>
      <vt:lpstr>Söhne</vt:lpstr>
      <vt:lpstr>Tahoma</vt:lpstr>
      <vt:lpstr>Times New Roman</vt:lpstr>
      <vt:lpstr>Wingdings</vt:lpstr>
      <vt:lpstr>p3</vt:lpstr>
      <vt:lpstr>3_p3</vt:lpstr>
      <vt:lpstr>26_p3</vt:lpstr>
      <vt:lpstr>1_p3</vt:lpstr>
      <vt:lpstr>13_p3</vt:lpstr>
      <vt:lpstr>8_p3</vt:lpstr>
      <vt:lpstr>9_p3</vt:lpstr>
      <vt:lpstr>7_p3</vt:lpstr>
      <vt:lpstr>16_p3</vt:lpstr>
      <vt:lpstr>19_p3</vt:lpstr>
      <vt:lpstr>4_p3</vt:lpstr>
      <vt:lpstr>20_p3</vt:lpstr>
      <vt:lpstr>5_p3</vt:lpstr>
      <vt:lpstr>11_p3</vt:lpstr>
      <vt:lpstr>2_p3</vt:lpstr>
      <vt:lpstr>6_p3</vt:lpstr>
      <vt:lpstr>10_p3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Collaboration</vt:lpstr>
      <vt:lpstr>Thanks for your attention!</vt:lpstr>
      <vt:lpstr>PowerPoint Presentation</vt:lpstr>
    </vt:vector>
  </TitlesOfParts>
  <Company>CICESE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Andrei Tchernykh</dc:creator>
  <cp:lastModifiedBy>Andrey Chernykh</cp:lastModifiedBy>
  <cp:revision>2329</cp:revision>
  <dcterms:created xsi:type="dcterms:W3CDTF">2000-10-04T05:11:00Z</dcterms:created>
  <dcterms:modified xsi:type="dcterms:W3CDTF">2025-05-22T14:50:07Z</dcterms:modified>
</cp:coreProperties>
</file>