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sldIdLst>
    <p:sldId id="256"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5" r:id="rId18"/>
    <p:sldId id="274" r:id="rId19"/>
    <p:sldId id="259"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8"/>
  </p:normalViewPr>
  <p:slideViewPr>
    <p:cSldViewPr snapToGrid="0">
      <p:cViewPr varScale="1">
        <p:scale>
          <a:sx n="94" d="100"/>
          <a:sy n="94" d="100"/>
        </p:scale>
        <p:origin x="1138" y="29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17AD085F-EB6D-C677-2422-916D10F506C9}"/>
            </a:ext>
          </a:extLst>
        </p:cNvPr>
        <p:cNvGrpSpPr/>
        <p:nvPr/>
      </p:nvGrpSpPr>
      <p:grpSpPr>
        <a:xfrm>
          <a:off x="0" y="0"/>
          <a:ext cx="0" cy="0"/>
          <a:chOff x="0" y="0"/>
          <a:chExt cx="0" cy="0"/>
        </a:xfrm>
      </p:grpSpPr>
      <p:sp>
        <p:nvSpPr>
          <p:cNvPr id="63" name="Google Shape;63;g32c36fc8e56_0_8:notes">
            <a:extLst>
              <a:ext uri="{FF2B5EF4-FFF2-40B4-BE49-F238E27FC236}">
                <a16:creationId xmlns:a16="http://schemas.microsoft.com/office/drawing/2014/main" id="{ADC78BD0-2E77-28BF-D4E0-E5D159E082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c36fc8e56_0_8:notes">
            <a:extLst>
              <a:ext uri="{FF2B5EF4-FFF2-40B4-BE49-F238E27FC236}">
                <a16:creationId xmlns:a16="http://schemas.microsoft.com/office/drawing/2014/main" id="{B9F86C30-8169-D876-24CD-C3AB3073313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5420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FAA30456-BD8F-DCDC-DCE3-2E7C2DBF8B4D}"/>
            </a:ext>
          </a:extLst>
        </p:cNvPr>
        <p:cNvGrpSpPr/>
        <p:nvPr/>
      </p:nvGrpSpPr>
      <p:grpSpPr>
        <a:xfrm>
          <a:off x="0" y="0"/>
          <a:ext cx="0" cy="0"/>
          <a:chOff x="0" y="0"/>
          <a:chExt cx="0" cy="0"/>
        </a:xfrm>
      </p:grpSpPr>
      <p:sp>
        <p:nvSpPr>
          <p:cNvPr id="63" name="Google Shape;63;g32c36fc8e56_0_8:notes">
            <a:extLst>
              <a:ext uri="{FF2B5EF4-FFF2-40B4-BE49-F238E27FC236}">
                <a16:creationId xmlns:a16="http://schemas.microsoft.com/office/drawing/2014/main" id="{342A16B2-1ECE-CC4D-1764-4D7CCA9371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c36fc8e56_0_8:notes">
            <a:extLst>
              <a:ext uri="{FF2B5EF4-FFF2-40B4-BE49-F238E27FC236}">
                <a16:creationId xmlns:a16="http://schemas.microsoft.com/office/drawing/2014/main" id="{A34B894B-7E08-C2C6-A277-7E559AC1F6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802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F74C6671-6F4F-3209-AEAC-BCD1F4797FBB}"/>
            </a:ext>
          </a:extLst>
        </p:cNvPr>
        <p:cNvGrpSpPr/>
        <p:nvPr/>
      </p:nvGrpSpPr>
      <p:grpSpPr>
        <a:xfrm>
          <a:off x="0" y="0"/>
          <a:ext cx="0" cy="0"/>
          <a:chOff x="0" y="0"/>
          <a:chExt cx="0" cy="0"/>
        </a:xfrm>
      </p:grpSpPr>
      <p:sp>
        <p:nvSpPr>
          <p:cNvPr id="63" name="Google Shape;63;g32c36fc8e56_0_8:notes">
            <a:extLst>
              <a:ext uri="{FF2B5EF4-FFF2-40B4-BE49-F238E27FC236}">
                <a16:creationId xmlns:a16="http://schemas.microsoft.com/office/drawing/2014/main" id="{8678B75C-7540-BF73-2EEA-D2D6FCD91C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c36fc8e56_0_8:notes">
            <a:extLst>
              <a:ext uri="{FF2B5EF4-FFF2-40B4-BE49-F238E27FC236}">
                <a16:creationId xmlns:a16="http://schemas.microsoft.com/office/drawing/2014/main" id="{97BE621D-5C8C-B194-D6E8-E7A09BAF3C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892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64792C69-3EC9-F8F3-8884-5B527CE10A30}"/>
            </a:ext>
          </a:extLst>
        </p:cNvPr>
        <p:cNvGrpSpPr/>
        <p:nvPr/>
      </p:nvGrpSpPr>
      <p:grpSpPr>
        <a:xfrm>
          <a:off x="0" y="0"/>
          <a:ext cx="0" cy="0"/>
          <a:chOff x="0" y="0"/>
          <a:chExt cx="0" cy="0"/>
        </a:xfrm>
      </p:grpSpPr>
      <p:sp>
        <p:nvSpPr>
          <p:cNvPr id="63" name="Google Shape;63;g32c36fc8e56_0_8:notes">
            <a:extLst>
              <a:ext uri="{FF2B5EF4-FFF2-40B4-BE49-F238E27FC236}">
                <a16:creationId xmlns:a16="http://schemas.microsoft.com/office/drawing/2014/main" id="{2119D777-519C-21BD-FD8C-94FEECDDB4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c36fc8e56_0_8:notes">
            <a:extLst>
              <a:ext uri="{FF2B5EF4-FFF2-40B4-BE49-F238E27FC236}">
                <a16:creationId xmlns:a16="http://schemas.microsoft.com/office/drawing/2014/main" id="{2DB8F97D-08CD-6DE3-F04C-F70B9D604A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1184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6B417822-9288-B1B7-3041-22B5342710AB}"/>
            </a:ext>
          </a:extLst>
        </p:cNvPr>
        <p:cNvGrpSpPr/>
        <p:nvPr/>
      </p:nvGrpSpPr>
      <p:grpSpPr>
        <a:xfrm>
          <a:off x="0" y="0"/>
          <a:ext cx="0" cy="0"/>
          <a:chOff x="0" y="0"/>
          <a:chExt cx="0" cy="0"/>
        </a:xfrm>
      </p:grpSpPr>
      <p:sp>
        <p:nvSpPr>
          <p:cNvPr id="63" name="Google Shape;63;g32c36fc8e56_0_8:notes">
            <a:extLst>
              <a:ext uri="{FF2B5EF4-FFF2-40B4-BE49-F238E27FC236}">
                <a16:creationId xmlns:a16="http://schemas.microsoft.com/office/drawing/2014/main" id="{C5E7CD48-9C5B-C65A-FFF1-5BC9329AD6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c36fc8e56_0_8:notes">
            <a:extLst>
              <a:ext uri="{FF2B5EF4-FFF2-40B4-BE49-F238E27FC236}">
                <a16:creationId xmlns:a16="http://schemas.microsoft.com/office/drawing/2014/main" id="{B0230CE7-3CEE-9FBD-9387-A631E719E1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38155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9B4B2D4A-B233-07BF-C19A-2BCBF43D8950}"/>
            </a:ext>
          </a:extLst>
        </p:cNvPr>
        <p:cNvGrpSpPr/>
        <p:nvPr/>
      </p:nvGrpSpPr>
      <p:grpSpPr>
        <a:xfrm>
          <a:off x="0" y="0"/>
          <a:ext cx="0" cy="0"/>
          <a:chOff x="0" y="0"/>
          <a:chExt cx="0" cy="0"/>
        </a:xfrm>
      </p:grpSpPr>
      <p:sp>
        <p:nvSpPr>
          <p:cNvPr id="63" name="Google Shape;63;g32c36fc8e56_0_8:notes">
            <a:extLst>
              <a:ext uri="{FF2B5EF4-FFF2-40B4-BE49-F238E27FC236}">
                <a16:creationId xmlns:a16="http://schemas.microsoft.com/office/drawing/2014/main" id="{8D747B51-7C0C-BE52-1F38-5FD4773027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c36fc8e56_0_8:notes">
            <a:extLst>
              <a:ext uri="{FF2B5EF4-FFF2-40B4-BE49-F238E27FC236}">
                <a16:creationId xmlns:a16="http://schemas.microsoft.com/office/drawing/2014/main" id="{FCAC5C95-AA9D-83A9-89F2-E03630F6FF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8928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6098C441-B575-3033-6FEE-73EB02D6DF3D}"/>
            </a:ext>
          </a:extLst>
        </p:cNvPr>
        <p:cNvGrpSpPr/>
        <p:nvPr/>
      </p:nvGrpSpPr>
      <p:grpSpPr>
        <a:xfrm>
          <a:off x="0" y="0"/>
          <a:ext cx="0" cy="0"/>
          <a:chOff x="0" y="0"/>
          <a:chExt cx="0" cy="0"/>
        </a:xfrm>
      </p:grpSpPr>
      <p:sp>
        <p:nvSpPr>
          <p:cNvPr id="63" name="Google Shape;63;g32c36fc8e56_0_8:notes">
            <a:extLst>
              <a:ext uri="{FF2B5EF4-FFF2-40B4-BE49-F238E27FC236}">
                <a16:creationId xmlns:a16="http://schemas.microsoft.com/office/drawing/2014/main" id="{6E06BC43-41CF-A828-6432-ACA1F7DFA27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c36fc8e56_0_8:notes">
            <a:extLst>
              <a:ext uri="{FF2B5EF4-FFF2-40B4-BE49-F238E27FC236}">
                <a16:creationId xmlns:a16="http://schemas.microsoft.com/office/drawing/2014/main" id="{56674B54-FFFF-1647-829C-85865C2EF8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25956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87EF0119-54A0-DDF3-6257-9F460E222698}"/>
            </a:ext>
          </a:extLst>
        </p:cNvPr>
        <p:cNvGrpSpPr/>
        <p:nvPr/>
      </p:nvGrpSpPr>
      <p:grpSpPr>
        <a:xfrm>
          <a:off x="0" y="0"/>
          <a:ext cx="0" cy="0"/>
          <a:chOff x="0" y="0"/>
          <a:chExt cx="0" cy="0"/>
        </a:xfrm>
      </p:grpSpPr>
      <p:sp>
        <p:nvSpPr>
          <p:cNvPr id="63" name="Google Shape;63;g32c36fc8e56_0_8:notes">
            <a:extLst>
              <a:ext uri="{FF2B5EF4-FFF2-40B4-BE49-F238E27FC236}">
                <a16:creationId xmlns:a16="http://schemas.microsoft.com/office/drawing/2014/main" id="{1203BAFC-9FC1-9006-4938-EDFE3979D6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c36fc8e56_0_8:notes">
            <a:extLst>
              <a:ext uri="{FF2B5EF4-FFF2-40B4-BE49-F238E27FC236}">
                <a16:creationId xmlns:a16="http://schemas.microsoft.com/office/drawing/2014/main" id="{6F1A82B9-FA0F-63D8-F1D6-5AA3052065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6621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2c36fc8e56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c36fc8e5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0AC46275-66EC-C936-88BD-8678716FEB00}"/>
            </a:ext>
          </a:extLst>
        </p:cNvPr>
        <p:cNvGrpSpPr/>
        <p:nvPr/>
      </p:nvGrpSpPr>
      <p:grpSpPr>
        <a:xfrm>
          <a:off x="0" y="0"/>
          <a:ext cx="0" cy="0"/>
          <a:chOff x="0" y="0"/>
          <a:chExt cx="0" cy="0"/>
        </a:xfrm>
      </p:grpSpPr>
      <p:sp>
        <p:nvSpPr>
          <p:cNvPr id="63" name="Google Shape;63;g32c36fc8e56_0_8:notes">
            <a:extLst>
              <a:ext uri="{FF2B5EF4-FFF2-40B4-BE49-F238E27FC236}">
                <a16:creationId xmlns:a16="http://schemas.microsoft.com/office/drawing/2014/main" id="{E6DC40B2-C248-6582-1432-3BE864C912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c36fc8e56_0_8:notes">
            <a:extLst>
              <a:ext uri="{FF2B5EF4-FFF2-40B4-BE49-F238E27FC236}">
                <a16:creationId xmlns:a16="http://schemas.microsoft.com/office/drawing/2014/main" id="{E66BAE93-D09F-CDC4-BB62-FB3C36E2F5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9004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9C605AC6-5DEE-B844-041F-49065A565961}"/>
            </a:ext>
          </a:extLst>
        </p:cNvPr>
        <p:cNvGrpSpPr/>
        <p:nvPr/>
      </p:nvGrpSpPr>
      <p:grpSpPr>
        <a:xfrm>
          <a:off x="0" y="0"/>
          <a:ext cx="0" cy="0"/>
          <a:chOff x="0" y="0"/>
          <a:chExt cx="0" cy="0"/>
        </a:xfrm>
      </p:grpSpPr>
      <p:sp>
        <p:nvSpPr>
          <p:cNvPr id="63" name="Google Shape;63;g32c36fc8e56_0_8:notes">
            <a:extLst>
              <a:ext uri="{FF2B5EF4-FFF2-40B4-BE49-F238E27FC236}">
                <a16:creationId xmlns:a16="http://schemas.microsoft.com/office/drawing/2014/main" id="{6702038E-F4A0-7B17-2B66-B41913E474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c36fc8e56_0_8:notes">
            <a:extLst>
              <a:ext uri="{FF2B5EF4-FFF2-40B4-BE49-F238E27FC236}">
                <a16:creationId xmlns:a16="http://schemas.microsoft.com/office/drawing/2014/main" id="{20CEFB71-B106-1DC0-F7EF-926774F951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3763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6526CFAC-FF53-9745-5BA0-1B7B81016395}"/>
            </a:ext>
          </a:extLst>
        </p:cNvPr>
        <p:cNvGrpSpPr/>
        <p:nvPr/>
      </p:nvGrpSpPr>
      <p:grpSpPr>
        <a:xfrm>
          <a:off x="0" y="0"/>
          <a:ext cx="0" cy="0"/>
          <a:chOff x="0" y="0"/>
          <a:chExt cx="0" cy="0"/>
        </a:xfrm>
      </p:grpSpPr>
      <p:sp>
        <p:nvSpPr>
          <p:cNvPr id="63" name="Google Shape;63;g32c36fc8e56_0_8:notes">
            <a:extLst>
              <a:ext uri="{FF2B5EF4-FFF2-40B4-BE49-F238E27FC236}">
                <a16:creationId xmlns:a16="http://schemas.microsoft.com/office/drawing/2014/main" id="{3138D448-B8AA-1B4D-029D-673AE91480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c36fc8e56_0_8:notes">
            <a:extLst>
              <a:ext uri="{FF2B5EF4-FFF2-40B4-BE49-F238E27FC236}">
                <a16:creationId xmlns:a16="http://schemas.microsoft.com/office/drawing/2014/main" id="{4AB24B62-3114-FB5F-886D-87F1F5A301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2881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D16D6171-73C9-15E6-4972-968B71D21B39}"/>
            </a:ext>
          </a:extLst>
        </p:cNvPr>
        <p:cNvGrpSpPr/>
        <p:nvPr/>
      </p:nvGrpSpPr>
      <p:grpSpPr>
        <a:xfrm>
          <a:off x="0" y="0"/>
          <a:ext cx="0" cy="0"/>
          <a:chOff x="0" y="0"/>
          <a:chExt cx="0" cy="0"/>
        </a:xfrm>
      </p:grpSpPr>
      <p:sp>
        <p:nvSpPr>
          <p:cNvPr id="63" name="Google Shape;63;g32c36fc8e56_0_8:notes">
            <a:extLst>
              <a:ext uri="{FF2B5EF4-FFF2-40B4-BE49-F238E27FC236}">
                <a16:creationId xmlns:a16="http://schemas.microsoft.com/office/drawing/2014/main" id="{306664DB-D31C-2AE2-9BC3-A091AA4471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c36fc8e56_0_8:notes">
            <a:extLst>
              <a:ext uri="{FF2B5EF4-FFF2-40B4-BE49-F238E27FC236}">
                <a16:creationId xmlns:a16="http://schemas.microsoft.com/office/drawing/2014/main" id="{59ECD3FF-66C1-39BD-A416-532698D03BA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5327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C34772C6-AE1B-B2C4-1F91-388219AB1D05}"/>
            </a:ext>
          </a:extLst>
        </p:cNvPr>
        <p:cNvGrpSpPr/>
        <p:nvPr/>
      </p:nvGrpSpPr>
      <p:grpSpPr>
        <a:xfrm>
          <a:off x="0" y="0"/>
          <a:ext cx="0" cy="0"/>
          <a:chOff x="0" y="0"/>
          <a:chExt cx="0" cy="0"/>
        </a:xfrm>
      </p:grpSpPr>
      <p:sp>
        <p:nvSpPr>
          <p:cNvPr id="63" name="Google Shape;63;g32c36fc8e56_0_8:notes">
            <a:extLst>
              <a:ext uri="{FF2B5EF4-FFF2-40B4-BE49-F238E27FC236}">
                <a16:creationId xmlns:a16="http://schemas.microsoft.com/office/drawing/2014/main" id="{82D967B8-1C4E-0C44-27B6-C7AC2243EA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c36fc8e56_0_8:notes">
            <a:extLst>
              <a:ext uri="{FF2B5EF4-FFF2-40B4-BE49-F238E27FC236}">
                <a16:creationId xmlns:a16="http://schemas.microsoft.com/office/drawing/2014/main" id="{E01B0459-9A3D-5595-EE3A-1B7AA683B87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729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240CBE5A-A6E9-432C-D24D-F09D9EA79A89}"/>
            </a:ext>
          </a:extLst>
        </p:cNvPr>
        <p:cNvGrpSpPr/>
        <p:nvPr/>
      </p:nvGrpSpPr>
      <p:grpSpPr>
        <a:xfrm>
          <a:off x="0" y="0"/>
          <a:ext cx="0" cy="0"/>
          <a:chOff x="0" y="0"/>
          <a:chExt cx="0" cy="0"/>
        </a:xfrm>
      </p:grpSpPr>
      <p:sp>
        <p:nvSpPr>
          <p:cNvPr id="63" name="Google Shape;63;g32c36fc8e56_0_8:notes">
            <a:extLst>
              <a:ext uri="{FF2B5EF4-FFF2-40B4-BE49-F238E27FC236}">
                <a16:creationId xmlns:a16="http://schemas.microsoft.com/office/drawing/2014/main" id="{E33C8069-DFD4-0EF8-E878-CC7B755A0C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c36fc8e56_0_8:notes">
            <a:extLst>
              <a:ext uri="{FF2B5EF4-FFF2-40B4-BE49-F238E27FC236}">
                <a16:creationId xmlns:a16="http://schemas.microsoft.com/office/drawing/2014/main" id="{48EB051F-47AF-74B8-57A8-535A214B48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583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596488F7-18BC-64A4-AD2D-9758A4FC3FA2}"/>
            </a:ext>
          </a:extLst>
        </p:cNvPr>
        <p:cNvGrpSpPr/>
        <p:nvPr/>
      </p:nvGrpSpPr>
      <p:grpSpPr>
        <a:xfrm>
          <a:off x="0" y="0"/>
          <a:ext cx="0" cy="0"/>
          <a:chOff x="0" y="0"/>
          <a:chExt cx="0" cy="0"/>
        </a:xfrm>
      </p:grpSpPr>
      <p:sp>
        <p:nvSpPr>
          <p:cNvPr id="63" name="Google Shape;63;g32c36fc8e56_0_8:notes">
            <a:extLst>
              <a:ext uri="{FF2B5EF4-FFF2-40B4-BE49-F238E27FC236}">
                <a16:creationId xmlns:a16="http://schemas.microsoft.com/office/drawing/2014/main" id="{BE8FE9D7-F64C-15F4-B893-27C38261C7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c36fc8e56_0_8:notes">
            <a:extLst>
              <a:ext uri="{FF2B5EF4-FFF2-40B4-BE49-F238E27FC236}">
                <a16:creationId xmlns:a16="http://schemas.microsoft.com/office/drawing/2014/main" id="{54674ECC-5585-B959-8F54-C2CAC93473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0982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3" cy="5143501"/>
          </a:xfrm>
          <a:prstGeom prst="rect">
            <a:avLst/>
          </a:prstGeom>
          <a:noFill/>
          <a:ln>
            <a:noFill/>
          </a:ln>
        </p:spPr>
      </p:pic>
      <p:sp>
        <p:nvSpPr>
          <p:cNvPr id="11" name="Google Shape;11;p2"/>
          <p:cNvSpPr txBox="1">
            <a:spLocks noGrp="1"/>
          </p:cNvSpPr>
          <p:nvPr>
            <p:ph type="ctrTitle"/>
          </p:nvPr>
        </p:nvSpPr>
        <p:spPr>
          <a:xfrm>
            <a:off x="843600" y="2911925"/>
            <a:ext cx="7456800" cy="898200"/>
          </a:xfrm>
          <a:prstGeom prst="rect">
            <a:avLst/>
          </a:prstGeom>
        </p:spPr>
        <p:txBody>
          <a:bodyPr spcFirstLastPara="1" wrap="square" lIns="91425" tIns="91425" rIns="91425" bIns="91425" anchor="b" anchorCtr="0">
            <a:normAutofit/>
          </a:bodyPr>
          <a:lstStyle>
            <a:lvl1pPr lvl="0" algn="ctr">
              <a:spcBef>
                <a:spcPts val="0"/>
              </a:spcBef>
              <a:spcAft>
                <a:spcPts val="0"/>
              </a:spcAft>
              <a:buClr>
                <a:srgbClr val="434343"/>
              </a:buClr>
              <a:buSzPts val="2800"/>
              <a:buNone/>
              <a:defRPr>
                <a:solidFill>
                  <a:srgbClr val="43434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1229250" y="3810000"/>
            <a:ext cx="6685500" cy="569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20" name="Google Shape;20;p4"/>
          <p:cNvSpPr txBox="1">
            <a:spLocks noGrp="1"/>
          </p:cNvSpPr>
          <p:nvPr>
            <p:ph type="title"/>
          </p:nvPr>
        </p:nvSpPr>
        <p:spPr>
          <a:xfrm>
            <a:off x="1251850" y="445025"/>
            <a:ext cx="75804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1251850" y="1152475"/>
            <a:ext cx="75804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1178010" y="445025"/>
            <a:ext cx="7654289"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629754" y="588552"/>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1629754" y="1422552"/>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1388100" y="425436"/>
            <a:ext cx="756643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1145058" y="1233174"/>
            <a:ext cx="3165641" cy="1518263"/>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9" name="Google Shape;39;p9"/>
          <p:cNvSpPr txBox="1">
            <a:spLocks noGrp="1"/>
          </p:cNvSpPr>
          <p:nvPr>
            <p:ph type="subTitle" idx="1"/>
          </p:nvPr>
        </p:nvSpPr>
        <p:spPr>
          <a:xfrm>
            <a:off x="1145058" y="2803075"/>
            <a:ext cx="3165641" cy="1265066"/>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0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1217862" y="4254917"/>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1491048" y="1135321"/>
            <a:ext cx="7341251" cy="1934303"/>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1491048" y="3171567"/>
            <a:ext cx="7341251" cy="1281457"/>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419"/>
              <a:t>‹Nº›</a:t>
            </a:fld>
            <a:endParaRPr/>
          </a:p>
        </p:txBody>
      </p:sp>
      <p:pic>
        <p:nvPicPr>
          <p:cNvPr id="2" name="Google Shape;19;p4">
            <a:extLst>
              <a:ext uri="{FF2B5EF4-FFF2-40B4-BE49-F238E27FC236}">
                <a16:creationId xmlns:a16="http://schemas.microsoft.com/office/drawing/2014/main" id="{B32E9C04-D7C3-4CB3-ACE5-2A66565DFA10}"/>
              </a:ext>
            </a:extLst>
          </p:cNvPr>
          <p:cNvPicPr preferRelativeResize="0"/>
          <p:nvPr userDrawn="1"/>
        </p:nvPicPr>
        <p:blipFill rotWithShape="1">
          <a:blip r:embed="rId11">
            <a:alphaModFix/>
          </a:blip>
          <a:srcRect/>
          <a:stretch/>
        </p:blipFill>
        <p:spPr>
          <a:xfrm>
            <a:off x="0" y="0"/>
            <a:ext cx="9144003" cy="514350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843600" y="2911925"/>
            <a:ext cx="7456800" cy="89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MX" sz="2400" dirty="0"/>
              <a:t>Revisión de algunos algoritmos de Machine </a:t>
            </a:r>
            <a:r>
              <a:rPr lang="es-MX" sz="2400" dirty="0" err="1"/>
              <a:t>Learning</a:t>
            </a:r>
            <a:r>
              <a:rPr lang="es-MX" sz="2400" dirty="0"/>
              <a:t> aplicados a la clasificación de espectros estelares</a:t>
            </a:r>
            <a:endParaRPr sz="2400" dirty="0"/>
          </a:p>
        </p:txBody>
      </p:sp>
      <p:sp>
        <p:nvSpPr>
          <p:cNvPr id="56" name="Google Shape;56;p13"/>
          <p:cNvSpPr txBox="1">
            <a:spLocks noGrp="1"/>
          </p:cNvSpPr>
          <p:nvPr>
            <p:ph type="subTitle" idx="1"/>
          </p:nvPr>
        </p:nvSpPr>
        <p:spPr>
          <a:xfrm>
            <a:off x="1229250" y="3973286"/>
            <a:ext cx="6685500" cy="569700"/>
          </a:xfrm>
          <a:prstGeom prst="rect">
            <a:avLst/>
          </a:prstGeom>
        </p:spPr>
        <p:txBody>
          <a:bodyPr spcFirstLastPara="1" wrap="square" lIns="91425" tIns="91425" rIns="91425" bIns="91425" anchor="t" anchorCtr="0">
            <a:normAutofit fontScale="77500" lnSpcReduction="20000"/>
          </a:bodyPr>
          <a:lstStyle/>
          <a:p>
            <a:pPr marL="0" lvl="0" indent="0" algn="ctr" rtl="0">
              <a:spcBef>
                <a:spcPts val="0"/>
              </a:spcBef>
              <a:spcAft>
                <a:spcPts val="0"/>
              </a:spcAft>
              <a:buNone/>
            </a:pPr>
            <a:r>
              <a:rPr lang="es-MX" dirty="0"/>
              <a:t>MC Areli Pérez Aparicio – Dra. Silvana Navarro – Dr. Luis Corral</a:t>
            </a:r>
            <a:endParaRPr dirty="0"/>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030BB78E-B585-E55F-A5DF-6B2B0E1285FD}"/>
            </a:ext>
          </a:extLst>
        </p:cNvPr>
        <p:cNvGrpSpPr/>
        <p:nvPr/>
      </p:nvGrpSpPr>
      <p:grpSpPr>
        <a:xfrm>
          <a:off x="0" y="0"/>
          <a:ext cx="0" cy="0"/>
          <a:chOff x="0" y="0"/>
          <a:chExt cx="0" cy="0"/>
        </a:xfrm>
      </p:grpSpPr>
      <p:sp>
        <p:nvSpPr>
          <p:cNvPr id="66" name="Google Shape;66;p15">
            <a:extLst>
              <a:ext uri="{FF2B5EF4-FFF2-40B4-BE49-F238E27FC236}">
                <a16:creationId xmlns:a16="http://schemas.microsoft.com/office/drawing/2014/main" id="{C1C0241F-EFB3-77D1-0733-8860EE674175}"/>
              </a:ext>
            </a:extLst>
          </p:cNvPr>
          <p:cNvSpPr txBox="1">
            <a:spLocks noGrp="1"/>
          </p:cNvSpPr>
          <p:nvPr>
            <p:ph type="title"/>
          </p:nvPr>
        </p:nvSpPr>
        <p:spPr>
          <a:xfrm>
            <a:off x="1159328" y="440272"/>
            <a:ext cx="6774900"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es-MX" dirty="0"/>
              <a:t>Algunas investigaciones anteriores</a:t>
            </a:r>
            <a:endParaRPr lang="en-US" dirty="0"/>
          </a:p>
        </p:txBody>
      </p:sp>
      <p:sp>
        <p:nvSpPr>
          <p:cNvPr id="67" name="Google Shape;67;p15">
            <a:extLst>
              <a:ext uri="{FF2B5EF4-FFF2-40B4-BE49-F238E27FC236}">
                <a16:creationId xmlns:a16="http://schemas.microsoft.com/office/drawing/2014/main" id="{D5F2AF16-0E21-F9D2-F6E9-EDFC9C9BFC1E}"/>
              </a:ext>
            </a:extLst>
          </p:cNvPr>
          <p:cNvSpPr txBox="1">
            <a:spLocks noGrp="1"/>
          </p:cNvSpPr>
          <p:nvPr>
            <p:ph type="body" idx="4294967295"/>
          </p:nvPr>
        </p:nvSpPr>
        <p:spPr>
          <a:xfrm>
            <a:off x="1159328" y="1144395"/>
            <a:ext cx="7813222" cy="3272483"/>
          </a:xfrm>
        </p:spPr>
        <p:txBody>
          <a:bodyPr spcFirstLastPara="1" lIns="91425" tIns="91425" rIns="91425" bIns="91425" anchor="t" anchorCtr="0">
            <a:noAutofit/>
          </a:bodyPr>
          <a:lstStyle/>
          <a:p>
            <a:pPr marL="342900" lvl="0" indent="-342900" algn="just">
              <a:lnSpc>
                <a:spcPct val="115000"/>
              </a:lnSpc>
              <a:buSzPts val="1000"/>
              <a:buFont typeface="Symbol" panose="05050102010706020507" pitchFamily="18" charset="2"/>
              <a:buChar char=""/>
              <a:tabLst>
                <a:tab pos="457200" algn="l"/>
              </a:tabLst>
            </a:pPr>
            <a:r>
              <a:rPr lang="es-MX" sz="1800" b="1" dirty="0">
                <a:effectLst/>
                <a:latin typeface="Times New Roman" panose="02020603050405020304" pitchFamily="18" charset="0"/>
                <a:ea typeface="Times New Roman" panose="02020603050405020304" pitchFamily="18" charset="0"/>
              </a:rPr>
              <a:t>Estudio de la estructura de la Vía Láctea</a:t>
            </a:r>
            <a:r>
              <a:rPr lang="es-MX" sz="1800" dirty="0">
                <a:effectLst/>
                <a:latin typeface="Times New Roman" panose="02020603050405020304" pitchFamily="18" charset="0"/>
                <a:ea typeface="Times New Roman" panose="02020603050405020304" pitchFamily="18" charset="0"/>
              </a:rPr>
              <a:t>: utilizando datos astrométricos y fotométricos de Gaia DR2, se han mapeado subestructuras y corrientes estelares, proporcionando información sobre la formación y evolución de nuestra galaxia.</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000"/>
              <a:buFont typeface="Symbol" panose="05050102010706020507" pitchFamily="18" charset="2"/>
              <a:buChar char=""/>
              <a:tabLst>
                <a:tab pos="457200" algn="l"/>
              </a:tabLst>
            </a:pPr>
            <a:r>
              <a:rPr lang="es-MX" sz="1800" b="1" dirty="0">
                <a:effectLst/>
                <a:latin typeface="Times New Roman" panose="02020603050405020304" pitchFamily="18" charset="0"/>
                <a:ea typeface="Times New Roman" panose="02020603050405020304" pitchFamily="18" charset="0"/>
              </a:rPr>
              <a:t>Detección de exoplanetas</a:t>
            </a:r>
            <a:r>
              <a:rPr lang="es-MX" sz="1800" dirty="0">
                <a:effectLst/>
                <a:latin typeface="Times New Roman" panose="02020603050405020304" pitchFamily="18" charset="0"/>
                <a:ea typeface="Times New Roman" panose="02020603050405020304" pitchFamily="18" charset="0"/>
              </a:rPr>
              <a:t>: las mediciones precisas de posiciones y movimientos propios han permitido identificar perturbaciones en estrellas que sugieren la presencia de planetas extrasolares.</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000"/>
              <a:buFont typeface="Symbol" panose="05050102010706020507" pitchFamily="18" charset="2"/>
              <a:buChar char=""/>
              <a:tabLst>
                <a:tab pos="457200" algn="l"/>
              </a:tabLst>
            </a:pPr>
            <a:r>
              <a:rPr lang="es-MX" sz="1800" b="1" dirty="0">
                <a:effectLst/>
                <a:latin typeface="Times New Roman" panose="02020603050405020304" pitchFamily="18" charset="0"/>
                <a:ea typeface="Times New Roman" panose="02020603050405020304" pitchFamily="18" charset="0"/>
              </a:rPr>
              <a:t>Caracterización de cúmulos estelares</a:t>
            </a:r>
            <a:r>
              <a:rPr lang="es-MX" sz="1800" dirty="0">
                <a:effectLst/>
                <a:latin typeface="Times New Roman" panose="02020603050405020304" pitchFamily="18" charset="0"/>
                <a:ea typeface="Times New Roman" panose="02020603050405020304" pitchFamily="18" charset="0"/>
              </a:rPr>
              <a:t>: con los datos de Gaia, se han redefinido las distancias, edades y composiciones de numerosos cúmulos abiertos y globulares, mejorando la comprensión de la evolución estelar.</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039375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BA457192-FDE7-1F48-6F4F-CD96DE20C0BD}"/>
            </a:ext>
          </a:extLst>
        </p:cNvPr>
        <p:cNvGrpSpPr/>
        <p:nvPr/>
      </p:nvGrpSpPr>
      <p:grpSpPr>
        <a:xfrm>
          <a:off x="0" y="0"/>
          <a:ext cx="0" cy="0"/>
          <a:chOff x="0" y="0"/>
          <a:chExt cx="0" cy="0"/>
        </a:xfrm>
      </p:grpSpPr>
      <p:sp>
        <p:nvSpPr>
          <p:cNvPr id="66" name="Google Shape;66;p15">
            <a:extLst>
              <a:ext uri="{FF2B5EF4-FFF2-40B4-BE49-F238E27FC236}">
                <a16:creationId xmlns:a16="http://schemas.microsoft.com/office/drawing/2014/main" id="{3D446660-937F-0770-A213-66372FC1E611}"/>
              </a:ext>
            </a:extLst>
          </p:cNvPr>
          <p:cNvSpPr txBox="1">
            <a:spLocks noGrp="1"/>
          </p:cNvSpPr>
          <p:nvPr>
            <p:ph type="title"/>
          </p:nvPr>
        </p:nvSpPr>
        <p:spPr>
          <a:xfrm>
            <a:off x="1013828" y="306232"/>
            <a:ext cx="7411715"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es-MX" sz="2600" dirty="0"/>
              <a:t>Algoritmos de clasificación analizados</a:t>
            </a:r>
            <a:endParaRPr lang="en-US" sz="2600" dirty="0"/>
          </a:p>
        </p:txBody>
      </p:sp>
      <p:pic>
        <p:nvPicPr>
          <p:cNvPr id="2" name="Imagen 1">
            <a:extLst>
              <a:ext uri="{FF2B5EF4-FFF2-40B4-BE49-F238E27FC236}">
                <a16:creationId xmlns:a16="http://schemas.microsoft.com/office/drawing/2014/main" id="{5844E15F-8916-A140-4E27-6957F89EB244}"/>
              </a:ext>
            </a:extLst>
          </p:cNvPr>
          <p:cNvPicPr>
            <a:picLocks noChangeAspect="1"/>
          </p:cNvPicPr>
          <p:nvPr/>
        </p:nvPicPr>
        <p:blipFill>
          <a:blip r:embed="rId3"/>
          <a:srcRect l="9343" r="20527" b="-3"/>
          <a:stretch>
            <a:fillRect/>
          </a:stretch>
        </p:blipFill>
        <p:spPr>
          <a:xfrm>
            <a:off x="1095472" y="1208225"/>
            <a:ext cx="4069800" cy="3264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7" name="Google Shape;67;p15">
            <a:extLst>
              <a:ext uri="{FF2B5EF4-FFF2-40B4-BE49-F238E27FC236}">
                <a16:creationId xmlns:a16="http://schemas.microsoft.com/office/drawing/2014/main" id="{12FE5E5D-4677-50F0-747C-FFBA1E84D371}"/>
              </a:ext>
            </a:extLst>
          </p:cNvPr>
          <p:cNvSpPr txBox="1">
            <a:spLocks noGrp="1"/>
          </p:cNvSpPr>
          <p:nvPr>
            <p:ph type="body" idx="4294967295"/>
          </p:nvPr>
        </p:nvSpPr>
        <p:spPr>
          <a:xfrm>
            <a:off x="4762500" y="1208225"/>
            <a:ext cx="4069800" cy="3264408"/>
          </a:xfrm>
        </p:spPr>
        <p:txBody>
          <a:bodyPr spcFirstLastPara="1" lIns="91425" tIns="91425" rIns="91425" bIns="91425" anchor="t" anchorCtr="0">
            <a:noAutofit/>
          </a:bodyPr>
          <a:lstStyle/>
          <a:p>
            <a:pPr indent="220980" algn="just">
              <a:spcAft>
                <a:spcPts val="600"/>
              </a:spcAft>
              <a:buClr>
                <a:srgbClr val="000000"/>
              </a:buClr>
              <a:buFont typeface="Arial"/>
              <a:buNone/>
            </a:pP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Tras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revisar</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diversos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estudios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sobre</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la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aplicación</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de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algoritmos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de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aprendizaje</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automático</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en</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la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clasificación</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de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espectros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estelares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es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posible</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establecer</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una</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comparación</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objetiva</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en</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cuanto</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desempeño</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ventajas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y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limitaciones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de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cada</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técnica</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utilizada</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8742772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AE2E6128-5253-1527-470A-978FF9332A53}"/>
            </a:ext>
          </a:extLst>
        </p:cNvPr>
        <p:cNvGrpSpPr/>
        <p:nvPr/>
      </p:nvGrpSpPr>
      <p:grpSpPr>
        <a:xfrm>
          <a:off x="0" y="0"/>
          <a:ext cx="0" cy="0"/>
          <a:chOff x="0" y="0"/>
          <a:chExt cx="0" cy="0"/>
        </a:xfrm>
      </p:grpSpPr>
      <p:sp>
        <p:nvSpPr>
          <p:cNvPr id="66" name="Google Shape;66;p15">
            <a:extLst>
              <a:ext uri="{FF2B5EF4-FFF2-40B4-BE49-F238E27FC236}">
                <a16:creationId xmlns:a16="http://schemas.microsoft.com/office/drawing/2014/main" id="{B4012281-96E4-560E-DA28-9EA75F60BFBC}"/>
              </a:ext>
            </a:extLst>
          </p:cNvPr>
          <p:cNvSpPr txBox="1">
            <a:spLocks noGrp="1"/>
          </p:cNvSpPr>
          <p:nvPr>
            <p:ph type="title"/>
          </p:nvPr>
        </p:nvSpPr>
        <p:spPr>
          <a:xfrm>
            <a:off x="1159328" y="440272"/>
            <a:ext cx="6774900"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es-MX" dirty="0"/>
              <a:t>Algoritmos de clasificación analizados</a:t>
            </a:r>
            <a:endParaRPr lang="en-US" dirty="0"/>
          </a:p>
        </p:txBody>
      </p:sp>
      <p:sp>
        <p:nvSpPr>
          <p:cNvPr id="67" name="Google Shape;67;p15">
            <a:extLst>
              <a:ext uri="{FF2B5EF4-FFF2-40B4-BE49-F238E27FC236}">
                <a16:creationId xmlns:a16="http://schemas.microsoft.com/office/drawing/2014/main" id="{F99C2CC9-7539-A716-016C-E3815E0AAA46}"/>
              </a:ext>
            </a:extLst>
          </p:cNvPr>
          <p:cNvSpPr txBox="1">
            <a:spLocks noGrp="1"/>
          </p:cNvSpPr>
          <p:nvPr>
            <p:ph type="body" idx="4294967295"/>
          </p:nvPr>
        </p:nvSpPr>
        <p:spPr>
          <a:xfrm>
            <a:off x="734785" y="1012972"/>
            <a:ext cx="8107136" cy="3272483"/>
          </a:xfrm>
        </p:spPr>
        <p:txBody>
          <a:bodyPr spcFirstLastPara="1" lIns="91425" tIns="91425" rIns="91425" bIns="91425" anchor="t" anchorCtr="0">
            <a:noAutofit/>
          </a:bodyPr>
          <a:lstStyle/>
          <a:p>
            <a:pPr indent="220980" algn="just">
              <a:lnSpc>
                <a:spcPct val="115000"/>
              </a:lnSpc>
              <a:buNone/>
            </a:pPr>
            <a:r>
              <a:rPr lang="es-MX" sz="1800" i="1" dirty="0" err="1">
                <a:effectLst/>
                <a:latin typeface="Times New Roman" panose="02020603050405020304" pitchFamily="18" charset="0"/>
                <a:ea typeface="Times New Roman" panose="02020603050405020304" pitchFamily="18" charset="0"/>
              </a:rPr>
              <a:t>Random</a:t>
            </a:r>
            <a:r>
              <a:rPr lang="es-MX" sz="1800" i="1" dirty="0">
                <a:effectLst/>
                <a:latin typeface="Times New Roman" panose="02020603050405020304" pitchFamily="18" charset="0"/>
                <a:ea typeface="Times New Roman" panose="02020603050405020304" pitchFamily="18" charset="0"/>
              </a:rPr>
              <a:t> Forest (RF):</a:t>
            </a:r>
            <a:endParaRPr lang="en-US" sz="1800" dirty="0">
              <a:effectLst/>
              <a:latin typeface="Times New Roman" panose="02020603050405020304" pitchFamily="18" charset="0"/>
              <a:ea typeface="Times New Roman" panose="02020603050405020304" pitchFamily="18" charset="0"/>
            </a:endParaRPr>
          </a:p>
          <a:p>
            <a:pPr indent="220980" algn="just">
              <a:lnSpc>
                <a:spcPct val="115000"/>
              </a:lnSpc>
            </a:pPr>
            <a:r>
              <a:rPr lang="es-MX" sz="1800" dirty="0">
                <a:effectLst/>
                <a:latin typeface="Times New Roman" panose="02020603050405020304" pitchFamily="18" charset="0"/>
                <a:ea typeface="Times New Roman" panose="02020603050405020304" pitchFamily="18" charset="0"/>
              </a:rPr>
              <a:t>Este algoritmo ha demostrado ser robusto en tareas de clasificación astronómica, especialmente cuando se dispone de conjuntos de datos balanceados. Su desempeño es destacable en términos de precisión y capacidad para manejar grandes volúmenes de datos. No obstante, en situaciones con datos desbalanceados puede presentar sesgo hacia clases mayoritarias, disminuyendo su efectividad.</a:t>
            </a:r>
            <a:endParaRPr lang="en-US" sz="1800" dirty="0">
              <a:effectLst/>
              <a:latin typeface="Times New Roman" panose="02020603050405020304" pitchFamily="18" charset="0"/>
              <a:ea typeface="Times New Roman" panose="02020603050405020304" pitchFamily="18" charset="0"/>
            </a:endParaRPr>
          </a:p>
        </p:txBody>
      </p:sp>
      <p:pic>
        <p:nvPicPr>
          <p:cNvPr id="2" name="Imagen 1">
            <a:extLst>
              <a:ext uri="{FF2B5EF4-FFF2-40B4-BE49-F238E27FC236}">
                <a16:creationId xmlns:a16="http://schemas.microsoft.com/office/drawing/2014/main" id="{14F871F9-37C0-6D96-C6BA-A505FFB28CFF}"/>
              </a:ext>
            </a:extLst>
          </p:cNvPr>
          <p:cNvPicPr>
            <a:picLocks noChangeAspect="1"/>
          </p:cNvPicPr>
          <p:nvPr/>
        </p:nvPicPr>
        <p:blipFill>
          <a:blip r:embed="rId3"/>
          <a:stretch>
            <a:fillRect/>
          </a:stretch>
        </p:blipFill>
        <p:spPr>
          <a:xfrm>
            <a:off x="4091667" y="3242113"/>
            <a:ext cx="1876426" cy="161604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5738101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FD559716-F9A3-F2D6-8DBB-F5BD9851EDB1}"/>
            </a:ext>
          </a:extLst>
        </p:cNvPr>
        <p:cNvGrpSpPr/>
        <p:nvPr/>
      </p:nvGrpSpPr>
      <p:grpSpPr>
        <a:xfrm>
          <a:off x="0" y="0"/>
          <a:ext cx="0" cy="0"/>
          <a:chOff x="0" y="0"/>
          <a:chExt cx="0" cy="0"/>
        </a:xfrm>
      </p:grpSpPr>
      <p:sp>
        <p:nvSpPr>
          <p:cNvPr id="66" name="Google Shape;66;p15">
            <a:extLst>
              <a:ext uri="{FF2B5EF4-FFF2-40B4-BE49-F238E27FC236}">
                <a16:creationId xmlns:a16="http://schemas.microsoft.com/office/drawing/2014/main" id="{145EBA08-16F2-C666-DF92-D18563C3613D}"/>
              </a:ext>
            </a:extLst>
          </p:cNvPr>
          <p:cNvSpPr txBox="1">
            <a:spLocks noGrp="1"/>
          </p:cNvSpPr>
          <p:nvPr>
            <p:ph type="title"/>
          </p:nvPr>
        </p:nvSpPr>
        <p:spPr>
          <a:xfrm>
            <a:off x="1159328" y="440272"/>
            <a:ext cx="6774900"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es-MX" dirty="0"/>
              <a:t>Algoritmos de clasificación analizados</a:t>
            </a:r>
            <a:endParaRPr lang="en-US" dirty="0"/>
          </a:p>
        </p:txBody>
      </p:sp>
      <p:sp>
        <p:nvSpPr>
          <p:cNvPr id="67" name="Google Shape;67;p15">
            <a:extLst>
              <a:ext uri="{FF2B5EF4-FFF2-40B4-BE49-F238E27FC236}">
                <a16:creationId xmlns:a16="http://schemas.microsoft.com/office/drawing/2014/main" id="{3E45B1DC-17B3-E99D-E5B7-B4C4E4D24789}"/>
              </a:ext>
            </a:extLst>
          </p:cNvPr>
          <p:cNvSpPr txBox="1">
            <a:spLocks noGrp="1"/>
          </p:cNvSpPr>
          <p:nvPr>
            <p:ph type="body" idx="4294967295"/>
          </p:nvPr>
        </p:nvSpPr>
        <p:spPr>
          <a:xfrm>
            <a:off x="734785" y="1012972"/>
            <a:ext cx="8107136" cy="3272483"/>
          </a:xfrm>
        </p:spPr>
        <p:txBody>
          <a:bodyPr spcFirstLastPara="1" lIns="91425" tIns="91425" rIns="91425" bIns="91425" anchor="t" anchorCtr="0">
            <a:noAutofit/>
          </a:bodyPr>
          <a:lstStyle/>
          <a:p>
            <a:pPr indent="220980" algn="just">
              <a:lnSpc>
                <a:spcPct val="115000"/>
              </a:lnSpc>
              <a:buNone/>
            </a:pPr>
            <a:r>
              <a:rPr lang="es-MX" sz="1800" i="1" dirty="0" err="1">
                <a:effectLst/>
                <a:latin typeface="Times New Roman" panose="02020603050405020304" pitchFamily="18" charset="0"/>
                <a:ea typeface="Times New Roman" panose="02020603050405020304" pitchFamily="18" charset="0"/>
              </a:rPr>
              <a:t>Support</a:t>
            </a:r>
            <a:r>
              <a:rPr lang="es-MX" sz="1800" i="1" dirty="0">
                <a:effectLst/>
                <a:latin typeface="Times New Roman" panose="02020603050405020304" pitchFamily="18" charset="0"/>
                <a:ea typeface="Times New Roman" panose="02020603050405020304" pitchFamily="18" charset="0"/>
              </a:rPr>
              <a:t> Vector Machine (SVM):</a:t>
            </a:r>
            <a:endParaRPr lang="en-US" sz="1800" dirty="0">
              <a:effectLst/>
              <a:latin typeface="Times New Roman" panose="02020603050405020304" pitchFamily="18" charset="0"/>
              <a:ea typeface="Times New Roman" panose="02020603050405020304" pitchFamily="18" charset="0"/>
            </a:endParaRPr>
          </a:p>
          <a:p>
            <a:pPr indent="220980" algn="just">
              <a:lnSpc>
                <a:spcPct val="115000"/>
              </a:lnSpc>
            </a:pPr>
            <a:r>
              <a:rPr lang="es-MX" sz="1800" dirty="0">
                <a:effectLst/>
                <a:latin typeface="Times New Roman" panose="02020603050405020304" pitchFamily="18" charset="0"/>
                <a:ea typeface="Times New Roman" panose="02020603050405020304" pitchFamily="18" charset="0"/>
              </a:rPr>
              <a:t>SVM muestra buenos resultados cuando los datos están adecuadamente preprocesados y balanceados. Sin embargo, su rendimiento se degrada en presencia de clases desbalanceadas o con ruido, y su complejidad computacional aumenta al trabajar con grandes conjuntos de datos, como los de Gaia DR3.</a:t>
            </a:r>
            <a:endParaRPr lang="en-US" sz="1800" dirty="0">
              <a:effectLst/>
              <a:latin typeface="Times New Roman" panose="02020603050405020304" pitchFamily="18" charset="0"/>
              <a:ea typeface="Times New Roman" panose="02020603050405020304" pitchFamily="18" charset="0"/>
            </a:endParaRPr>
          </a:p>
        </p:txBody>
      </p:sp>
      <p:pic>
        <p:nvPicPr>
          <p:cNvPr id="3" name="Imagen 2">
            <a:extLst>
              <a:ext uri="{FF2B5EF4-FFF2-40B4-BE49-F238E27FC236}">
                <a16:creationId xmlns:a16="http://schemas.microsoft.com/office/drawing/2014/main" id="{08B8EA0A-8B7A-27B2-D0E7-14BD118DECC5}"/>
              </a:ext>
            </a:extLst>
          </p:cNvPr>
          <p:cNvPicPr>
            <a:picLocks noChangeAspect="1"/>
          </p:cNvPicPr>
          <p:nvPr/>
        </p:nvPicPr>
        <p:blipFill>
          <a:blip r:embed="rId3"/>
          <a:stretch>
            <a:fillRect/>
          </a:stretch>
        </p:blipFill>
        <p:spPr>
          <a:xfrm>
            <a:off x="3314700" y="2678497"/>
            <a:ext cx="3077936" cy="2385401"/>
          </a:xfrm>
          <a:prstGeom prst="rect">
            <a:avLst/>
          </a:prstGeom>
        </p:spPr>
      </p:pic>
    </p:spTree>
    <p:extLst>
      <p:ext uri="{BB962C8B-B14F-4D97-AF65-F5344CB8AC3E}">
        <p14:creationId xmlns:p14="http://schemas.microsoft.com/office/powerpoint/2010/main" val="208998306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2169CB7E-00FB-ADD2-21B2-871A790219CD}"/>
            </a:ext>
          </a:extLst>
        </p:cNvPr>
        <p:cNvGrpSpPr/>
        <p:nvPr/>
      </p:nvGrpSpPr>
      <p:grpSpPr>
        <a:xfrm>
          <a:off x="0" y="0"/>
          <a:ext cx="0" cy="0"/>
          <a:chOff x="0" y="0"/>
          <a:chExt cx="0" cy="0"/>
        </a:xfrm>
      </p:grpSpPr>
      <p:sp>
        <p:nvSpPr>
          <p:cNvPr id="66" name="Google Shape;66;p15">
            <a:extLst>
              <a:ext uri="{FF2B5EF4-FFF2-40B4-BE49-F238E27FC236}">
                <a16:creationId xmlns:a16="http://schemas.microsoft.com/office/drawing/2014/main" id="{BCB38093-2605-330C-DE4C-127A8B2624DB}"/>
              </a:ext>
            </a:extLst>
          </p:cNvPr>
          <p:cNvSpPr txBox="1">
            <a:spLocks noGrp="1"/>
          </p:cNvSpPr>
          <p:nvPr>
            <p:ph type="title"/>
          </p:nvPr>
        </p:nvSpPr>
        <p:spPr>
          <a:xfrm>
            <a:off x="1159328" y="440272"/>
            <a:ext cx="6774900"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es-MX" dirty="0"/>
              <a:t>Algoritmos de clasificación analizados</a:t>
            </a:r>
            <a:endParaRPr lang="en-US" dirty="0"/>
          </a:p>
        </p:txBody>
      </p:sp>
      <p:sp>
        <p:nvSpPr>
          <p:cNvPr id="67" name="Google Shape;67;p15">
            <a:extLst>
              <a:ext uri="{FF2B5EF4-FFF2-40B4-BE49-F238E27FC236}">
                <a16:creationId xmlns:a16="http://schemas.microsoft.com/office/drawing/2014/main" id="{F8252993-6CDB-851F-2E25-2EBB91659DC2}"/>
              </a:ext>
            </a:extLst>
          </p:cNvPr>
          <p:cNvSpPr txBox="1">
            <a:spLocks noGrp="1"/>
          </p:cNvSpPr>
          <p:nvPr>
            <p:ph type="body" idx="4294967295"/>
          </p:nvPr>
        </p:nvSpPr>
        <p:spPr>
          <a:xfrm>
            <a:off x="734785" y="1012972"/>
            <a:ext cx="8107136" cy="3272483"/>
          </a:xfrm>
        </p:spPr>
        <p:txBody>
          <a:bodyPr spcFirstLastPara="1" lIns="91425" tIns="91425" rIns="91425" bIns="91425" anchor="t" anchorCtr="0">
            <a:noAutofit/>
          </a:bodyPr>
          <a:lstStyle/>
          <a:p>
            <a:pPr indent="220980" algn="just">
              <a:lnSpc>
                <a:spcPct val="115000"/>
              </a:lnSpc>
              <a:buNone/>
            </a:pPr>
            <a:r>
              <a:rPr lang="es-MX" sz="1800" i="1" dirty="0">
                <a:effectLst/>
                <a:latin typeface="Times New Roman" panose="02020603050405020304" pitchFamily="18" charset="0"/>
                <a:ea typeface="Times New Roman" panose="02020603050405020304" pitchFamily="18" charset="0"/>
              </a:rPr>
              <a:t>Artificial Neural Networks (ANN):</a:t>
            </a:r>
            <a:endParaRPr lang="en-US" sz="1800" dirty="0">
              <a:effectLst/>
              <a:latin typeface="Times New Roman" panose="02020603050405020304" pitchFamily="18" charset="0"/>
              <a:ea typeface="Times New Roman" panose="02020603050405020304" pitchFamily="18" charset="0"/>
            </a:endParaRPr>
          </a:p>
          <a:p>
            <a:pPr indent="220980" algn="just">
              <a:lnSpc>
                <a:spcPct val="115000"/>
              </a:lnSpc>
            </a:pPr>
            <a:r>
              <a:rPr lang="es-MX" sz="1800" dirty="0">
                <a:effectLst/>
                <a:latin typeface="Times New Roman" panose="02020603050405020304" pitchFamily="18" charset="0"/>
                <a:ea typeface="Times New Roman" panose="02020603050405020304" pitchFamily="18" charset="0"/>
              </a:rPr>
              <a:t>Las redes neuronales artificiales se posicionan como una de las técnicas más precisas, tanto en conjuntos de datos balanceados como desbalanceados. Su capacidad de aprendizaje y generalización ha sido superior a otros modelos, aunque requieren mayor capacidad de cómputo y tiempo de entrenamiento.</a:t>
            </a:r>
            <a:endParaRPr lang="en-US" sz="1800" dirty="0">
              <a:effectLst/>
              <a:latin typeface="Times New Roman" panose="02020603050405020304" pitchFamily="18" charset="0"/>
              <a:ea typeface="Times New Roman" panose="02020603050405020304" pitchFamily="18" charset="0"/>
            </a:endParaRPr>
          </a:p>
        </p:txBody>
      </p:sp>
      <p:pic>
        <p:nvPicPr>
          <p:cNvPr id="2" name="Imagen 1">
            <a:extLst>
              <a:ext uri="{FF2B5EF4-FFF2-40B4-BE49-F238E27FC236}">
                <a16:creationId xmlns:a16="http://schemas.microsoft.com/office/drawing/2014/main" id="{D3C014C5-E627-5667-094D-162DB7AA8414}"/>
              </a:ext>
            </a:extLst>
          </p:cNvPr>
          <p:cNvPicPr>
            <a:picLocks noChangeAspect="1"/>
          </p:cNvPicPr>
          <p:nvPr/>
        </p:nvPicPr>
        <p:blipFill>
          <a:blip r:embed="rId3"/>
          <a:stretch>
            <a:fillRect/>
          </a:stretch>
        </p:blipFill>
        <p:spPr>
          <a:xfrm>
            <a:off x="3475831" y="2710543"/>
            <a:ext cx="3512968" cy="2343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282204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69FBD4EC-28C1-D887-E816-1E9AD0876033}"/>
            </a:ext>
          </a:extLst>
        </p:cNvPr>
        <p:cNvGrpSpPr/>
        <p:nvPr/>
      </p:nvGrpSpPr>
      <p:grpSpPr>
        <a:xfrm>
          <a:off x="0" y="0"/>
          <a:ext cx="0" cy="0"/>
          <a:chOff x="0" y="0"/>
          <a:chExt cx="0" cy="0"/>
        </a:xfrm>
      </p:grpSpPr>
      <p:sp>
        <p:nvSpPr>
          <p:cNvPr id="66" name="Google Shape;66;p15">
            <a:extLst>
              <a:ext uri="{FF2B5EF4-FFF2-40B4-BE49-F238E27FC236}">
                <a16:creationId xmlns:a16="http://schemas.microsoft.com/office/drawing/2014/main" id="{934952E4-DA10-CC82-B5D3-362E2063F710}"/>
              </a:ext>
            </a:extLst>
          </p:cNvPr>
          <p:cNvSpPr txBox="1">
            <a:spLocks noGrp="1"/>
          </p:cNvSpPr>
          <p:nvPr>
            <p:ph type="title"/>
          </p:nvPr>
        </p:nvSpPr>
        <p:spPr>
          <a:xfrm>
            <a:off x="1159328" y="440272"/>
            <a:ext cx="6774900"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es-MX" dirty="0"/>
              <a:t>Algoritmos de clasificación analizados</a:t>
            </a:r>
            <a:endParaRPr lang="en-US" dirty="0"/>
          </a:p>
        </p:txBody>
      </p:sp>
      <p:sp>
        <p:nvSpPr>
          <p:cNvPr id="67" name="Google Shape;67;p15">
            <a:extLst>
              <a:ext uri="{FF2B5EF4-FFF2-40B4-BE49-F238E27FC236}">
                <a16:creationId xmlns:a16="http://schemas.microsoft.com/office/drawing/2014/main" id="{A613737F-CF64-2984-A494-2D12ED0750D5}"/>
              </a:ext>
            </a:extLst>
          </p:cNvPr>
          <p:cNvSpPr txBox="1">
            <a:spLocks noGrp="1"/>
          </p:cNvSpPr>
          <p:nvPr>
            <p:ph type="body" idx="4294967295"/>
          </p:nvPr>
        </p:nvSpPr>
        <p:spPr>
          <a:xfrm>
            <a:off x="734785" y="1012972"/>
            <a:ext cx="8107136" cy="3272483"/>
          </a:xfrm>
        </p:spPr>
        <p:txBody>
          <a:bodyPr spcFirstLastPara="1" lIns="91425" tIns="91425" rIns="91425" bIns="91425" anchor="t" anchorCtr="0">
            <a:noAutofit/>
          </a:bodyPr>
          <a:lstStyle/>
          <a:p>
            <a:pPr indent="220980" algn="just">
              <a:lnSpc>
                <a:spcPct val="115000"/>
              </a:lnSpc>
              <a:buNone/>
            </a:pPr>
            <a:r>
              <a:rPr lang="es-MX" sz="1800" i="1" dirty="0" err="1">
                <a:effectLst/>
                <a:latin typeface="Times New Roman" panose="02020603050405020304" pitchFamily="18" charset="0"/>
                <a:ea typeface="Times New Roman" panose="02020603050405020304" pitchFamily="18" charset="0"/>
              </a:rPr>
              <a:t>Gradient</a:t>
            </a:r>
            <a:r>
              <a:rPr lang="es-MX" sz="1800" i="1" dirty="0">
                <a:effectLst/>
                <a:latin typeface="Times New Roman" panose="02020603050405020304" pitchFamily="18" charset="0"/>
                <a:ea typeface="Times New Roman" panose="02020603050405020304" pitchFamily="18" charset="0"/>
              </a:rPr>
              <a:t> </a:t>
            </a:r>
            <a:r>
              <a:rPr lang="es-MX" sz="1800" i="1" dirty="0" err="1">
                <a:effectLst/>
                <a:latin typeface="Times New Roman" panose="02020603050405020304" pitchFamily="18" charset="0"/>
                <a:ea typeface="Times New Roman" panose="02020603050405020304" pitchFamily="18" charset="0"/>
              </a:rPr>
              <a:t>Boosting</a:t>
            </a:r>
            <a:r>
              <a:rPr lang="es-MX" sz="1800" i="1" dirty="0">
                <a:effectLst/>
                <a:latin typeface="Times New Roman" panose="02020603050405020304" pitchFamily="18" charset="0"/>
                <a:ea typeface="Times New Roman" panose="02020603050405020304" pitchFamily="18" charset="0"/>
              </a:rPr>
              <a:t> (GB):</a:t>
            </a:r>
            <a:endParaRPr lang="en-US" sz="1800" dirty="0">
              <a:effectLst/>
              <a:latin typeface="Times New Roman" panose="02020603050405020304" pitchFamily="18" charset="0"/>
              <a:ea typeface="Times New Roman" panose="02020603050405020304" pitchFamily="18" charset="0"/>
            </a:endParaRPr>
          </a:p>
          <a:p>
            <a:pPr indent="220980" algn="just">
              <a:lnSpc>
                <a:spcPct val="115000"/>
              </a:lnSpc>
            </a:pPr>
            <a:r>
              <a:rPr lang="es-MX" sz="1800" dirty="0">
                <a:effectLst/>
                <a:latin typeface="Times New Roman" panose="02020603050405020304" pitchFamily="18" charset="0"/>
                <a:ea typeface="Times New Roman" panose="02020603050405020304" pitchFamily="18" charset="0"/>
              </a:rPr>
              <a:t>Este algoritmo ha mostrado un rendimiento comparable e incluso superior al de </a:t>
            </a:r>
            <a:r>
              <a:rPr lang="es-MX" sz="1800" i="1" dirty="0" err="1">
                <a:effectLst/>
                <a:latin typeface="Times New Roman" panose="02020603050405020304" pitchFamily="18" charset="0"/>
                <a:ea typeface="Times New Roman" panose="02020603050405020304" pitchFamily="18" charset="0"/>
              </a:rPr>
              <a:t>Random</a:t>
            </a:r>
            <a:r>
              <a:rPr lang="es-MX" sz="1800" i="1" dirty="0">
                <a:effectLst/>
                <a:latin typeface="Times New Roman" panose="02020603050405020304" pitchFamily="18" charset="0"/>
                <a:ea typeface="Times New Roman" panose="02020603050405020304" pitchFamily="18" charset="0"/>
              </a:rPr>
              <a:t> Forest</a:t>
            </a:r>
            <a:r>
              <a:rPr lang="es-MX" sz="1800" dirty="0">
                <a:effectLst/>
                <a:latin typeface="Times New Roman" panose="02020603050405020304" pitchFamily="18" charset="0"/>
                <a:ea typeface="Times New Roman" panose="02020603050405020304" pitchFamily="18" charset="0"/>
              </a:rPr>
              <a:t> en varias métricas. Su principal ventaja radica en su capacidad para optimizar errores residuales en forma iterativa. No obstante, también es susceptible al desbalance de clases, por lo que requiere estrategias de preprocesamiento adicionales.</a:t>
            </a:r>
            <a:endParaRPr lang="en-US" sz="1800" dirty="0">
              <a:effectLst/>
              <a:latin typeface="Times New Roman" panose="02020603050405020304" pitchFamily="18" charset="0"/>
              <a:ea typeface="Times New Roman" panose="02020603050405020304" pitchFamily="18" charset="0"/>
            </a:endParaRPr>
          </a:p>
        </p:txBody>
      </p:sp>
      <p:pic>
        <p:nvPicPr>
          <p:cNvPr id="3" name="Imagen 2">
            <a:extLst>
              <a:ext uri="{FF2B5EF4-FFF2-40B4-BE49-F238E27FC236}">
                <a16:creationId xmlns:a16="http://schemas.microsoft.com/office/drawing/2014/main" id="{4D7AA6E7-8BAF-FCBC-4392-AF91214B38AD}"/>
              </a:ext>
            </a:extLst>
          </p:cNvPr>
          <p:cNvPicPr>
            <a:picLocks noChangeAspect="1"/>
          </p:cNvPicPr>
          <p:nvPr/>
        </p:nvPicPr>
        <p:blipFill>
          <a:blip r:embed="rId3"/>
          <a:stretch>
            <a:fillRect/>
          </a:stretch>
        </p:blipFill>
        <p:spPr>
          <a:xfrm>
            <a:off x="3975062" y="2725667"/>
            <a:ext cx="2833953" cy="2336190"/>
          </a:xfrm>
          <a:prstGeom prst="rect">
            <a:avLst/>
          </a:prstGeom>
        </p:spPr>
      </p:pic>
    </p:spTree>
    <p:extLst>
      <p:ext uri="{BB962C8B-B14F-4D97-AF65-F5344CB8AC3E}">
        <p14:creationId xmlns:p14="http://schemas.microsoft.com/office/powerpoint/2010/main" val="203157633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B146FF55-D385-AAE7-FA13-48E2DAE6ADAF}"/>
            </a:ext>
          </a:extLst>
        </p:cNvPr>
        <p:cNvGrpSpPr/>
        <p:nvPr/>
      </p:nvGrpSpPr>
      <p:grpSpPr>
        <a:xfrm>
          <a:off x="0" y="0"/>
          <a:ext cx="0" cy="0"/>
          <a:chOff x="0" y="0"/>
          <a:chExt cx="0" cy="0"/>
        </a:xfrm>
      </p:grpSpPr>
      <p:sp>
        <p:nvSpPr>
          <p:cNvPr id="66" name="Google Shape;66;p15">
            <a:extLst>
              <a:ext uri="{FF2B5EF4-FFF2-40B4-BE49-F238E27FC236}">
                <a16:creationId xmlns:a16="http://schemas.microsoft.com/office/drawing/2014/main" id="{BDA46C1A-4576-FF80-846C-0AF7B170FD52}"/>
              </a:ext>
            </a:extLst>
          </p:cNvPr>
          <p:cNvSpPr txBox="1">
            <a:spLocks noGrp="1"/>
          </p:cNvSpPr>
          <p:nvPr>
            <p:ph type="title"/>
          </p:nvPr>
        </p:nvSpPr>
        <p:spPr>
          <a:xfrm>
            <a:off x="1159328" y="440272"/>
            <a:ext cx="6774900"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es-MX" dirty="0"/>
              <a:t>Algoritmos de clasificación analizados</a:t>
            </a:r>
            <a:endParaRPr lang="en-US" dirty="0"/>
          </a:p>
        </p:txBody>
      </p:sp>
      <p:sp>
        <p:nvSpPr>
          <p:cNvPr id="67" name="Google Shape;67;p15">
            <a:extLst>
              <a:ext uri="{FF2B5EF4-FFF2-40B4-BE49-F238E27FC236}">
                <a16:creationId xmlns:a16="http://schemas.microsoft.com/office/drawing/2014/main" id="{4B638C0A-8C6A-298C-A072-3832CDF4380D}"/>
              </a:ext>
            </a:extLst>
          </p:cNvPr>
          <p:cNvSpPr txBox="1">
            <a:spLocks noGrp="1"/>
          </p:cNvSpPr>
          <p:nvPr>
            <p:ph type="body" idx="4294967295"/>
          </p:nvPr>
        </p:nvSpPr>
        <p:spPr>
          <a:xfrm>
            <a:off x="734785" y="1012972"/>
            <a:ext cx="8107136" cy="3272483"/>
          </a:xfrm>
        </p:spPr>
        <p:txBody>
          <a:bodyPr spcFirstLastPara="1" lIns="91425" tIns="91425" rIns="91425" bIns="91425" anchor="t" anchorCtr="0">
            <a:noAutofit/>
          </a:bodyPr>
          <a:lstStyle/>
          <a:p>
            <a:pPr indent="220980" algn="just">
              <a:lnSpc>
                <a:spcPct val="115000"/>
              </a:lnSpc>
              <a:buNone/>
            </a:pPr>
            <a:r>
              <a:rPr lang="es-MX" sz="1800" i="1" dirty="0" err="1">
                <a:effectLst/>
                <a:latin typeface="Times New Roman" panose="02020603050405020304" pitchFamily="18" charset="0"/>
                <a:ea typeface="Times New Roman" panose="02020603050405020304" pitchFamily="18" charset="0"/>
              </a:rPr>
              <a:t>Naive</a:t>
            </a:r>
            <a:r>
              <a:rPr lang="es-MX" sz="1800" i="1" dirty="0">
                <a:effectLst/>
                <a:latin typeface="Times New Roman" panose="02020603050405020304" pitchFamily="18" charset="0"/>
                <a:ea typeface="Times New Roman" panose="02020603050405020304" pitchFamily="18" charset="0"/>
              </a:rPr>
              <a:t> Bayes:</a:t>
            </a:r>
            <a:endParaRPr lang="en-US" sz="1800" dirty="0">
              <a:effectLst/>
              <a:latin typeface="Times New Roman" panose="02020603050405020304" pitchFamily="18" charset="0"/>
              <a:ea typeface="Times New Roman" panose="02020603050405020304" pitchFamily="18" charset="0"/>
            </a:endParaRPr>
          </a:p>
          <a:p>
            <a:pPr indent="220980" algn="just">
              <a:lnSpc>
                <a:spcPct val="115000"/>
              </a:lnSpc>
            </a:pPr>
            <a:r>
              <a:rPr lang="es-MX" sz="1800" dirty="0">
                <a:effectLst/>
                <a:latin typeface="Times New Roman" panose="02020603050405020304" pitchFamily="18" charset="0"/>
                <a:ea typeface="Times New Roman" panose="02020603050405020304" pitchFamily="18" charset="0"/>
              </a:rPr>
              <a:t>Aunque es eficiente en términos de velocidad y simplicidad, su desempeño es limitado debido a la suposición de independencia entre variables, lo cual rara vez se cumple en datos espectrales astronómicos. Como resultado, este algoritmo ha mostrado menor precisión y fiabilidad frente a técnicas más modernas.</a:t>
            </a:r>
            <a:endParaRPr lang="en-US" sz="1800" dirty="0">
              <a:effectLst/>
              <a:latin typeface="Times New Roman" panose="02020603050405020304" pitchFamily="18" charset="0"/>
              <a:ea typeface="Times New Roman" panose="02020603050405020304" pitchFamily="18" charset="0"/>
            </a:endParaRPr>
          </a:p>
          <a:p>
            <a:pPr indent="0" algn="just">
              <a:lnSpc>
                <a:spcPct val="115000"/>
              </a:lnSpc>
              <a:buNone/>
            </a:pPr>
            <a:endParaRPr lang="en-US" sz="1800" dirty="0">
              <a:effectLst/>
              <a:latin typeface="Times New Roman" panose="02020603050405020304" pitchFamily="18" charset="0"/>
              <a:ea typeface="Times New Roman" panose="02020603050405020304" pitchFamily="18" charset="0"/>
            </a:endParaRPr>
          </a:p>
        </p:txBody>
      </p:sp>
      <p:pic>
        <p:nvPicPr>
          <p:cNvPr id="2" name="Imagen 1">
            <a:extLst>
              <a:ext uri="{FF2B5EF4-FFF2-40B4-BE49-F238E27FC236}">
                <a16:creationId xmlns:a16="http://schemas.microsoft.com/office/drawing/2014/main" id="{3CC524A2-3A05-8DE6-D8AD-612A90CCFD36}"/>
              </a:ext>
            </a:extLst>
          </p:cNvPr>
          <p:cNvPicPr>
            <a:picLocks noChangeAspect="1"/>
          </p:cNvPicPr>
          <p:nvPr/>
        </p:nvPicPr>
        <p:blipFill>
          <a:blip r:embed="rId3"/>
          <a:stretch>
            <a:fillRect/>
          </a:stretch>
        </p:blipFill>
        <p:spPr>
          <a:xfrm>
            <a:off x="2963635" y="2784021"/>
            <a:ext cx="4049486" cy="22778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359312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774E53-85A6-7D75-7F72-58583455BA4A}"/>
              </a:ext>
            </a:extLst>
          </p:cNvPr>
          <p:cNvSpPr>
            <a:spLocks noGrp="1"/>
          </p:cNvSpPr>
          <p:nvPr>
            <p:ph type="title"/>
          </p:nvPr>
        </p:nvSpPr>
        <p:spPr/>
        <p:txBody>
          <a:bodyPr>
            <a:normAutofit fontScale="90000"/>
          </a:bodyPr>
          <a:lstStyle/>
          <a:p>
            <a:r>
              <a:rPr lang="es-MX" dirty="0"/>
              <a:t>Resultados</a:t>
            </a:r>
            <a:endParaRPr lang="en-US" dirty="0"/>
          </a:p>
        </p:txBody>
      </p:sp>
      <p:sp>
        <p:nvSpPr>
          <p:cNvPr id="3" name="Marcador de texto 2">
            <a:extLst>
              <a:ext uri="{FF2B5EF4-FFF2-40B4-BE49-F238E27FC236}">
                <a16:creationId xmlns:a16="http://schemas.microsoft.com/office/drawing/2014/main" id="{3A56A72C-B2CC-7F84-5E1D-7E2CA61BF2C0}"/>
              </a:ext>
            </a:extLst>
          </p:cNvPr>
          <p:cNvSpPr>
            <a:spLocks noGrp="1"/>
          </p:cNvSpPr>
          <p:nvPr>
            <p:ph type="body" idx="1"/>
          </p:nvPr>
        </p:nvSpPr>
        <p:spPr/>
        <p:txBody>
          <a:bodyPr/>
          <a:lstStyle/>
          <a:p>
            <a:pPr algn="just"/>
            <a:r>
              <a:rPr lang="es-ES" dirty="0"/>
              <a:t>ANN y </a:t>
            </a:r>
            <a:r>
              <a:rPr lang="es-ES" dirty="0" err="1"/>
              <a:t>Gradient</a:t>
            </a:r>
            <a:r>
              <a:rPr lang="es-ES" dirty="0"/>
              <a:t> </a:t>
            </a:r>
            <a:r>
              <a:rPr lang="es-ES" dirty="0" err="1"/>
              <a:t>Boosting</a:t>
            </a:r>
            <a:r>
              <a:rPr lang="es-ES" dirty="0"/>
              <a:t> muestran la mayor precisión en clasificación.</a:t>
            </a:r>
          </a:p>
          <a:p>
            <a:pPr algn="just"/>
            <a:r>
              <a:rPr lang="es-ES" dirty="0" err="1"/>
              <a:t>Random</a:t>
            </a:r>
            <a:r>
              <a:rPr lang="es-ES" dirty="0"/>
              <a:t> Forest y aprendizaje activo optimizan modelos con menos datos etiquetados.</a:t>
            </a:r>
          </a:p>
          <a:p>
            <a:pPr algn="just"/>
            <a:r>
              <a:rPr lang="es-ES" dirty="0"/>
              <a:t>El Machine </a:t>
            </a:r>
            <a:r>
              <a:rPr lang="es-ES" dirty="0" err="1"/>
              <a:t>Learning</a:t>
            </a:r>
            <a:r>
              <a:rPr lang="es-ES" dirty="0"/>
              <a:t> supera métodos tradicionales en eficiencia y velocidad.</a:t>
            </a:r>
            <a:endParaRPr lang="en-US" dirty="0"/>
          </a:p>
        </p:txBody>
      </p:sp>
      <p:pic>
        <p:nvPicPr>
          <p:cNvPr id="7" name="Imagen 6">
            <a:extLst>
              <a:ext uri="{FF2B5EF4-FFF2-40B4-BE49-F238E27FC236}">
                <a16:creationId xmlns:a16="http://schemas.microsoft.com/office/drawing/2014/main" id="{0A006106-794C-DD64-7F3C-132BE8F9D958}"/>
              </a:ext>
            </a:extLst>
          </p:cNvPr>
          <p:cNvPicPr>
            <a:picLocks noChangeAspect="1"/>
          </p:cNvPicPr>
          <p:nvPr/>
        </p:nvPicPr>
        <p:blipFill>
          <a:blip r:embed="rId2"/>
          <a:stretch>
            <a:fillRect/>
          </a:stretch>
        </p:blipFill>
        <p:spPr>
          <a:xfrm>
            <a:off x="3616779" y="2969898"/>
            <a:ext cx="3535135" cy="2008241"/>
          </a:xfrm>
          <a:prstGeom prst="rect">
            <a:avLst/>
          </a:prstGeom>
          <a:ln>
            <a:noFill/>
          </a:ln>
          <a:effectLst>
            <a:softEdge rad="112500"/>
          </a:effectLst>
        </p:spPr>
      </p:pic>
    </p:spTree>
    <p:extLst>
      <p:ext uri="{BB962C8B-B14F-4D97-AF65-F5344CB8AC3E}">
        <p14:creationId xmlns:p14="http://schemas.microsoft.com/office/powerpoint/2010/main" val="94340933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CA574017-154C-C065-05EE-BD3840EEBD01}"/>
            </a:ext>
          </a:extLst>
        </p:cNvPr>
        <p:cNvGrpSpPr/>
        <p:nvPr/>
      </p:nvGrpSpPr>
      <p:grpSpPr>
        <a:xfrm>
          <a:off x="0" y="0"/>
          <a:ext cx="0" cy="0"/>
          <a:chOff x="0" y="0"/>
          <a:chExt cx="0" cy="0"/>
        </a:xfrm>
      </p:grpSpPr>
      <p:sp>
        <p:nvSpPr>
          <p:cNvPr id="66" name="Google Shape;66;p15">
            <a:extLst>
              <a:ext uri="{FF2B5EF4-FFF2-40B4-BE49-F238E27FC236}">
                <a16:creationId xmlns:a16="http://schemas.microsoft.com/office/drawing/2014/main" id="{20F43E28-260A-D239-96BE-CBA5F828808F}"/>
              </a:ext>
            </a:extLst>
          </p:cNvPr>
          <p:cNvSpPr txBox="1">
            <a:spLocks noGrp="1"/>
          </p:cNvSpPr>
          <p:nvPr>
            <p:ph type="title"/>
          </p:nvPr>
        </p:nvSpPr>
        <p:spPr>
          <a:xfrm>
            <a:off x="1159328" y="440272"/>
            <a:ext cx="6774900"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es-MX" dirty="0"/>
              <a:t>Conclusiones</a:t>
            </a:r>
            <a:endParaRPr lang="en-US" dirty="0"/>
          </a:p>
        </p:txBody>
      </p:sp>
      <p:sp>
        <p:nvSpPr>
          <p:cNvPr id="67" name="Google Shape;67;p15">
            <a:extLst>
              <a:ext uri="{FF2B5EF4-FFF2-40B4-BE49-F238E27FC236}">
                <a16:creationId xmlns:a16="http://schemas.microsoft.com/office/drawing/2014/main" id="{0C18E544-3796-FDCD-64A6-A99523525905}"/>
              </a:ext>
            </a:extLst>
          </p:cNvPr>
          <p:cNvSpPr txBox="1">
            <a:spLocks noGrp="1"/>
          </p:cNvSpPr>
          <p:nvPr>
            <p:ph type="body" idx="4294967295"/>
          </p:nvPr>
        </p:nvSpPr>
        <p:spPr>
          <a:xfrm>
            <a:off x="734785" y="1012972"/>
            <a:ext cx="8107136" cy="3272483"/>
          </a:xfrm>
        </p:spPr>
        <p:txBody>
          <a:bodyPr spcFirstLastPara="1" lIns="91425" tIns="91425" rIns="91425" bIns="91425" anchor="t" anchorCtr="0">
            <a:noAutofit/>
          </a:bodyPr>
          <a:lstStyle/>
          <a:p>
            <a:pPr indent="0" algn="just">
              <a:lnSpc>
                <a:spcPct val="115000"/>
              </a:lnSpc>
              <a:buNone/>
            </a:pPr>
            <a:endParaRPr lang="en-US" sz="1800" dirty="0">
              <a:effectLst/>
              <a:latin typeface="Times New Roman" panose="02020603050405020304" pitchFamily="18" charset="0"/>
              <a:ea typeface="Times New Roman" panose="02020603050405020304" pitchFamily="18" charset="0"/>
            </a:endParaRPr>
          </a:p>
        </p:txBody>
      </p:sp>
      <p:pic>
        <p:nvPicPr>
          <p:cNvPr id="6" name="Imagen 5">
            <a:extLst>
              <a:ext uri="{FF2B5EF4-FFF2-40B4-BE49-F238E27FC236}">
                <a16:creationId xmlns:a16="http://schemas.microsoft.com/office/drawing/2014/main" id="{A2822203-FA66-5F20-3F40-CCDDEBFBCE48}"/>
              </a:ext>
            </a:extLst>
          </p:cNvPr>
          <p:cNvPicPr>
            <a:picLocks noChangeAspect="1"/>
          </p:cNvPicPr>
          <p:nvPr/>
        </p:nvPicPr>
        <p:blipFill>
          <a:blip r:embed="rId3"/>
          <a:stretch>
            <a:fillRect/>
          </a:stretch>
        </p:blipFill>
        <p:spPr>
          <a:xfrm>
            <a:off x="1281793" y="1012972"/>
            <a:ext cx="3722914" cy="2914067"/>
          </a:xfrm>
          <a:prstGeom prst="rect">
            <a:avLst/>
          </a:prstGeom>
        </p:spPr>
      </p:pic>
      <p:pic>
        <p:nvPicPr>
          <p:cNvPr id="8" name="Imagen 7">
            <a:extLst>
              <a:ext uri="{FF2B5EF4-FFF2-40B4-BE49-F238E27FC236}">
                <a16:creationId xmlns:a16="http://schemas.microsoft.com/office/drawing/2014/main" id="{92DBF0A2-9334-5754-2E42-BB8B5966C650}"/>
              </a:ext>
            </a:extLst>
          </p:cNvPr>
          <p:cNvPicPr>
            <a:picLocks noChangeAspect="1"/>
          </p:cNvPicPr>
          <p:nvPr/>
        </p:nvPicPr>
        <p:blipFill>
          <a:blip r:embed="rId4"/>
          <a:stretch>
            <a:fillRect/>
          </a:stretch>
        </p:blipFill>
        <p:spPr>
          <a:xfrm>
            <a:off x="5796644" y="1749075"/>
            <a:ext cx="3167742" cy="3109080"/>
          </a:xfrm>
          <a:prstGeom prst="rect">
            <a:avLst/>
          </a:prstGeom>
        </p:spPr>
      </p:pic>
    </p:spTree>
    <p:extLst>
      <p:ext uri="{BB962C8B-B14F-4D97-AF65-F5344CB8AC3E}">
        <p14:creationId xmlns:p14="http://schemas.microsoft.com/office/powerpoint/2010/main" val="354673227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4;p5">
            <a:extLst>
              <a:ext uri="{FF2B5EF4-FFF2-40B4-BE49-F238E27FC236}">
                <a16:creationId xmlns:a16="http://schemas.microsoft.com/office/drawing/2014/main" id="{CE2E1E62-02EA-8ED9-AEAE-160EAE6CDC7E}"/>
              </a:ext>
            </a:extLst>
          </p:cNvPr>
          <p:cNvPicPr preferRelativeResize="0"/>
          <p:nvPr/>
        </p:nvPicPr>
        <p:blipFill rotWithShape="1">
          <a:blip r:embed="rId2">
            <a:alphaModFix/>
          </a:blip>
          <a:srcRect b="17476"/>
          <a:stretch/>
        </p:blipFill>
        <p:spPr>
          <a:xfrm>
            <a:off x="0" y="1"/>
            <a:ext cx="9144003" cy="4244622"/>
          </a:xfrm>
          <a:prstGeom prst="rect">
            <a:avLst/>
          </a:prstGeom>
          <a:noFill/>
          <a:ln>
            <a:noFill/>
          </a:ln>
        </p:spPr>
      </p:pic>
      <p:sp>
        <p:nvSpPr>
          <p:cNvPr id="3" name="CuadroTexto 2">
            <a:extLst>
              <a:ext uri="{FF2B5EF4-FFF2-40B4-BE49-F238E27FC236}">
                <a16:creationId xmlns:a16="http://schemas.microsoft.com/office/drawing/2014/main" id="{DE8A52B4-23F0-B2DB-E4B3-D9D827BCC6AA}"/>
              </a:ext>
            </a:extLst>
          </p:cNvPr>
          <p:cNvSpPr txBox="1"/>
          <p:nvPr/>
        </p:nvSpPr>
        <p:spPr>
          <a:xfrm>
            <a:off x="0" y="4244623"/>
            <a:ext cx="9144000" cy="892552"/>
          </a:xfrm>
          <a:prstGeom prst="rect">
            <a:avLst/>
          </a:prstGeom>
          <a:solidFill>
            <a:schemeClr val="lt1"/>
          </a:solidFill>
        </p:spPr>
        <p:txBody>
          <a:bodyPr wrap="square" rtlCol="0">
            <a:spAutoFit/>
          </a:bodyPr>
          <a:lstStyle/>
          <a:p>
            <a:pPr algn="ctr"/>
            <a:r>
              <a:rPr lang="es-MX" sz="3200" dirty="0"/>
              <a:t>MC Areli Pérez Aparicio</a:t>
            </a:r>
          </a:p>
          <a:p>
            <a:pPr algn="ctr"/>
            <a:r>
              <a:rPr lang="es-MX" sz="2000" dirty="0"/>
              <a:t>areli.perez1173@alumnos.udg.mx</a:t>
            </a:r>
          </a:p>
        </p:txBody>
      </p:sp>
    </p:spTree>
    <p:extLst>
      <p:ext uri="{BB962C8B-B14F-4D97-AF65-F5344CB8AC3E}">
        <p14:creationId xmlns:p14="http://schemas.microsoft.com/office/powerpoint/2010/main" val="24152137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1251850" y="445025"/>
            <a:ext cx="7580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MX" dirty="0"/>
              <a:t>ÍNDICE</a:t>
            </a:r>
            <a:endParaRPr dirty="0"/>
          </a:p>
        </p:txBody>
      </p:sp>
      <p:sp>
        <p:nvSpPr>
          <p:cNvPr id="67" name="Google Shape;67;p15"/>
          <p:cNvSpPr txBox="1">
            <a:spLocks noGrp="1"/>
          </p:cNvSpPr>
          <p:nvPr>
            <p:ph type="body" idx="1"/>
          </p:nvPr>
        </p:nvSpPr>
        <p:spPr>
          <a:xfrm>
            <a:off x="1251850" y="1017724"/>
            <a:ext cx="7304321" cy="3905339"/>
          </a:xfrm>
          <a:prstGeom prst="rect">
            <a:avLst/>
          </a:prstGeom>
        </p:spPr>
        <p:txBody>
          <a:bodyPr spcFirstLastPara="1" wrap="square" lIns="91425" tIns="91425" rIns="91425" bIns="91425" anchor="t" anchorCtr="0">
            <a:normAutofit fontScale="62500" lnSpcReduction="20000"/>
          </a:bodyPr>
          <a:lstStyle/>
          <a:p>
            <a:pPr marL="285750" indent="-285750">
              <a:spcAft>
                <a:spcPts val="1200"/>
              </a:spcAft>
            </a:pPr>
            <a:r>
              <a:rPr lang="es-MX" sz="3200" dirty="0">
                <a:latin typeface="Times New Roman" panose="02020603050405020304" pitchFamily="18" charset="0"/>
                <a:cs typeface="Times New Roman" panose="02020603050405020304" pitchFamily="18" charset="0"/>
              </a:rPr>
              <a:t>Introducción</a:t>
            </a:r>
          </a:p>
          <a:p>
            <a:pPr marL="285750" indent="-285750">
              <a:spcAft>
                <a:spcPts val="1200"/>
              </a:spcAft>
            </a:pPr>
            <a:r>
              <a:rPr lang="es-MX" sz="3200" dirty="0">
                <a:latin typeface="Times New Roman" panose="02020603050405020304" pitchFamily="18" charset="0"/>
                <a:cs typeface="Times New Roman" panose="02020603050405020304" pitchFamily="18" charset="0"/>
              </a:rPr>
              <a:t>Antecedentes</a:t>
            </a:r>
          </a:p>
          <a:p>
            <a:pPr marL="285750" indent="-285750">
              <a:spcAft>
                <a:spcPts val="1200"/>
              </a:spcAft>
            </a:pPr>
            <a:r>
              <a:rPr lang="es-MX" sz="3200" dirty="0">
                <a:latin typeface="Times New Roman" panose="02020603050405020304" pitchFamily="18" charset="0"/>
                <a:cs typeface="Times New Roman" panose="02020603050405020304" pitchFamily="18" charset="0"/>
              </a:rPr>
              <a:t>Gaia Data </a:t>
            </a:r>
            <a:r>
              <a:rPr lang="es-MX" sz="3200" dirty="0" err="1">
                <a:latin typeface="Times New Roman" panose="02020603050405020304" pitchFamily="18" charset="0"/>
                <a:cs typeface="Times New Roman" panose="02020603050405020304" pitchFamily="18" charset="0"/>
              </a:rPr>
              <a:t>Release</a:t>
            </a:r>
            <a:r>
              <a:rPr lang="es-MX" sz="3200" dirty="0">
                <a:latin typeface="Times New Roman" panose="02020603050405020304" pitchFamily="18" charset="0"/>
                <a:cs typeface="Times New Roman" panose="02020603050405020304" pitchFamily="18" charset="0"/>
              </a:rPr>
              <a:t> 3 (Gaia DR3)</a:t>
            </a:r>
          </a:p>
          <a:p>
            <a:pPr marL="285750" indent="-285750">
              <a:spcAft>
                <a:spcPts val="1200"/>
              </a:spcAft>
            </a:pPr>
            <a:r>
              <a:rPr lang="es-MX" sz="3200" dirty="0">
                <a:latin typeface="Times New Roman" panose="02020603050405020304" pitchFamily="18" charset="0"/>
                <a:cs typeface="Times New Roman" panose="02020603050405020304" pitchFamily="18" charset="0"/>
              </a:rPr>
              <a:t> Propósito de Gaia DR3</a:t>
            </a:r>
          </a:p>
          <a:p>
            <a:pPr marL="285750" indent="-285750">
              <a:spcAft>
                <a:spcPts val="1200"/>
              </a:spcAft>
            </a:pPr>
            <a:r>
              <a:rPr lang="es-MX" sz="3200" dirty="0">
                <a:latin typeface="Times New Roman" panose="02020603050405020304" pitchFamily="18" charset="0"/>
                <a:cs typeface="Times New Roman" panose="02020603050405020304" pitchFamily="18" charset="0"/>
              </a:rPr>
              <a:t>Algunas investigaciones anteriores</a:t>
            </a:r>
          </a:p>
          <a:p>
            <a:pPr marL="285750" indent="-285750">
              <a:spcAft>
                <a:spcPts val="1200"/>
              </a:spcAft>
            </a:pPr>
            <a:r>
              <a:rPr lang="es-MX" sz="3200" dirty="0">
                <a:latin typeface="Times New Roman" panose="02020603050405020304" pitchFamily="18" charset="0"/>
                <a:cs typeface="Times New Roman" panose="02020603050405020304" pitchFamily="18" charset="0"/>
              </a:rPr>
              <a:t>Algoritmos de clasificación analizados</a:t>
            </a:r>
          </a:p>
          <a:p>
            <a:pPr marL="285750" indent="-285750">
              <a:spcAft>
                <a:spcPts val="1200"/>
              </a:spcAft>
            </a:pPr>
            <a:r>
              <a:rPr lang="es-MX" sz="3200" dirty="0">
                <a:latin typeface="Times New Roman" panose="02020603050405020304" pitchFamily="18" charset="0"/>
                <a:cs typeface="Times New Roman" panose="02020603050405020304" pitchFamily="18" charset="0"/>
              </a:rPr>
              <a:t>Resultados</a:t>
            </a:r>
          </a:p>
          <a:p>
            <a:pPr marL="285750" indent="-285750">
              <a:spcAft>
                <a:spcPts val="1200"/>
              </a:spcAft>
            </a:pPr>
            <a:r>
              <a:rPr lang="es-MX" sz="3200" dirty="0">
                <a:latin typeface="Times New Roman" panose="02020603050405020304" pitchFamily="18" charset="0"/>
                <a:cs typeface="Times New Roman" panose="02020603050405020304" pitchFamily="18" charset="0"/>
              </a:rPr>
              <a:t>Conclusiones</a:t>
            </a:r>
          </a:p>
          <a:p>
            <a:pPr marL="285750" indent="-285750">
              <a:spcAft>
                <a:spcPts val="1200"/>
              </a:spcAft>
            </a:pPr>
            <a:endParaRPr dirty="0"/>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468633B3-5C49-43FC-0570-9DA0E4339D79}"/>
            </a:ext>
          </a:extLst>
        </p:cNvPr>
        <p:cNvGrpSpPr/>
        <p:nvPr/>
      </p:nvGrpSpPr>
      <p:grpSpPr>
        <a:xfrm>
          <a:off x="0" y="0"/>
          <a:ext cx="0" cy="0"/>
          <a:chOff x="0" y="0"/>
          <a:chExt cx="0" cy="0"/>
        </a:xfrm>
      </p:grpSpPr>
      <p:sp>
        <p:nvSpPr>
          <p:cNvPr id="66" name="Google Shape;66;p15">
            <a:extLst>
              <a:ext uri="{FF2B5EF4-FFF2-40B4-BE49-F238E27FC236}">
                <a16:creationId xmlns:a16="http://schemas.microsoft.com/office/drawing/2014/main" id="{B4B6DE9B-1943-E05D-0398-E522AD5602C7}"/>
              </a:ext>
            </a:extLst>
          </p:cNvPr>
          <p:cNvSpPr txBox="1">
            <a:spLocks noGrp="1"/>
          </p:cNvSpPr>
          <p:nvPr>
            <p:ph type="title"/>
          </p:nvPr>
        </p:nvSpPr>
        <p:spPr>
          <a:xfrm>
            <a:off x="1251850" y="400050"/>
            <a:ext cx="7580400" cy="61767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MX" dirty="0"/>
              <a:t>Introducción</a:t>
            </a:r>
            <a:endParaRPr dirty="0"/>
          </a:p>
        </p:txBody>
      </p:sp>
      <p:sp>
        <p:nvSpPr>
          <p:cNvPr id="67" name="Google Shape;67;p15">
            <a:extLst>
              <a:ext uri="{FF2B5EF4-FFF2-40B4-BE49-F238E27FC236}">
                <a16:creationId xmlns:a16="http://schemas.microsoft.com/office/drawing/2014/main" id="{1626AD1A-0F10-1122-EE94-5A1D7E1704C0}"/>
              </a:ext>
            </a:extLst>
          </p:cNvPr>
          <p:cNvSpPr txBox="1">
            <a:spLocks noGrp="1"/>
          </p:cNvSpPr>
          <p:nvPr>
            <p:ph type="body" idx="1"/>
          </p:nvPr>
        </p:nvSpPr>
        <p:spPr>
          <a:xfrm>
            <a:off x="1251850" y="1152475"/>
            <a:ext cx="7580400" cy="3416400"/>
          </a:xfrm>
          <a:prstGeom prst="rect">
            <a:avLst/>
          </a:prstGeom>
        </p:spPr>
        <p:txBody>
          <a:bodyPr spcFirstLastPara="1" wrap="square" lIns="91425" tIns="91425" rIns="91425" bIns="91425" anchor="t" anchorCtr="0">
            <a:normAutofit/>
          </a:bodyPr>
          <a:lstStyle/>
          <a:p>
            <a:pPr marL="0" indent="0" algn="just">
              <a:spcAft>
                <a:spcPts val="1200"/>
              </a:spcAft>
              <a:buNone/>
            </a:pPr>
            <a:r>
              <a:rPr lang="en-US" sz="1800" dirty="0" err="1">
                <a:effectLst/>
                <a:latin typeface="Times New Roman" panose="02020603050405020304" pitchFamily="18" charset="0"/>
                <a:ea typeface="Times New Roman" panose="02020603050405020304" pitchFamily="18" charset="0"/>
              </a:rPr>
              <a:t>Desde</a:t>
            </a:r>
            <a:r>
              <a:rPr lang="en-US" sz="1800" dirty="0">
                <a:effectLst/>
                <a:latin typeface="Times New Roman" panose="02020603050405020304" pitchFamily="18" charset="0"/>
                <a:ea typeface="Times New Roman" panose="02020603050405020304" pitchFamily="18" charset="0"/>
              </a:rPr>
              <a:t> sus </a:t>
            </a:r>
            <a:r>
              <a:rPr lang="en-US" sz="1800" dirty="0" err="1">
                <a:effectLst/>
                <a:latin typeface="Times New Roman" panose="02020603050405020304" pitchFamily="18" charset="0"/>
                <a:ea typeface="Times New Roman" panose="02020603050405020304" pitchFamily="18" charset="0"/>
              </a:rPr>
              <a:t>inicios</a:t>
            </a:r>
            <a:r>
              <a:rPr lang="en-US" sz="1800" dirty="0">
                <a:effectLst/>
                <a:latin typeface="Times New Roman" panose="02020603050405020304" pitchFamily="18" charset="0"/>
                <a:ea typeface="Times New Roman" panose="02020603050405020304" pitchFamily="18" charset="0"/>
              </a:rPr>
              <a:t>, la </a:t>
            </a:r>
            <a:r>
              <a:rPr lang="en-US" sz="1800" dirty="0" err="1">
                <a:effectLst/>
                <a:latin typeface="Times New Roman" panose="02020603050405020304" pitchFamily="18" charset="0"/>
                <a:ea typeface="Times New Roman" panose="02020603050405020304" pitchFamily="18" charset="0"/>
              </a:rPr>
              <a:t>astronomía</a:t>
            </a:r>
            <a:r>
              <a:rPr lang="en-US" sz="1800" dirty="0">
                <a:effectLst/>
                <a:latin typeface="Times New Roman" panose="02020603050405020304" pitchFamily="18" charset="0"/>
                <a:ea typeface="Times New Roman" panose="02020603050405020304" pitchFamily="18" charset="0"/>
              </a:rPr>
              <a:t> ha </a:t>
            </a:r>
            <a:r>
              <a:rPr lang="en-US" sz="1800" dirty="0" err="1">
                <a:effectLst/>
                <a:latin typeface="Times New Roman" panose="02020603050405020304" pitchFamily="18" charset="0"/>
                <a:ea typeface="Times New Roman" panose="02020603050405020304" pitchFamily="18" charset="0"/>
              </a:rPr>
              <a:t>sido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mucho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más</a:t>
            </a:r>
            <a:r>
              <a:rPr lang="en-US" sz="1800" dirty="0">
                <a:effectLst/>
                <a:latin typeface="Times New Roman" panose="02020603050405020304" pitchFamily="18" charset="0"/>
                <a:ea typeface="Times New Roman" panose="02020603050405020304" pitchFamily="18" charset="0"/>
              </a:rPr>
              <a:t> que la </a:t>
            </a:r>
            <a:r>
              <a:rPr lang="en-US" sz="1800" dirty="0" err="1">
                <a:effectLst/>
                <a:latin typeface="Times New Roman" panose="02020603050405020304" pitchFamily="18" charset="0"/>
                <a:ea typeface="Times New Roman" panose="02020603050405020304" pitchFamily="18" charset="0"/>
              </a:rPr>
              <a:t>contemplación</a:t>
            </a:r>
            <a:r>
              <a:rPr lang="en-US" sz="1800" dirty="0">
                <a:effectLst/>
                <a:latin typeface="Times New Roman" panose="02020603050405020304" pitchFamily="18" charset="0"/>
                <a:ea typeface="Times New Roman" panose="02020603050405020304" pitchFamily="18" charset="0"/>
              </a:rPr>
              <a:t> del </a:t>
            </a:r>
            <a:r>
              <a:rPr lang="en-US" sz="1800" dirty="0" err="1">
                <a:effectLst/>
                <a:latin typeface="Times New Roman" panose="02020603050405020304" pitchFamily="18" charset="0"/>
                <a:ea typeface="Times New Roman" panose="02020603050405020304" pitchFamily="18" charset="0"/>
              </a:rPr>
              <a:t>cielo</a:t>
            </a:r>
            <a:r>
              <a:rPr lang="en-US" sz="1800" dirty="0">
                <a:effectLst/>
                <a:latin typeface="Times New Roman" panose="02020603050405020304" pitchFamily="18" charset="0"/>
                <a:ea typeface="Times New Roman" panose="02020603050405020304" pitchFamily="18" charset="0"/>
              </a:rPr>
              <a:t>; ha </a:t>
            </a:r>
            <a:r>
              <a:rPr lang="en-US" sz="1800" dirty="0" err="1">
                <a:effectLst/>
                <a:latin typeface="Times New Roman" panose="02020603050405020304" pitchFamily="18" charset="0"/>
                <a:ea typeface="Times New Roman" panose="02020603050405020304" pitchFamily="18" charset="0"/>
              </a:rPr>
              <a:t>servido</a:t>
            </a:r>
            <a:r>
              <a:rPr lang="en-US" sz="1800" dirty="0">
                <a:effectLst/>
                <a:latin typeface="Times New Roman" panose="02020603050405020304" pitchFamily="18" charset="0"/>
                <a:ea typeface="Times New Roman" panose="02020603050405020304" pitchFamily="18" charset="0"/>
              </a:rPr>
              <a:t> para </a:t>
            </a:r>
            <a:r>
              <a:rPr lang="en-US" sz="1800" dirty="0" err="1">
                <a:effectLst/>
                <a:latin typeface="Times New Roman" panose="02020603050405020304" pitchFamily="18" charset="0"/>
                <a:ea typeface="Times New Roman" panose="02020603050405020304" pitchFamily="18" charset="0"/>
              </a:rPr>
              <a:t>medir</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el</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tiempo</a:t>
            </a:r>
            <a:r>
              <a:rPr lang="en-US" sz="1800" dirty="0">
                <a:effectLst/>
                <a:latin typeface="Times New Roman" panose="02020603050405020304" pitchFamily="18" charset="0"/>
                <a:ea typeface="Times New Roman" panose="02020603050405020304" pitchFamily="18" charset="0"/>
              </a:rPr>
              <a:t>, y ha </a:t>
            </a:r>
            <a:r>
              <a:rPr lang="en-US" sz="1800" dirty="0" err="1">
                <a:effectLst/>
                <a:latin typeface="Times New Roman" panose="02020603050405020304" pitchFamily="18" charset="0"/>
                <a:ea typeface="Times New Roman" panose="02020603050405020304" pitchFamily="18" charset="0"/>
              </a:rPr>
              <a:t>actuado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como</a:t>
            </a:r>
            <a:r>
              <a:rPr lang="en-US" sz="1800" dirty="0">
                <a:effectLst/>
                <a:latin typeface="Times New Roman" panose="02020603050405020304" pitchFamily="18" charset="0"/>
                <a:ea typeface="Times New Roman" panose="02020603050405020304" pitchFamily="18" charset="0"/>
              </a:rPr>
              <a:t> un motor para </a:t>
            </a:r>
            <a:r>
              <a:rPr lang="en-US" sz="1800" dirty="0" err="1">
                <a:effectLst/>
                <a:latin typeface="Times New Roman" panose="02020603050405020304" pitchFamily="18" charset="0"/>
                <a:ea typeface="Times New Roman" panose="02020603050405020304" pitchFamily="18" charset="0"/>
              </a:rPr>
              <a:t>el</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avance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tecnológico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empujando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los</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límites</a:t>
            </a:r>
            <a:r>
              <a:rPr lang="en-US" sz="1800" dirty="0">
                <a:effectLst/>
                <a:latin typeface="Times New Roman" panose="02020603050405020304" pitchFamily="18" charset="0"/>
                <a:ea typeface="Times New Roman" panose="02020603050405020304" pitchFamily="18" charset="0"/>
              </a:rPr>
              <a:t> del </a:t>
            </a:r>
            <a:r>
              <a:rPr lang="en-US" sz="1800" dirty="0" err="1">
                <a:effectLst/>
                <a:latin typeface="Times New Roman" panose="02020603050405020304" pitchFamily="18" charset="0"/>
                <a:ea typeface="Times New Roman" panose="02020603050405020304" pitchFamily="18" charset="0"/>
              </a:rPr>
              <a:t>ingenio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humano</a:t>
            </a:r>
            <a:r>
              <a:rPr lang="en-US" sz="1800" dirty="0">
                <a:effectLst/>
                <a:latin typeface="Times New Roman" panose="02020603050405020304" pitchFamily="18" charset="0"/>
                <a:ea typeface="Times New Roman" panose="02020603050405020304" pitchFamily="18" charset="0"/>
              </a:rPr>
              <a:t>.</a:t>
            </a:r>
          </a:p>
          <a:p>
            <a:pPr marL="0" indent="0" algn="just">
              <a:spcAft>
                <a:spcPts val="1200"/>
              </a:spcAft>
              <a:buNone/>
            </a:pPr>
            <a:r>
              <a:rPr lang="en-US" dirty="0">
                <a:latin typeface="Times New Roman" panose="02020603050405020304" pitchFamily="18" charset="0"/>
              </a:rPr>
              <a:t>Tales </a:t>
            </a:r>
            <a:r>
              <a:rPr lang="en-US" dirty="0" err="1">
                <a:latin typeface="Times New Roman" panose="02020603050405020304" pitchFamily="18" charset="0"/>
              </a:rPr>
              <a:t>como</a:t>
            </a:r>
            <a:r>
              <a:rPr lang="en-US" dirty="0">
                <a:latin typeface="Times New Roman" panose="02020603050405020304" pitchFamily="18" charset="0"/>
              </a:rPr>
              <a:t>:</a:t>
            </a:r>
          </a:p>
          <a:p>
            <a:pPr marL="285750" indent="-285750" algn="just">
              <a:spcAft>
                <a:spcPts val="1200"/>
              </a:spcAft>
            </a:pPr>
            <a:r>
              <a:rPr lang="en-US" dirty="0" err="1">
                <a:latin typeface="Times New Roman" panose="02020603050405020304" pitchFamily="18" charset="0"/>
              </a:rPr>
              <a:t>Dispositivos</a:t>
            </a:r>
            <a:r>
              <a:rPr lang="en-US" dirty="0">
                <a:latin typeface="Times New Roman" panose="02020603050405020304" pitchFamily="18" charset="0"/>
              </a:rPr>
              <a:t> de carga </a:t>
            </a:r>
            <a:r>
              <a:rPr lang="en-US" dirty="0" err="1">
                <a:latin typeface="Times New Roman" panose="02020603050405020304" pitchFamily="18" charset="0"/>
              </a:rPr>
              <a:t>acoplada</a:t>
            </a:r>
            <a:endParaRPr lang="en-US" dirty="0">
              <a:latin typeface="Times New Roman" panose="02020603050405020304" pitchFamily="18" charset="0"/>
            </a:endParaRPr>
          </a:p>
          <a:p>
            <a:pPr marL="285750" indent="-285750" algn="just">
              <a:spcAft>
                <a:spcPts val="1200"/>
              </a:spcAft>
            </a:pPr>
            <a:r>
              <a:rPr lang="en-US" dirty="0">
                <a:latin typeface="Times New Roman" panose="02020603050405020304" pitchFamily="18" charset="0"/>
              </a:rPr>
              <a:t>GPS</a:t>
            </a:r>
            <a:r>
              <a:rPr lang="es-MX" dirty="0"/>
              <a:t> </a:t>
            </a:r>
            <a:endParaRPr dirty="0"/>
          </a:p>
        </p:txBody>
      </p:sp>
    </p:spTree>
    <p:extLst>
      <p:ext uri="{BB962C8B-B14F-4D97-AF65-F5344CB8AC3E}">
        <p14:creationId xmlns:p14="http://schemas.microsoft.com/office/powerpoint/2010/main" val="235043891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33FDBF3E-E7D7-08A6-760E-2FD3247890E1}"/>
            </a:ext>
          </a:extLst>
        </p:cNvPr>
        <p:cNvGrpSpPr/>
        <p:nvPr/>
      </p:nvGrpSpPr>
      <p:grpSpPr>
        <a:xfrm>
          <a:off x="0" y="0"/>
          <a:ext cx="0" cy="0"/>
          <a:chOff x="0" y="0"/>
          <a:chExt cx="0" cy="0"/>
        </a:xfrm>
      </p:grpSpPr>
      <p:sp>
        <p:nvSpPr>
          <p:cNvPr id="66" name="Google Shape;66;p15">
            <a:extLst>
              <a:ext uri="{FF2B5EF4-FFF2-40B4-BE49-F238E27FC236}">
                <a16:creationId xmlns:a16="http://schemas.microsoft.com/office/drawing/2014/main" id="{F14ACC5A-D911-C333-60C6-2B37A749D2AC}"/>
              </a:ext>
            </a:extLst>
          </p:cNvPr>
          <p:cNvSpPr txBox="1">
            <a:spLocks noGrp="1"/>
          </p:cNvSpPr>
          <p:nvPr>
            <p:ph type="title"/>
          </p:nvPr>
        </p:nvSpPr>
        <p:spPr>
          <a:xfrm>
            <a:off x="1251850" y="304800"/>
            <a:ext cx="7580400" cy="71292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MX" dirty="0"/>
              <a:t>Introducción</a:t>
            </a:r>
            <a:endParaRPr dirty="0"/>
          </a:p>
        </p:txBody>
      </p:sp>
      <p:sp>
        <p:nvSpPr>
          <p:cNvPr id="67" name="Google Shape;67;p15">
            <a:extLst>
              <a:ext uri="{FF2B5EF4-FFF2-40B4-BE49-F238E27FC236}">
                <a16:creationId xmlns:a16="http://schemas.microsoft.com/office/drawing/2014/main" id="{3DD33458-6147-3368-7774-DCAE17C92DD6}"/>
              </a:ext>
            </a:extLst>
          </p:cNvPr>
          <p:cNvSpPr txBox="1">
            <a:spLocks noGrp="1"/>
          </p:cNvSpPr>
          <p:nvPr>
            <p:ph type="body" idx="1"/>
          </p:nvPr>
        </p:nvSpPr>
        <p:spPr>
          <a:xfrm>
            <a:off x="1251850" y="1017725"/>
            <a:ext cx="7580400" cy="3416400"/>
          </a:xfrm>
          <a:prstGeom prst="rect">
            <a:avLst/>
          </a:prstGeom>
        </p:spPr>
        <p:txBody>
          <a:bodyPr spcFirstLastPara="1" wrap="square" lIns="91425" tIns="91425" rIns="91425" bIns="91425" anchor="t" anchorCtr="0">
            <a:normAutofit/>
          </a:bodyPr>
          <a:lstStyle/>
          <a:p>
            <a:pPr marL="0" indent="0" algn="just">
              <a:spcAft>
                <a:spcPts val="1200"/>
              </a:spcAft>
              <a:buNone/>
            </a:pPr>
            <a:r>
              <a:rPr lang="en-US" sz="1800" dirty="0">
                <a:effectLst/>
                <a:latin typeface="Times New Roman" panose="02020603050405020304" pitchFamily="18" charset="0"/>
                <a:ea typeface="Times New Roman" panose="02020603050405020304" pitchFamily="18" charset="0"/>
              </a:rPr>
              <a:t>El </a:t>
            </a:r>
            <a:r>
              <a:rPr lang="en-US" sz="1800" dirty="0" err="1">
                <a:effectLst/>
                <a:latin typeface="Times New Roman" panose="02020603050405020304" pitchFamily="18" charset="0"/>
                <a:ea typeface="Times New Roman" panose="02020603050405020304" pitchFamily="18" charset="0"/>
              </a:rPr>
              <a:t>desafío</a:t>
            </a:r>
            <a:r>
              <a:rPr lang="en-US" sz="1800" dirty="0">
                <a:effectLst/>
                <a:latin typeface="Times New Roman" panose="02020603050405020304" pitchFamily="18" charset="0"/>
                <a:ea typeface="Times New Roman" panose="02020603050405020304" pitchFamily="18" charset="0"/>
              </a:rPr>
              <a:t> que </a:t>
            </a:r>
            <a:r>
              <a:rPr lang="en-US" sz="1800" dirty="0" err="1">
                <a:effectLst/>
                <a:latin typeface="Times New Roman" panose="02020603050405020304" pitchFamily="18" charset="0"/>
                <a:ea typeface="Times New Roman" panose="02020603050405020304" pitchFamily="18" charset="0"/>
              </a:rPr>
              <a:t>representa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el</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manejo</a:t>
            </a:r>
            <a:r>
              <a:rPr lang="en-US" sz="1800" dirty="0">
                <a:effectLst/>
                <a:latin typeface="Times New Roman" panose="02020603050405020304" pitchFamily="18" charset="0"/>
                <a:ea typeface="Times New Roman" panose="02020603050405020304" pitchFamily="18" charset="0"/>
              </a:rPr>
              <a:t> de </a:t>
            </a:r>
            <a:r>
              <a:rPr lang="en-US" sz="1800" dirty="0" err="1">
                <a:effectLst/>
                <a:latin typeface="Times New Roman" panose="02020603050405020304" pitchFamily="18" charset="0"/>
                <a:ea typeface="Times New Roman" panose="02020603050405020304" pitchFamily="18" charset="0"/>
              </a:rPr>
              <a:t>grandes</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volúmenes</a:t>
            </a:r>
            <a:r>
              <a:rPr lang="en-US" sz="1800" dirty="0">
                <a:effectLst/>
                <a:latin typeface="Times New Roman" panose="02020603050405020304" pitchFamily="18" charset="0"/>
                <a:ea typeface="Times New Roman" panose="02020603050405020304" pitchFamily="18" charset="0"/>
              </a:rPr>
              <a:t> de </a:t>
            </a:r>
            <a:r>
              <a:rPr lang="en-US" sz="1800" dirty="0" err="1">
                <a:effectLst/>
                <a:latin typeface="Times New Roman" panose="02020603050405020304" pitchFamily="18" charset="0"/>
                <a:ea typeface="Times New Roman" panose="02020603050405020304" pitchFamily="18" charset="0"/>
              </a:rPr>
              <a:t>datos</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previstos</a:t>
            </a:r>
            <a:r>
              <a:rPr lang="en-US" sz="1800" dirty="0">
                <a:effectLst/>
                <a:latin typeface="Times New Roman" panose="02020603050405020304" pitchFamily="18" charset="0"/>
                <a:ea typeface="Times New Roman" panose="02020603050405020304" pitchFamily="18" charset="0"/>
              </a:rPr>
              <a:t> para </a:t>
            </a:r>
            <a:r>
              <a:rPr lang="en-US" sz="1800" dirty="0" err="1">
                <a:effectLst/>
                <a:latin typeface="Times New Roman" panose="02020603050405020304" pitchFamily="18" charset="0"/>
                <a:ea typeface="Times New Roman" panose="02020603050405020304" pitchFamily="18" charset="0"/>
              </a:rPr>
              <a:t>proyectos</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como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el</a:t>
            </a:r>
            <a:r>
              <a:rPr lang="en-US" sz="1800" dirty="0">
                <a:effectLst/>
                <a:latin typeface="Times New Roman" panose="02020603050405020304" pitchFamily="18" charset="0"/>
                <a:ea typeface="Times New Roman" panose="02020603050405020304" pitchFamily="18" charset="0"/>
              </a:rPr>
              <a:t> Hubble, Gaia y, </a:t>
            </a:r>
            <a:r>
              <a:rPr lang="en-US" sz="1800" dirty="0" err="1">
                <a:effectLst/>
                <a:latin typeface="Times New Roman" panose="02020603050405020304" pitchFamily="18" charset="0"/>
                <a:ea typeface="Times New Roman" panose="02020603050405020304" pitchFamily="18" charset="0"/>
              </a:rPr>
              <a:t>más</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recientemente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el</a:t>
            </a:r>
            <a:r>
              <a:rPr lang="en-US" sz="1800" dirty="0">
                <a:effectLst/>
                <a:latin typeface="Times New Roman" panose="02020603050405020304" pitchFamily="18" charset="0"/>
                <a:ea typeface="Times New Roman" panose="02020603050405020304" pitchFamily="18" charset="0"/>
              </a:rPr>
              <a:t> James Webb Space Telescope (JWST), ha dado </a:t>
            </a:r>
            <a:r>
              <a:rPr lang="en-US" sz="1800" dirty="0" err="1">
                <a:effectLst/>
                <a:latin typeface="Times New Roman" panose="02020603050405020304" pitchFamily="18" charset="0"/>
                <a:ea typeface="Times New Roman" panose="02020603050405020304" pitchFamily="18" charset="0"/>
              </a:rPr>
              <a:t>origen</a:t>
            </a:r>
            <a:r>
              <a:rPr lang="en-US" sz="1800" dirty="0">
                <a:effectLst/>
                <a:latin typeface="Times New Roman" panose="02020603050405020304" pitchFamily="18" charset="0"/>
                <a:ea typeface="Times New Roman" panose="02020603050405020304" pitchFamily="18" charset="0"/>
              </a:rPr>
              <a:t> a </a:t>
            </a:r>
            <a:r>
              <a:rPr lang="en-US" sz="1800" dirty="0" err="1">
                <a:effectLst/>
                <a:latin typeface="Times New Roman" panose="02020603050405020304" pitchFamily="18" charset="0"/>
                <a:ea typeface="Times New Roman" panose="02020603050405020304" pitchFamily="18" charset="0"/>
              </a:rPr>
              <a:t>avances</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técnicas</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computacionales</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automáticas</a:t>
            </a:r>
            <a:r>
              <a:rPr lang="en-US" sz="1800" dirty="0">
                <a:effectLst/>
                <a:latin typeface="Times New Roman" panose="02020603050405020304" pitchFamily="18" charset="0"/>
                <a:ea typeface="Times New Roman" panose="02020603050405020304" pitchFamily="18" charset="0"/>
              </a:rPr>
              <a:t>. </a:t>
            </a:r>
            <a:endParaRPr dirty="0"/>
          </a:p>
        </p:txBody>
      </p:sp>
      <p:sp>
        <p:nvSpPr>
          <p:cNvPr id="3" name="CuadroTexto 2">
            <a:extLst>
              <a:ext uri="{FF2B5EF4-FFF2-40B4-BE49-F238E27FC236}">
                <a16:creationId xmlns:a16="http://schemas.microsoft.com/office/drawing/2014/main" id="{79E83671-2E6C-8C08-A65C-0C1216B2AC97}"/>
              </a:ext>
            </a:extLst>
          </p:cNvPr>
          <p:cNvSpPr txBox="1"/>
          <p:nvPr/>
        </p:nvSpPr>
        <p:spPr>
          <a:xfrm>
            <a:off x="2286000" y="2213755"/>
            <a:ext cx="4572000" cy="307777"/>
          </a:xfrm>
          <a:prstGeom prst="rect">
            <a:avLst/>
          </a:prstGeom>
          <a:noFill/>
        </p:spPr>
        <p:txBody>
          <a:bodyPr wrap="square">
            <a:spAutoFit/>
          </a:bodyPr>
          <a:lstStyle/>
          <a:p>
            <a:endParaRPr lang="en-US" dirty="0"/>
          </a:p>
        </p:txBody>
      </p:sp>
      <p:sp>
        <p:nvSpPr>
          <p:cNvPr id="4" name="Rectangle 1">
            <a:extLst>
              <a:ext uri="{FF2B5EF4-FFF2-40B4-BE49-F238E27FC236}">
                <a16:creationId xmlns:a16="http://schemas.microsoft.com/office/drawing/2014/main" id="{D7DB7F7C-76B9-63D7-D05F-F0E4E1D9D71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96023B94-EC9B-FE25-7459-D23058B3729D}"/>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Imagen 6">
            <a:extLst>
              <a:ext uri="{FF2B5EF4-FFF2-40B4-BE49-F238E27FC236}">
                <a16:creationId xmlns:a16="http://schemas.microsoft.com/office/drawing/2014/main" id="{06C5AAE6-9188-F3F9-9C5C-0DE5478DDF5B}"/>
              </a:ext>
            </a:extLst>
          </p:cNvPr>
          <p:cNvPicPr>
            <a:picLocks noChangeAspect="1"/>
          </p:cNvPicPr>
          <p:nvPr/>
        </p:nvPicPr>
        <p:blipFill>
          <a:blip r:embed="rId3"/>
          <a:stretch>
            <a:fillRect/>
          </a:stretch>
        </p:blipFill>
        <p:spPr>
          <a:xfrm>
            <a:off x="2669722" y="2477304"/>
            <a:ext cx="4906735" cy="2513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490751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4A467BD6-466C-1564-DF32-B19DA75459F0}"/>
            </a:ext>
          </a:extLst>
        </p:cNvPr>
        <p:cNvGrpSpPr/>
        <p:nvPr/>
      </p:nvGrpSpPr>
      <p:grpSpPr>
        <a:xfrm>
          <a:off x="0" y="0"/>
          <a:ext cx="0" cy="0"/>
          <a:chOff x="0" y="0"/>
          <a:chExt cx="0" cy="0"/>
        </a:xfrm>
      </p:grpSpPr>
      <p:sp>
        <p:nvSpPr>
          <p:cNvPr id="66" name="Google Shape;66;p15">
            <a:extLst>
              <a:ext uri="{FF2B5EF4-FFF2-40B4-BE49-F238E27FC236}">
                <a16:creationId xmlns:a16="http://schemas.microsoft.com/office/drawing/2014/main" id="{529D2759-68C5-A783-C5E0-8D6E2D8E45B5}"/>
              </a:ext>
            </a:extLst>
          </p:cNvPr>
          <p:cNvSpPr txBox="1">
            <a:spLocks noGrp="1"/>
          </p:cNvSpPr>
          <p:nvPr>
            <p:ph type="title"/>
          </p:nvPr>
        </p:nvSpPr>
        <p:spPr>
          <a:xfrm>
            <a:off x="1159328" y="351064"/>
            <a:ext cx="6774900" cy="661908"/>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es-MX" dirty="0"/>
              <a:t>Introducción</a:t>
            </a:r>
            <a:endParaRPr lang="en-US" dirty="0"/>
          </a:p>
        </p:txBody>
      </p:sp>
      <p:sp>
        <p:nvSpPr>
          <p:cNvPr id="67" name="Google Shape;67;p15">
            <a:extLst>
              <a:ext uri="{FF2B5EF4-FFF2-40B4-BE49-F238E27FC236}">
                <a16:creationId xmlns:a16="http://schemas.microsoft.com/office/drawing/2014/main" id="{02D15F57-F662-9C93-4AA9-0625032F95AE}"/>
              </a:ext>
            </a:extLst>
          </p:cNvPr>
          <p:cNvSpPr txBox="1">
            <a:spLocks noGrp="1"/>
          </p:cNvSpPr>
          <p:nvPr>
            <p:ph type="body" idx="4294967295"/>
          </p:nvPr>
        </p:nvSpPr>
        <p:spPr>
          <a:xfrm>
            <a:off x="1159328" y="1012972"/>
            <a:ext cx="3943351" cy="3272483"/>
          </a:xfrm>
        </p:spPr>
        <p:txBody>
          <a:bodyPr spcFirstLastPara="1" lIns="91425" tIns="91425" rIns="91425" bIns="91425" anchor="t" anchorCtr="0">
            <a:noAutofit/>
          </a:bodyPr>
          <a:lstStyle/>
          <a:p>
            <a:pPr marL="0" indent="0" algn="just">
              <a:spcAft>
                <a:spcPts val="600"/>
              </a:spcAft>
              <a:buClr>
                <a:srgbClr val="000000"/>
              </a:buClr>
              <a:buFont typeface="Arial"/>
              <a:buNone/>
            </a:pP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La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tercera</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entrega</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de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datos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de Gaia (DR3)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ofrece</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una</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base de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datos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sin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precedentes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de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espectros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estelares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crucial para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entender</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la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composición</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evolución</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y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propiedades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físicas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de las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estrellas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Entonces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aplicar</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algoritmos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de Machine Learning </a:t>
            </a:r>
            <a:r>
              <a:rPr lang="en-US" sz="2000" dirty="0" err="1">
                <a:solidFill>
                  <a:schemeClr val="bg2"/>
                </a:solidFill>
                <a:latin typeface="Times New Roman" panose="02020603050405020304" pitchFamily="18" charset="0"/>
                <a:cs typeface="Times New Roman" panose="02020603050405020304" pitchFamily="18" charset="0"/>
              </a:rPr>
              <a:t>en</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esta</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base de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datos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permite</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unir</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la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Astronomía</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 a las Ciencias </a:t>
            </a:r>
            <a:r>
              <a:rPr lang="en-US" sz="2000" b="0" i="0" u="none" strike="noStrike" cap="none" dirty="0" err="1">
                <a:solidFill>
                  <a:schemeClr val="bg2"/>
                </a:solidFill>
                <a:effectLst/>
                <a:latin typeface="Times New Roman" panose="02020603050405020304" pitchFamily="18" charset="0"/>
                <a:cs typeface="Times New Roman" panose="02020603050405020304" pitchFamily="18" charset="0"/>
              </a:rPr>
              <a:t>Computacionales</a:t>
            </a:r>
            <a:r>
              <a:rPr lang="en-US" sz="2000" b="0" i="0" u="none" strike="noStrike" cap="none" dirty="0">
                <a:solidFill>
                  <a:schemeClr val="bg2"/>
                </a:solidFill>
                <a:effectLst/>
                <a:latin typeface="Times New Roman" panose="02020603050405020304" pitchFamily="18" charset="0"/>
                <a:cs typeface="Times New Roman" panose="02020603050405020304" pitchFamily="18" charset="0"/>
              </a:rPr>
              <a:t>.</a:t>
            </a:r>
            <a:endParaRPr lang="en-US" sz="2000" b="0" i="0" u="none" strike="noStrike" cap="none" dirty="0">
              <a:solidFill>
                <a:schemeClr val="bg2"/>
              </a:solidFill>
              <a:latin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8E6D68F5-02A0-2FD9-8704-C0B250D7633E}"/>
              </a:ext>
            </a:extLst>
          </p:cNvPr>
          <p:cNvPicPr>
            <a:picLocks noChangeAspect="1"/>
          </p:cNvPicPr>
          <p:nvPr/>
        </p:nvPicPr>
        <p:blipFill>
          <a:blip r:embed="rId3"/>
          <a:srcRect l="9924" r="4" b="4"/>
          <a:stretch>
            <a:fillRect/>
          </a:stretch>
        </p:blipFill>
        <p:spPr>
          <a:xfrm>
            <a:off x="5351116" y="1208225"/>
            <a:ext cx="3481183" cy="279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9915510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B472A83A-7BEC-8B57-2689-4E48EC49A995}"/>
            </a:ext>
          </a:extLst>
        </p:cNvPr>
        <p:cNvGrpSpPr/>
        <p:nvPr/>
      </p:nvGrpSpPr>
      <p:grpSpPr>
        <a:xfrm>
          <a:off x="0" y="0"/>
          <a:ext cx="0" cy="0"/>
          <a:chOff x="0" y="0"/>
          <a:chExt cx="0" cy="0"/>
        </a:xfrm>
      </p:grpSpPr>
      <p:sp>
        <p:nvSpPr>
          <p:cNvPr id="66" name="Google Shape;66;p15">
            <a:extLst>
              <a:ext uri="{FF2B5EF4-FFF2-40B4-BE49-F238E27FC236}">
                <a16:creationId xmlns:a16="http://schemas.microsoft.com/office/drawing/2014/main" id="{0E914E0F-5F40-9D2D-E63A-8A4170D6032D}"/>
              </a:ext>
            </a:extLst>
          </p:cNvPr>
          <p:cNvSpPr txBox="1">
            <a:spLocks noGrp="1"/>
          </p:cNvSpPr>
          <p:nvPr>
            <p:ph type="title"/>
          </p:nvPr>
        </p:nvSpPr>
        <p:spPr>
          <a:xfrm>
            <a:off x="1159328" y="440272"/>
            <a:ext cx="6774900"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es-MX" dirty="0"/>
              <a:t>Antecedentes</a:t>
            </a:r>
            <a:endParaRPr lang="en-US" dirty="0"/>
          </a:p>
        </p:txBody>
      </p:sp>
      <p:sp>
        <p:nvSpPr>
          <p:cNvPr id="67" name="Google Shape;67;p15">
            <a:extLst>
              <a:ext uri="{FF2B5EF4-FFF2-40B4-BE49-F238E27FC236}">
                <a16:creationId xmlns:a16="http://schemas.microsoft.com/office/drawing/2014/main" id="{FD5D145C-298C-D19B-2ED4-B12DA4E51BF0}"/>
              </a:ext>
            </a:extLst>
          </p:cNvPr>
          <p:cNvSpPr txBox="1">
            <a:spLocks noGrp="1"/>
          </p:cNvSpPr>
          <p:nvPr>
            <p:ph type="body" idx="4294967295"/>
          </p:nvPr>
        </p:nvSpPr>
        <p:spPr>
          <a:xfrm>
            <a:off x="1159328" y="1144395"/>
            <a:ext cx="7813222" cy="3272483"/>
          </a:xfrm>
        </p:spPr>
        <p:txBody>
          <a:bodyPr spcFirstLastPara="1" lIns="91425" tIns="91425" rIns="91425" bIns="91425" anchor="t" anchorCtr="0">
            <a:noAutofit/>
          </a:bodyPr>
          <a:lstStyle/>
          <a:p>
            <a:pPr marL="0" indent="0" algn="just">
              <a:spcAft>
                <a:spcPts val="600"/>
              </a:spcAft>
              <a:buClr>
                <a:srgbClr val="000000"/>
              </a:buClr>
              <a:buFont typeface="Arial"/>
              <a:buNone/>
            </a:pPr>
            <a:r>
              <a:rPr lang="es-MX" sz="1800" dirty="0">
                <a:effectLst/>
                <a:latin typeface="Times New Roman" panose="02020603050405020304" pitchFamily="18" charset="0"/>
                <a:ea typeface="Times New Roman" panose="02020603050405020304" pitchFamily="18" charset="0"/>
              </a:rPr>
              <a:t>El estudio del universo se ha basado históricamente en la recopilación y análisis de datos astronómicos, los cuales han permitido desarrollar modelos sobre la estructura, evolución y composición de los cuerpos celestes. Con el avance de la tecnología, la cantidad de datos disponibles ha crecido exponencialmente, impulsando el uso de nuevas técnicas computacionales para su procesamiento e interpretación.</a:t>
            </a:r>
            <a:endParaRPr lang="en-US" b="0" i="0" u="none" strike="noStrike" cap="none" dirty="0">
              <a:solidFill>
                <a:schemeClr val="dk1"/>
              </a:solidFill>
            </a:endParaRPr>
          </a:p>
        </p:txBody>
      </p:sp>
      <p:pic>
        <p:nvPicPr>
          <p:cNvPr id="2" name="Imagen 1">
            <a:extLst>
              <a:ext uri="{FF2B5EF4-FFF2-40B4-BE49-F238E27FC236}">
                <a16:creationId xmlns:a16="http://schemas.microsoft.com/office/drawing/2014/main" id="{400897AC-9319-AA9C-CFAF-2B80B758B696}"/>
              </a:ext>
            </a:extLst>
          </p:cNvPr>
          <p:cNvPicPr>
            <a:picLocks noChangeAspect="1"/>
          </p:cNvPicPr>
          <p:nvPr/>
        </p:nvPicPr>
        <p:blipFill>
          <a:blip r:embed="rId3"/>
          <a:stretch>
            <a:fillRect/>
          </a:stretch>
        </p:blipFill>
        <p:spPr>
          <a:xfrm>
            <a:off x="3241222" y="2937100"/>
            <a:ext cx="3429000" cy="19288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795156884"/>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64833C32-36FB-A736-E15B-C7EBABBE32B5}"/>
            </a:ext>
          </a:extLst>
        </p:cNvPr>
        <p:cNvGrpSpPr/>
        <p:nvPr/>
      </p:nvGrpSpPr>
      <p:grpSpPr>
        <a:xfrm>
          <a:off x="0" y="0"/>
          <a:ext cx="0" cy="0"/>
          <a:chOff x="0" y="0"/>
          <a:chExt cx="0" cy="0"/>
        </a:xfrm>
      </p:grpSpPr>
      <p:sp>
        <p:nvSpPr>
          <p:cNvPr id="66" name="Google Shape;66;p15">
            <a:extLst>
              <a:ext uri="{FF2B5EF4-FFF2-40B4-BE49-F238E27FC236}">
                <a16:creationId xmlns:a16="http://schemas.microsoft.com/office/drawing/2014/main" id="{5F4636BD-AEFB-F357-DB92-48DFEF3EF39C}"/>
              </a:ext>
            </a:extLst>
          </p:cNvPr>
          <p:cNvSpPr txBox="1">
            <a:spLocks noGrp="1"/>
          </p:cNvSpPr>
          <p:nvPr>
            <p:ph type="title"/>
          </p:nvPr>
        </p:nvSpPr>
        <p:spPr>
          <a:xfrm>
            <a:off x="1159328" y="440272"/>
            <a:ext cx="6774900"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es-MX" dirty="0"/>
              <a:t>Antecedentes</a:t>
            </a:r>
            <a:endParaRPr lang="en-US" dirty="0"/>
          </a:p>
        </p:txBody>
      </p:sp>
      <p:sp>
        <p:nvSpPr>
          <p:cNvPr id="67" name="Google Shape;67;p15">
            <a:extLst>
              <a:ext uri="{FF2B5EF4-FFF2-40B4-BE49-F238E27FC236}">
                <a16:creationId xmlns:a16="http://schemas.microsoft.com/office/drawing/2014/main" id="{D544AB06-6378-D0F3-22B3-481986DB4B96}"/>
              </a:ext>
            </a:extLst>
          </p:cNvPr>
          <p:cNvSpPr txBox="1">
            <a:spLocks noGrp="1"/>
          </p:cNvSpPr>
          <p:nvPr>
            <p:ph type="body" idx="4294967295"/>
          </p:nvPr>
        </p:nvSpPr>
        <p:spPr>
          <a:xfrm>
            <a:off x="1159328" y="1144395"/>
            <a:ext cx="7813222" cy="3272483"/>
          </a:xfrm>
        </p:spPr>
        <p:txBody>
          <a:bodyPr spcFirstLastPara="1" lIns="91425" tIns="91425" rIns="91425" bIns="91425" anchor="t" anchorCtr="0">
            <a:noAutofit/>
          </a:bodyPr>
          <a:lstStyle/>
          <a:p>
            <a:pPr algn="just">
              <a:lnSpc>
                <a:spcPct val="115000"/>
              </a:lnSpc>
            </a:pPr>
            <a:r>
              <a:rPr lang="es-MX" b="1" dirty="0">
                <a:latin typeface="Times New Roman" panose="02020603050405020304" pitchFamily="18" charset="0"/>
                <a:ea typeface="Times New Roman" panose="02020603050405020304" pitchFamily="18" charset="0"/>
              </a:rPr>
              <a:t>E</a:t>
            </a:r>
            <a:r>
              <a:rPr lang="es-MX" sz="1800" b="1" dirty="0">
                <a:effectLst/>
                <a:latin typeface="Times New Roman" panose="02020603050405020304" pitchFamily="18" charset="0"/>
                <a:ea typeface="Times New Roman" panose="02020603050405020304" pitchFamily="18" charset="0"/>
              </a:rPr>
              <a:t>spectro</a:t>
            </a:r>
            <a:r>
              <a:rPr lang="es-MX" b="1" dirty="0">
                <a:latin typeface="Times New Roman" panose="02020603050405020304" pitchFamily="18" charset="0"/>
                <a:ea typeface="Times New Roman" panose="02020603050405020304" pitchFamily="18" charset="0"/>
              </a:rPr>
              <a:t>:</a:t>
            </a:r>
            <a:r>
              <a:rPr lang="es-MX" sz="1800" dirty="0">
                <a:effectLst/>
                <a:latin typeface="Times New Roman" panose="02020603050405020304" pitchFamily="18" charset="0"/>
                <a:ea typeface="Times New Roman" panose="02020603050405020304" pitchFamily="18" charset="0"/>
              </a:rPr>
              <a:t> proporciona información detallada sobre la composición química, temperatura y dinámica del objeto observado. </a:t>
            </a:r>
          </a:p>
          <a:p>
            <a:pPr algn="just">
              <a:lnSpc>
                <a:spcPct val="115000"/>
              </a:lnSpc>
            </a:pPr>
            <a:r>
              <a:rPr lang="es-MX" sz="1800" b="1" dirty="0">
                <a:effectLst/>
                <a:latin typeface="Times New Roman" panose="02020603050405020304" pitchFamily="18" charset="0"/>
                <a:ea typeface="Times New Roman" panose="02020603050405020304" pitchFamily="18" charset="0"/>
              </a:rPr>
              <a:t>Datos astronómicos</a:t>
            </a:r>
            <a:r>
              <a:rPr lang="es-MX" b="1" dirty="0">
                <a:latin typeface="Times New Roman" panose="02020603050405020304" pitchFamily="18" charset="0"/>
                <a:ea typeface="Times New Roman" panose="02020603050405020304" pitchFamily="18" charset="0"/>
              </a:rPr>
              <a:t>:</a:t>
            </a:r>
            <a:r>
              <a:rPr lang="es-MX" sz="1800" dirty="0">
                <a:effectLst/>
                <a:latin typeface="Times New Roman" panose="02020603050405020304" pitchFamily="18" charset="0"/>
                <a:ea typeface="Times New Roman" panose="02020603050405020304" pitchFamily="18" charset="0"/>
              </a:rPr>
              <a:t> son el resultado de observaciones realizadas mediante telescopios ópticos, infrarrojos, de radio, etc.; ya sea en Tierra o en el espacio.</a:t>
            </a:r>
          </a:p>
          <a:p>
            <a:pPr algn="just">
              <a:lnSpc>
                <a:spcPct val="115000"/>
              </a:lnSpc>
            </a:pPr>
            <a:r>
              <a:rPr lang="es-MX" b="1" dirty="0">
                <a:latin typeface="Times New Roman" panose="02020603050405020304" pitchFamily="18" charset="0"/>
                <a:ea typeface="Times New Roman" panose="02020603050405020304" pitchFamily="18" charset="0"/>
              </a:rPr>
              <a:t>Datos fotométricos:</a:t>
            </a:r>
            <a:r>
              <a:rPr lang="es-MX" dirty="0">
                <a:latin typeface="Times New Roman" panose="02020603050405020304" pitchFamily="18" charset="0"/>
                <a:ea typeface="Times New Roman" panose="02020603050405020304" pitchFamily="18" charset="0"/>
              </a:rPr>
              <a:t> </a:t>
            </a:r>
            <a:r>
              <a:rPr lang="es-MX" sz="1800" dirty="0">
                <a:effectLst/>
                <a:latin typeface="Times New Roman" panose="02020603050405020304" pitchFamily="18" charset="0"/>
                <a:ea typeface="Times New Roman" panose="02020603050405020304" pitchFamily="18" charset="0"/>
              </a:rPr>
              <a:t>miden la cantidad de luz recibida de un objeto en distintas bandas del espectro electromagnético. </a:t>
            </a:r>
            <a:endParaRPr lang="es-MX" dirty="0">
              <a:latin typeface="Times New Roman" panose="02020603050405020304" pitchFamily="18" charset="0"/>
              <a:ea typeface="Times New Roman" panose="02020603050405020304" pitchFamily="18" charset="0"/>
            </a:endParaRPr>
          </a:p>
          <a:p>
            <a:pPr algn="just">
              <a:lnSpc>
                <a:spcPct val="115000"/>
              </a:lnSpc>
            </a:pPr>
            <a:r>
              <a:rPr lang="es-MX" sz="1800" b="1" dirty="0">
                <a:effectLst/>
                <a:latin typeface="Times New Roman" panose="02020603050405020304" pitchFamily="18" charset="0"/>
                <a:ea typeface="Times New Roman" panose="02020603050405020304" pitchFamily="18" charset="0"/>
              </a:rPr>
              <a:t>Datos espectroscópicos:</a:t>
            </a:r>
            <a:r>
              <a:rPr lang="es-MX" sz="1800" dirty="0">
                <a:effectLst/>
                <a:latin typeface="Times New Roman" panose="02020603050405020304" pitchFamily="18" charset="0"/>
                <a:ea typeface="Times New Roman" panose="02020603050405020304" pitchFamily="18" charset="0"/>
              </a:rPr>
              <a:t> contienen información detallada sobre la distribución de la luz en función de la longitud de onda. </a:t>
            </a:r>
          </a:p>
          <a:p>
            <a:pPr algn="just">
              <a:lnSpc>
                <a:spcPct val="115000"/>
              </a:lnSpc>
            </a:pPr>
            <a:r>
              <a:rPr lang="es-MX" sz="1800" b="1" dirty="0">
                <a:effectLst/>
                <a:latin typeface="Times New Roman" panose="02020603050405020304" pitchFamily="18" charset="0"/>
                <a:ea typeface="Times New Roman" panose="02020603050405020304" pitchFamily="18" charset="0"/>
              </a:rPr>
              <a:t>Datos astrométricos:</a:t>
            </a:r>
            <a:r>
              <a:rPr lang="es-MX" sz="1800" dirty="0">
                <a:effectLst/>
                <a:latin typeface="Times New Roman" panose="02020603050405020304" pitchFamily="18" charset="0"/>
                <a:ea typeface="Times New Roman" panose="02020603050405020304" pitchFamily="18" charset="0"/>
              </a:rPr>
              <a:t> incluyen mediciones precisas de la posición, movimiento propio y paralaje de los objetos celestes.</a:t>
            </a:r>
            <a:endParaRPr lang="en-US" sz="1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8576316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4A04DEA1-C203-4456-4302-40D6B792E6AE}"/>
            </a:ext>
          </a:extLst>
        </p:cNvPr>
        <p:cNvGrpSpPr/>
        <p:nvPr/>
      </p:nvGrpSpPr>
      <p:grpSpPr>
        <a:xfrm>
          <a:off x="0" y="0"/>
          <a:ext cx="0" cy="0"/>
          <a:chOff x="0" y="0"/>
          <a:chExt cx="0" cy="0"/>
        </a:xfrm>
      </p:grpSpPr>
      <p:sp>
        <p:nvSpPr>
          <p:cNvPr id="66" name="Google Shape;66;p15">
            <a:extLst>
              <a:ext uri="{FF2B5EF4-FFF2-40B4-BE49-F238E27FC236}">
                <a16:creationId xmlns:a16="http://schemas.microsoft.com/office/drawing/2014/main" id="{75D66B2A-A3C9-3DB7-3627-77855733A15A}"/>
              </a:ext>
            </a:extLst>
          </p:cNvPr>
          <p:cNvSpPr txBox="1">
            <a:spLocks noGrp="1"/>
          </p:cNvSpPr>
          <p:nvPr>
            <p:ph type="title"/>
          </p:nvPr>
        </p:nvSpPr>
        <p:spPr>
          <a:xfrm>
            <a:off x="1159328" y="440272"/>
            <a:ext cx="6774900"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es-MX" dirty="0"/>
              <a:t>Gaia Data </a:t>
            </a:r>
            <a:r>
              <a:rPr lang="es-MX" dirty="0" err="1"/>
              <a:t>Release</a:t>
            </a:r>
            <a:r>
              <a:rPr lang="es-MX" dirty="0"/>
              <a:t> 3 (Gaia DR3)</a:t>
            </a:r>
            <a:endParaRPr lang="en-US" dirty="0"/>
          </a:p>
        </p:txBody>
      </p:sp>
      <p:sp>
        <p:nvSpPr>
          <p:cNvPr id="67" name="Google Shape;67;p15">
            <a:extLst>
              <a:ext uri="{FF2B5EF4-FFF2-40B4-BE49-F238E27FC236}">
                <a16:creationId xmlns:a16="http://schemas.microsoft.com/office/drawing/2014/main" id="{E5CFA3F4-30B5-0C83-87D6-8592F16177DC}"/>
              </a:ext>
            </a:extLst>
          </p:cNvPr>
          <p:cNvSpPr txBox="1">
            <a:spLocks noGrp="1"/>
          </p:cNvSpPr>
          <p:nvPr>
            <p:ph type="body" idx="4294967295"/>
          </p:nvPr>
        </p:nvSpPr>
        <p:spPr>
          <a:xfrm>
            <a:off x="1159328" y="1144395"/>
            <a:ext cx="7813222" cy="3272483"/>
          </a:xfrm>
        </p:spPr>
        <p:txBody>
          <a:bodyPr spcFirstLastPara="1" lIns="91425" tIns="91425" rIns="91425" bIns="91425" anchor="t" anchorCtr="0">
            <a:noAutofit/>
          </a:bodyPr>
          <a:lstStyle/>
          <a:p>
            <a:pPr marL="114300" indent="0" algn="just">
              <a:lnSpc>
                <a:spcPct val="115000"/>
              </a:lnSpc>
              <a:buNone/>
            </a:pPr>
            <a:r>
              <a:rPr lang="es-MX" dirty="0">
                <a:latin typeface="Times New Roman" panose="02020603050405020304" pitchFamily="18" charset="0"/>
                <a:ea typeface="Times New Roman" panose="02020603050405020304" pitchFamily="18" charset="0"/>
              </a:rPr>
              <a:t>E</a:t>
            </a:r>
            <a:r>
              <a:rPr lang="es-MX" sz="1800" dirty="0">
                <a:effectLst/>
                <a:latin typeface="Times New Roman" panose="02020603050405020304" pitchFamily="18" charset="0"/>
                <a:ea typeface="Times New Roman" panose="02020603050405020304" pitchFamily="18" charset="0"/>
              </a:rPr>
              <a:t>s una publicación de datos astronómicos realizada por la misión espacial Gaia de la Agencia Espacial Europea (ESA). Este catálogo, publicado el 13 de junio de 2022, contiene información detallada de aproximadamente 1.800 millones de objetos celestes, incluyendo estrellas, galaxias y cuerpos del sistema solar. </a:t>
            </a:r>
            <a:endParaRPr lang="en-US" sz="1800" b="1" dirty="0">
              <a:effectLst/>
              <a:latin typeface="Times New Roman" panose="02020603050405020304" pitchFamily="18" charset="0"/>
              <a:ea typeface="Times New Roman" panose="02020603050405020304" pitchFamily="18" charset="0"/>
            </a:endParaRPr>
          </a:p>
        </p:txBody>
      </p:sp>
      <p:pic>
        <p:nvPicPr>
          <p:cNvPr id="2" name="Imagen 1">
            <a:extLst>
              <a:ext uri="{FF2B5EF4-FFF2-40B4-BE49-F238E27FC236}">
                <a16:creationId xmlns:a16="http://schemas.microsoft.com/office/drawing/2014/main" id="{BB202651-E332-BDF4-2BCB-59BE2DE1051E}"/>
              </a:ext>
            </a:extLst>
          </p:cNvPr>
          <p:cNvPicPr>
            <a:picLocks noChangeAspect="1"/>
          </p:cNvPicPr>
          <p:nvPr/>
        </p:nvPicPr>
        <p:blipFill>
          <a:blip r:embed="rId3"/>
          <a:stretch>
            <a:fillRect/>
          </a:stretch>
        </p:blipFill>
        <p:spPr>
          <a:xfrm>
            <a:off x="3201425" y="2596242"/>
            <a:ext cx="3643159" cy="24166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68013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7F647F3A-172F-5402-0D1D-1810B70AA452}"/>
            </a:ext>
          </a:extLst>
        </p:cNvPr>
        <p:cNvGrpSpPr/>
        <p:nvPr/>
      </p:nvGrpSpPr>
      <p:grpSpPr>
        <a:xfrm>
          <a:off x="0" y="0"/>
          <a:ext cx="0" cy="0"/>
          <a:chOff x="0" y="0"/>
          <a:chExt cx="0" cy="0"/>
        </a:xfrm>
      </p:grpSpPr>
      <p:sp>
        <p:nvSpPr>
          <p:cNvPr id="66" name="Google Shape;66;p15">
            <a:extLst>
              <a:ext uri="{FF2B5EF4-FFF2-40B4-BE49-F238E27FC236}">
                <a16:creationId xmlns:a16="http://schemas.microsoft.com/office/drawing/2014/main" id="{6291B87C-CB1E-13C0-5453-FD009C28840A}"/>
              </a:ext>
            </a:extLst>
          </p:cNvPr>
          <p:cNvSpPr txBox="1">
            <a:spLocks noGrp="1"/>
          </p:cNvSpPr>
          <p:nvPr>
            <p:ph type="title"/>
          </p:nvPr>
        </p:nvSpPr>
        <p:spPr>
          <a:xfrm>
            <a:off x="1159328" y="440272"/>
            <a:ext cx="6774900" cy="572700"/>
          </a:xfrm>
        </p:spPr>
        <p:txBody>
          <a:bodyPr spcFirstLastPara="1" wrap="square" lIns="91425" tIns="91425" rIns="91425" bIns="91425" anchor="ctr" anchorCtr="0">
            <a:normAutofit/>
          </a:bodyPr>
          <a:lstStyle/>
          <a:p>
            <a:pPr marL="0" lvl="0" indent="0" rtl="0">
              <a:lnSpc>
                <a:spcPct val="90000"/>
              </a:lnSpc>
              <a:spcBef>
                <a:spcPts val="0"/>
              </a:spcBef>
              <a:spcAft>
                <a:spcPts val="0"/>
              </a:spcAft>
              <a:buNone/>
            </a:pPr>
            <a:r>
              <a:rPr lang="es-MX" dirty="0"/>
              <a:t>Propósito de Gaia DR3</a:t>
            </a:r>
            <a:endParaRPr lang="en-US" dirty="0"/>
          </a:p>
        </p:txBody>
      </p:sp>
      <p:sp>
        <p:nvSpPr>
          <p:cNvPr id="67" name="Google Shape;67;p15">
            <a:extLst>
              <a:ext uri="{FF2B5EF4-FFF2-40B4-BE49-F238E27FC236}">
                <a16:creationId xmlns:a16="http://schemas.microsoft.com/office/drawing/2014/main" id="{EECE68D7-F3B1-BC0C-55A4-825012A4F556}"/>
              </a:ext>
            </a:extLst>
          </p:cNvPr>
          <p:cNvSpPr txBox="1">
            <a:spLocks noGrp="1"/>
          </p:cNvSpPr>
          <p:nvPr>
            <p:ph type="body" idx="4294967295"/>
          </p:nvPr>
        </p:nvSpPr>
        <p:spPr>
          <a:xfrm>
            <a:off x="1159328" y="1144395"/>
            <a:ext cx="7813222" cy="3272483"/>
          </a:xfrm>
        </p:spPr>
        <p:txBody>
          <a:bodyPr spcFirstLastPara="1" lIns="91425" tIns="91425" rIns="91425" bIns="91425" anchor="t" anchorCtr="0">
            <a:noAutofit/>
          </a:bodyPr>
          <a:lstStyle/>
          <a:p>
            <a:pPr indent="228600" algn="just">
              <a:lnSpc>
                <a:spcPct val="115000"/>
              </a:lnSpc>
              <a:buNone/>
            </a:pPr>
            <a:r>
              <a:rPr lang="es-MX" sz="1800" dirty="0">
                <a:effectLst/>
                <a:latin typeface="Times New Roman" panose="02020603050405020304" pitchFamily="18" charset="0"/>
                <a:ea typeface="Times New Roman" panose="02020603050405020304" pitchFamily="18" charset="0"/>
              </a:rPr>
              <a:t>Gaia DR3 amplía y mejora las entregas anteriores al incluir:</a:t>
            </a:r>
            <a:endParaRPr lang="en-US" sz="1800" dirty="0">
              <a:effectLst/>
              <a:latin typeface="Times New Roman" panose="02020603050405020304" pitchFamily="18" charset="0"/>
              <a:ea typeface="Times New Roman" panose="02020603050405020304" pitchFamily="18" charset="0"/>
            </a:endParaRPr>
          </a:p>
          <a:p>
            <a:pPr marL="285750" indent="-285750" algn="just">
              <a:buSzPts val="1000"/>
              <a:tabLst>
                <a:tab pos="457200" algn="l"/>
              </a:tabLst>
            </a:pPr>
            <a:r>
              <a:rPr lang="es-MX" sz="1800" b="1" dirty="0">
                <a:effectLst/>
                <a:latin typeface="Times New Roman" panose="02020603050405020304" pitchFamily="18" charset="0"/>
                <a:ea typeface="Times New Roman" panose="02020603050405020304" pitchFamily="18" charset="0"/>
              </a:rPr>
              <a:t>Astrometría mejorada</a:t>
            </a:r>
            <a:r>
              <a:rPr lang="es-MX" sz="1800" dirty="0">
                <a:effectLst/>
                <a:latin typeface="Times New Roman" panose="02020603050405020304" pitchFamily="18" charset="0"/>
                <a:ea typeface="Times New Roman" panose="02020603050405020304" pitchFamily="18" charset="0"/>
              </a:rPr>
              <a:t>: posiciones, paralajes y movimientos propios de los objetos con mayor precisión.</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000"/>
              <a:buFont typeface="Symbol" panose="05050102010706020507" pitchFamily="18" charset="2"/>
              <a:buChar char=""/>
              <a:tabLst>
                <a:tab pos="457200" algn="l"/>
              </a:tabLst>
            </a:pPr>
            <a:r>
              <a:rPr lang="es-MX" sz="1800" b="1" dirty="0">
                <a:effectLst/>
                <a:latin typeface="Times New Roman" panose="02020603050405020304" pitchFamily="18" charset="0"/>
                <a:ea typeface="Times New Roman" panose="02020603050405020304" pitchFamily="18" charset="0"/>
              </a:rPr>
              <a:t>Fotometría avanzada</a:t>
            </a:r>
            <a:r>
              <a:rPr lang="es-MX" sz="1800" dirty="0">
                <a:effectLst/>
                <a:latin typeface="Times New Roman" panose="02020603050405020304" pitchFamily="18" charset="0"/>
                <a:ea typeface="Times New Roman" panose="02020603050405020304" pitchFamily="18" charset="0"/>
              </a:rPr>
              <a:t>: datos de brillo en múltiples bandas espectrales.</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000"/>
              <a:buFont typeface="Symbol" panose="05050102010706020507" pitchFamily="18" charset="2"/>
              <a:buChar char=""/>
              <a:tabLst>
                <a:tab pos="457200" algn="l"/>
              </a:tabLst>
            </a:pPr>
            <a:r>
              <a:rPr lang="es-MX" sz="1800" b="1" dirty="0">
                <a:effectLst/>
                <a:latin typeface="Times New Roman" panose="02020603050405020304" pitchFamily="18" charset="0"/>
                <a:ea typeface="Times New Roman" panose="02020603050405020304" pitchFamily="18" charset="0"/>
              </a:rPr>
              <a:t>Espectroscopía</a:t>
            </a:r>
            <a:r>
              <a:rPr lang="es-MX" sz="1800" dirty="0">
                <a:effectLst/>
                <a:latin typeface="Times New Roman" panose="02020603050405020304" pitchFamily="18" charset="0"/>
                <a:ea typeface="Times New Roman" panose="02020603050405020304" pitchFamily="18" charset="0"/>
              </a:rPr>
              <a:t>: espectros de baja resolución y velocidades radiales para una amplia gama de estrellas.</a:t>
            </a:r>
            <a:endParaRPr lang="en-US"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SzPts val="1000"/>
              <a:buFont typeface="Symbol" panose="05050102010706020507" pitchFamily="18" charset="2"/>
              <a:buChar char=""/>
              <a:tabLst>
                <a:tab pos="457200" algn="l"/>
              </a:tabLst>
            </a:pPr>
            <a:r>
              <a:rPr lang="es-MX" sz="1800" b="1" dirty="0">
                <a:effectLst/>
                <a:latin typeface="Times New Roman" panose="02020603050405020304" pitchFamily="18" charset="0"/>
                <a:ea typeface="Times New Roman" panose="02020603050405020304" pitchFamily="18" charset="0"/>
              </a:rPr>
              <a:t>Clasificaciones y parámetros estelares</a:t>
            </a:r>
            <a:r>
              <a:rPr lang="es-MX" sz="1800" dirty="0">
                <a:effectLst/>
                <a:latin typeface="Times New Roman" panose="02020603050405020304" pitchFamily="18" charset="0"/>
                <a:ea typeface="Times New Roman" panose="02020603050405020304" pitchFamily="18" charset="0"/>
              </a:rPr>
              <a:t>: información sobre las propiedades físicas y químicas de las estrellas, como temperaturas superficiales, masas y edades.</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1547566"/>
      </p:ext>
    </p:extLst>
  </p:cSld>
  <p:clrMapOvr>
    <a:masterClrMapping/>
  </p:clrMapOvr>
  <p:transition spd="slow">
    <p:wipe/>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2070</TotalTime>
  <Words>1009</Words>
  <Application>Microsoft Office PowerPoint</Application>
  <PresentationFormat>Presentación en pantalla (16:9)</PresentationFormat>
  <Paragraphs>64</Paragraphs>
  <Slides>19</Slides>
  <Notes>17</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19</vt:i4>
      </vt:variant>
    </vt:vector>
  </HeadingPairs>
  <TitlesOfParts>
    <vt:vector size="23" baseType="lpstr">
      <vt:lpstr>Arial</vt:lpstr>
      <vt:lpstr>Symbol</vt:lpstr>
      <vt:lpstr>Times New Roman</vt:lpstr>
      <vt:lpstr>Simple Light</vt:lpstr>
      <vt:lpstr>Revisión de algunos algoritmos de Machine Learning aplicados a la clasificación de espectros estelares</vt:lpstr>
      <vt:lpstr>ÍNDICE</vt:lpstr>
      <vt:lpstr>Introducción</vt:lpstr>
      <vt:lpstr>Introducción</vt:lpstr>
      <vt:lpstr>Introducción</vt:lpstr>
      <vt:lpstr>Antecedentes</vt:lpstr>
      <vt:lpstr>Antecedentes</vt:lpstr>
      <vt:lpstr>Gaia Data Release 3 (Gaia DR3)</vt:lpstr>
      <vt:lpstr>Propósito de Gaia DR3</vt:lpstr>
      <vt:lpstr>Algunas investigaciones anteriores</vt:lpstr>
      <vt:lpstr>Algoritmos de clasificación analizados</vt:lpstr>
      <vt:lpstr>Algoritmos de clasificación analizados</vt:lpstr>
      <vt:lpstr>Algoritmos de clasificación analizados</vt:lpstr>
      <vt:lpstr>Algoritmos de clasificación analizados</vt:lpstr>
      <vt:lpstr>Algoritmos de clasificación analizados</vt:lpstr>
      <vt:lpstr>Algoritmos de clasificación analizados</vt:lpstr>
      <vt:lpstr>Resultados</vt:lpstr>
      <vt:lpstr>Conclusiones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Areli Pérez Aparicio</cp:lastModifiedBy>
  <cp:revision>9</cp:revision>
  <dcterms:modified xsi:type="dcterms:W3CDTF">2025-05-22T18:21:51Z</dcterms:modified>
</cp:coreProperties>
</file>