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7" r:id="rId7"/>
    <p:sldId id="263" r:id="rId8"/>
    <p:sldId id="268" r:id="rId9"/>
    <p:sldId id="265" r:id="rId10"/>
    <p:sldId id="266" r:id="rId11"/>
    <p:sldId id="269" r:id="rId12"/>
    <p:sldId id="25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CC773-BD17-15E9-A5E0-31B1D1934D95}" name="MARTINEZ VARELA, ALEJANDRO" initials="AM" userId="S::alejandro.varela@academico.udg.mx::57719d9f-960d-446f-8c8a-c5b947f92b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3605" autoAdjust="0"/>
  </p:normalViewPr>
  <p:slideViewPr>
    <p:cSldViewPr snapToGrid="0">
      <p:cViewPr varScale="1">
        <p:scale>
          <a:sx n="96" d="100"/>
          <a:sy n="96" d="100"/>
        </p:scale>
        <p:origin x="20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s-ES" dirty="0"/>
              <a:t>Habilitar conexión a tierra física funcional con menos de 6 años desde su instalación; en su defecto instalar un nuevo sistema formado por una varilla </a:t>
            </a:r>
            <a:r>
              <a:rPr lang="es-ES" dirty="0" err="1"/>
              <a:t>copperweld</a:t>
            </a:r>
            <a:r>
              <a:rPr lang="es-ES" dirty="0"/>
              <a:t> 5/8” de tres metros de largo, con camisa de compuesto  (GEM o equivalente) a profundidad de 1.5 m mínimo; conectada con cable calibre 6AWG a barra de tierra en centro de carga, el cable deberá ser con cubierta color verde y unido a la varilla mediante </a:t>
            </a:r>
            <a:r>
              <a:rPr lang="es-ES" dirty="0" err="1"/>
              <a:t>cadweld</a:t>
            </a:r>
            <a:r>
              <a:rPr lang="es-ES" dirty="0"/>
              <a:t>, protegido en zona susceptible a vandalismo o robo con tubo </a:t>
            </a:r>
            <a:r>
              <a:rPr lang="es-ES" dirty="0" err="1"/>
              <a:t>conduit</a:t>
            </a:r>
            <a:r>
              <a:rPr lang="es-ES" dirty="0"/>
              <a:t> de ½” fijo a muro con abrazaderas omega, pija y taquete.</a:t>
            </a:r>
          </a:p>
          <a:p>
            <a:pPr marL="139700" indent="0">
              <a:buNone/>
            </a:pPr>
            <a:endParaRPr lang="es-ES" dirty="0"/>
          </a:p>
          <a:p>
            <a:pPr marL="139700" indent="0">
              <a:buNone/>
            </a:pPr>
            <a:r>
              <a:rPr lang="es-ES" dirty="0"/>
              <a:t>Utilizar circuito eléctrico normalizado, que cuente con los siguientes requerimientos y en su caso reemplazar o corregir según corresponda: Interruptor termomagnético en buen estado y acorde al calibre del cable utilizado (10A para 14AWG </a:t>
            </a:r>
            <a:r>
              <a:rPr lang="es-ES" dirty="0" err="1"/>
              <a:t>ó</a:t>
            </a:r>
            <a:r>
              <a:rPr lang="es-ES" dirty="0"/>
              <a:t> 15A para 12AWG); cableado en buen estado (sin daños evidentes), con tres cables del mismo calibre (únicamente calibres 12 o 14 AWG) para fase, neutro y tierra con una longitud máxima de 15 m para el circuito; contacto en buen estado, tipo NEMA 5-15R correctamente polarizado en fase, neutro y tierra.</a:t>
            </a:r>
          </a:p>
          <a:p>
            <a:pPr marL="139700" indent="0">
              <a:buNone/>
            </a:pPr>
            <a:endParaRPr lang="es-ES" dirty="0"/>
          </a:p>
          <a:p>
            <a:pPr marL="139700" indent="0">
              <a:buNone/>
            </a:pPr>
            <a:r>
              <a:rPr lang="es-ES" dirty="0"/>
              <a:t>Para los equipos de frontera y de conexión a Internet se deberá instalar equipo UPS para uso exclusivo con baterías de respaldo funcionales, en su defecto suministrar equipo UPS de 120/127 </a:t>
            </a:r>
            <a:r>
              <a:rPr lang="es-ES" dirty="0" err="1"/>
              <a:t>Vac</a:t>
            </a:r>
            <a:r>
              <a:rPr lang="es-ES" dirty="0"/>
              <a:t> de 300 a 350 Watts, funcionamiento tipo off-line (uso de batería solo de respaldo), con protección de transitorios de al menos de 450 Joules en todos sus contactos, contactos y clavija NEMA 5-15.  </a:t>
            </a:r>
          </a:p>
          <a:p>
            <a:pPr marL="139700" indent="0">
              <a:buNone/>
            </a:pPr>
            <a:endParaRPr lang="es-ES" dirty="0"/>
          </a:p>
          <a:p>
            <a:pPr marL="139700" indent="0">
              <a:buNone/>
            </a:pPr>
            <a:r>
              <a:rPr lang="es-ES" dirty="0"/>
              <a:t>Habilitar protección de línea para aislar las conexiones a Internet externas a la escuela y así proteger la infraestructura del plantel de conformidad con el diagrama incluido.</a:t>
            </a:r>
          </a:p>
          <a:p>
            <a:pPr marL="139700" indent="0">
              <a:buNone/>
            </a:pPr>
            <a:endParaRPr lang="es-ES" dirty="0"/>
          </a:p>
          <a:p>
            <a:pPr marL="139700" indent="0">
              <a:buNone/>
            </a:pPr>
            <a:r>
              <a:rPr lang="es-ES" dirty="0"/>
              <a:t>Para cada instalación se deberá elaborar una bitácora de sitio, que integre documentación de los trabajos realizados con especificaciones detalladas y adjunte evidencia fotográfica de las instalaciones terminadas.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474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2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178010" y="445025"/>
            <a:ext cx="76542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29754" y="588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29754" y="1422552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388100" y="425436"/>
            <a:ext cx="756643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145058" y="1233174"/>
            <a:ext cx="3165641" cy="1518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45058" y="2803075"/>
            <a:ext cx="3165641" cy="1265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217862" y="4254917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491048" y="1135321"/>
            <a:ext cx="7341251" cy="1934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491048" y="3171567"/>
            <a:ext cx="7341251" cy="1281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2" name="Google Shape;19;p4">
            <a:extLst>
              <a:ext uri="{FF2B5EF4-FFF2-40B4-BE49-F238E27FC236}">
                <a16:creationId xmlns:a16="http://schemas.microsoft.com/office/drawing/2014/main" id="{B32E9C04-D7C3-4CB3-ACE5-2A66565DFA10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adolibre.com.mx/para-conector-de-cable-starlink-a-rj45-1-rj-2/p/MLM2009571182?pdp_filters=item_id:MLM2054166929" TargetMode="External"/><Relationship Id="rId2" Type="http://schemas.openxmlformats.org/officeDocument/2006/relationships/hyperlink" Target="https://articulo.mercadolibre.com.mx/MLM-2018225349-protector-contra-descargas-electricas-_J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es-E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Experiencias en Servicios Satelitales en Escuelas en Zonas Remotas</a:t>
            </a:r>
            <a:endParaRPr lang="es-MX" sz="24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Miguel </a:t>
            </a:r>
            <a:r>
              <a:rPr lang="es-MX" dirty="0" err="1"/>
              <a:t>Angel</a:t>
            </a:r>
            <a:r>
              <a:rPr lang="es-MX" dirty="0"/>
              <a:t> Estrada </a:t>
            </a:r>
            <a:r>
              <a:rPr lang="es-MX" dirty="0" err="1"/>
              <a:t>Tizcareño</a:t>
            </a:r>
            <a:endParaRPr lang="es-MX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Brian Valerio Flores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7797E57-5026-B835-3AC1-AE7D0D3A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06" y="312813"/>
            <a:ext cx="4058782" cy="45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B73FEC-9089-0717-1424-65DF56D52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850" y="170222"/>
            <a:ext cx="7580400" cy="4398653"/>
          </a:xfrm>
        </p:spPr>
        <p:txBody>
          <a:bodyPr/>
          <a:lstStyle/>
          <a:p>
            <a:pPr marL="114300" indent="0">
              <a:buNone/>
            </a:pPr>
            <a:r>
              <a:rPr lang="es-MX" dirty="0"/>
              <a:t>Protección de línea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D75E3D-94F7-74F4-1A7F-1ACC16C2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6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805EED13-C800-A398-0E3D-684DDBBCD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80" y="2579328"/>
            <a:ext cx="2275547" cy="24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BE4CEFBA-71EF-728D-3843-566D99264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1"/>
          <a:stretch/>
        </p:blipFill>
        <p:spPr bwMode="auto">
          <a:xfrm>
            <a:off x="2027237" y="716934"/>
            <a:ext cx="1563863" cy="1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9C3C6D0-D238-3675-C75B-B7F09D40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25975"/>
              </p:ext>
            </p:extLst>
          </p:nvPr>
        </p:nvGraphicFramePr>
        <p:xfrm>
          <a:off x="2031450" y="331161"/>
          <a:ext cx="6505437" cy="4410759"/>
        </p:xfrm>
        <a:graphic>
          <a:graphicData uri="http://schemas.openxmlformats.org/drawingml/2006/table">
            <a:tbl>
              <a:tblPr/>
              <a:tblGrid>
                <a:gridCol w="309781">
                  <a:extLst>
                    <a:ext uri="{9D8B030D-6E8A-4147-A177-3AD203B41FA5}">
                      <a16:colId xmlns:a16="http://schemas.microsoft.com/office/drawing/2014/main" val="2920862963"/>
                    </a:ext>
                  </a:extLst>
                </a:gridCol>
                <a:gridCol w="4159940">
                  <a:extLst>
                    <a:ext uri="{9D8B030D-6E8A-4147-A177-3AD203B41FA5}">
                      <a16:colId xmlns:a16="http://schemas.microsoft.com/office/drawing/2014/main" val="3530098023"/>
                    </a:ext>
                  </a:extLst>
                </a:gridCol>
                <a:gridCol w="553184">
                  <a:extLst>
                    <a:ext uri="{9D8B030D-6E8A-4147-A177-3AD203B41FA5}">
                      <a16:colId xmlns:a16="http://schemas.microsoft.com/office/drawing/2014/main" val="799599901"/>
                    </a:ext>
                  </a:extLst>
                </a:gridCol>
                <a:gridCol w="674885">
                  <a:extLst>
                    <a:ext uri="{9D8B030D-6E8A-4147-A177-3AD203B41FA5}">
                      <a16:colId xmlns:a16="http://schemas.microsoft.com/office/drawing/2014/main" val="423322559"/>
                    </a:ext>
                  </a:extLst>
                </a:gridCol>
                <a:gridCol w="807647">
                  <a:extLst>
                    <a:ext uri="{9D8B030D-6E8A-4147-A177-3AD203B41FA5}">
                      <a16:colId xmlns:a16="http://schemas.microsoft.com/office/drawing/2014/main" val="2838663702"/>
                    </a:ext>
                  </a:extLst>
                </a:gridCol>
              </a:tblGrid>
              <a:tr h="157570">
                <a:tc gridSpan="5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800" b="1" i="0" u="none" strike="noStrike" dirty="0">
                          <a:solidFill>
                            <a:srgbClr val="1D1B10"/>
                          </a:solidFill>
                          <a:effectLst/>
                          <a:latin typeface="Calibri" panose="020F0502020204030204" pitchFamily="34" charset="0"/>
                        </a:rPr>
                        <a:t>ACONDICIONAMIENTO ELÉCTRICO DE SITIOS STARLINK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 anchor="ctr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1551"/>
                  </a:ext>
                </a:extLst>
              </a:tr>
              <a:tr h="20248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1D1B1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 anchor="ctr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800" b="1" i="0" u="none" strike="noStrike" dirty="0">
                          <a:solidFill>
                            <a:srgbClr val="1D1B1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 anchor="ctr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1D1B1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 anchor="ctr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1D1B1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 anchor="ctr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1D1B10"/>
                          </a:solidFill>
                          <a:effectLst/>
                          <a:latin typeface="Calibri" panose="020F0502020204030204" pitchFamily="34" charset="0"/>
                        </a:rPr>
                        <a:t>Precio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 anchor="ctr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46304"/>
                  </a:ext>
                </a:extLst>
              </a:tr>
              <a:tr h="121491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e instalación de tierra física simple, formado por una varilla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copperweld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5/8” de tres metros de largo totalmente enterrada y con una camisa de compuesto (GEM o equivalente) de al menos 20 centímetros de diámetro y una profundidad de 1.5 metros; conectada con hasta 10 metros de cable calibre 6 AWG a barra de tierra en el centro de carga, el cable deberá ser con cubierta color verde y unido a la varilla mediante soldadura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cadweld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protegido en zona susceptible a vandalismo o robo con tubo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½” fijo a muro con abrazaderas omega, pija y taquete. P.U.O.T.</a:t>
                      </a:r>
                      <a:endParaRPr lang="es-ES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pieza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unitario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$5,350.00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681601"/>
                  </a:ext>
                </a:extLst>
              </a:tr>
              <a:tr h="1292791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e instalación de contacto eléctrico con un circuito eléctrico dedicado, formado por un interruptor termomagnético de 15 Amperes </a:t>
                      </a:r>
                      <a:r>
                        <a:rPr lang="es-E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marca </a:t>
                      </a:r>
                      <a:r>
                        <a:rPr lang="es-E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SquareD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insertado en centro de carga existente, cableado con tres cables THW Cal. 12 AWG para fase (negro), neutro (blanco) y tierra (verde) </a:t>
                      </a:r>
                      <a:r>
                        <a:rPr lang="es-E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marca Condumex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con una longitud máxima de 15 m; un contacto dúplex tipo NEMA 5-15R </a:t>
                      </a:r>
                      <a:r>
                        <a:rPr lang="es-E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marca Arrow Hart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 placa, correctamente polarizado en fase, neutro y tierra. Utilizando canalización existente o en su defecto, instalar nueva canalización con canaleta y caja de conexiones de PVC, desde el centro de carga hasta el punto de instalación del Modem Satelital. P.U.O.T.</a:t>
                      </a:r>
                      <a:endParaRPr lang="es-ES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pieza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unitario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$1,875.00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341696"/>
                  </a:ext>
                </a:extLst>
              </a:tr>
              <a:tr h="669759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e instalación de equipo UPS de 120/127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300 a 350 Watts, funcionamiento tipo off-line (uso de batería solo de respaldo), con protección de transitorios de al menos de 450 Joules en todos sus contactos, contactos y clavija NEMA 5-15. (modelos aceptados BE600M1-LM, Internet600U y UPS5516USBR). P.U.O.T.</a:t>
                      </a:r>
                      <a:endParaRPr lang="es-ES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pieza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unitario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$2,000.00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149411"/>
                  </a:ext>
                </a:extLst>
              </a:tr>
              <a:tr h="59188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e instalación de supresor de transitorios (protector de línea) en el cable de datos entre la antena y el modem Starlink, del modelo que cumpla y sea compatible con el sistema, de preferencia que sea aprobado por el fabricante; el cual deberá quedar debidamente aterrizado.</a:t>
                      </a:r>
                      <a:endParaRPr lang="es-ES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pieza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unitario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$2,700.00</a:t>
                      </a:r>
                      <a:endParaRPr lang="es-MX" sz="800">
                        <a:effectLst/>
                      </a:endParaRPr>
                    </a:p>
                  </a:txBody>
                  <a:tcPr marL="10163" marR="10163" marT="18293" marB="18293">
                    <a:lnL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299679"/>
                  </a:ext>
                </a:extLst>
              </a:tr>
              <a:tr h="280294">
                <a:tc>
                  <a:txBody>
                    <a:bodyPr/>
                    <a:lstStyle/>
                    <a:p>
                      <a:pPr fontAlgn="b"/>
                      <a:r>
                        <a:rPr lang="es-MX" sz="800">
                          <a:effectLst/>
                        </a:rPr>
                        <a:t/>
                      </a:r>
                      <a:br>
                        <a:rPr lang="es-MX" sz="800">
                          <a:effectLst/>
                        </a:rPr>
                      </a:br>
                      <a:endParaRPr lang="es-MX" sz="800">
                        <a:effectLst/>
                      </a:endParaRPr>
                    </a:p>
                  </a:txBody>
                  <a:tcPr marL="10163" marR="10163" marT="18293" marB="18293" anchor="b">
                    <a:lnL w="70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MX" sz="800">
                          <a:effectLst/>
                        </a:rPr>
                        <a:t/>
                      </a:r>
                      <a:br>
                        <a:rPr lang="es-MX" sz="800">
                          <a:effectLst/>
                        </a:rPr>
                      </a:br>
                      <a:endParaRPr lang="es-MX" sz="800">
                        <a:effectLst/>
                      </a:endParaRPr>
                    </a:p>
                  </a:txBody>
                  <a:tcPr marL="10163" marR="10163" marT="18293" marB="18293" anchor="b">
                    <a:lnL w="70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MX" sz="800">
                          <a:effectLst/>
                        </a:rPr>
                        <a:t/>
                      </a:r>
                      <a:br>
                        <a:rPr lang="es-MX" sz="800">
                          <a:effectLst/>
                        </a:rPr>
                      </a:br>
                      <a:endParaRPr lang="es-MX" sz="800">
                        <a:effectLst/>
                      </a:endParaRPr>
                    </a:p>
                  </a:txBody>
                  <a:tcPr marL="10163" marR="10163" marT="18293" marB="18293" anchor="b">
                    <a:lnL w="70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494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 anchor="b">
                    <a:lnL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$11,925.00</a:t>
                      </a:r>
                      <a:endParaRPr lang="es-MX" sz="800" dirty="0">
                        <a:effectLst/>
                      </a:endParaRPr>
                    </a:p>
                  </a:txBody>
                  <a:tcPr marL="10163" marR="10163" marT="18293" marB="18293" anchor="b">
                    <a:lnL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52813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3E98420-6128-C245-4F8F-E9B76BAE20D9}"/>
              </a:ext>
            </a:extLst>
          </p:cNvPr>
          <p:cNvSpPr txBox="1"/>
          <p:nvPr/>
        </p:nvSpPr>
        <p:spPr>
          <a:xfrm>
            <a:off x="1332058" y="4620280"/>
            <a:ext cx="67986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hlinkClick r:id="rId2"/>
              </a:rPr>
              <a:t>https://articulo.mercadolibre.com.mx/MLM-2018225349-protector-contra-descargas-electricas-_JM</a:t>
            </a:r>
            <a:endParaRPr lang="es-MX" sz="800" dirty="0"/>
          </a:p>
          <a:p>
            <a:r>
              <a:rPr lang="es-MX" sz="800" dirty="0">
                <a:hlinkClick r:id="rId3"/>
              </a:rPr>
              <a:t>https://www.mercadolibre.com.mx/para-conector-de-cable-starlink-a-rj45-1-rj-2/p/MLM2009571182?pdp_filters=item_id:MLM2054166929</a:t>
            </a:r>
            <a:endParaRPr lang="es-MX" sz="800" dirty="0"/>
          </a:p>
          <a:p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723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;p5">
            <a:extLst>
              <a:ext uri="{FF2B5EF4-FFF2-40B4-BE49-F238E27FC236}">
                <a16:creationId xmlns:a16="http://schemas.microsoft.com/office/drawing/2014/main" id="{CE2E1E62-02EA-8ED9-AEAE-160EAE6CDC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7476"/>
          <a:stretch/>
        </p:blipFill>
        <p:spPr>
          <a:xfrm>
            <a:off x="0" y="1"/>
            <a:ext cx="9144003" cy="42446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8A52B4-23F0-B2DB-E4B3-D9D827BCC6AA}"/>
              </a:ext>
            </a:extLst>
          </p:cNvPr>
          <p:cNvSpPr txBox="1"/>
          <p:nvPr/>
        </p:nvSpPr>
        <p:spPr>
          <a:xfrm>
            <a:off x="0" y="4175050"/>
            <a:ext cx="9144000" cy="95410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dirty="0" smtClean="0"/>
              <a:t>Miguel </a:t>
            </a:r>
            <a:r>
              <a:rPr lang="es-MX" dirty="0"/>
              <a:t>Angel Estrada </a:t>
            </a:r>
            <a:r>
              <a:rPr lang="es-MX" dirty="0" smtClean="0"/>
              <a:t>Tizcareño</a:t>
            </a:r>
          </a:p>
          <a:p>
            <a:pPr lvl="0" algn="ctr"/>
            <a:r>
              <a:rPr lang="es-MX" dirty="0" smtClean="0"/>
              <a:t>miguel.estrada@udg.mx</a:t>
            </a:r>
            <a:endParaRPr lang="es-MX" dirty="0"/>
          </a:p>
          <a:p>
            <a:pPr lvl="0" algn="ctr"/>
            <a:r>
              <a:rPr lang="es-MX" dirty="0"/>
              <a:t>Brian Valerio Flores</a:t>
            </a:r>
          </a:p>
          <a:p>
            <a:pPr algn="ctr"/>
            <a:r>
              <a:rPr lang="es-MX" dirty="0" smtClean="0"/>
              <a:t>brian.valerio@sems.udg.mx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5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Agenda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70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857250" indent="-857250">
              <a:spcAft>
                <a:spcPts val="1200"/>
              </a:spcAft>
            </a:pPr>
            <a:r>
              <a:rPr lang="es-ES" sz="6400" dirty="0"/>
              <a:t>Introducción</a:t>
            </a:r>
          </a:p>
          <a:p>
            <a:pPr marL="857250" indent="-857250">
              <a:spcAft>
                <a:spcPts val="1200"/>
              </a:spcAft>
            </a:pPr>
            <a:r>
              <a:rPr lang="es-ES" sz="6400" dirty="0"/>
              <a:t>Internet por satélites de órbita baja</a:t>
            </a:r>
          </a:p>
          <a:p>
            <a:pPr marL="857250" indent="-857250">
              <a:spcAft>
                <a:spcPts val="1200"/>
              </a:spcAft>
            </a:pPr>
            <a:r>
              <a:rPr lang="es-ES" sz="6400" dirty="0"/>
              <a:t>Dónde y cuándo implementar soluciones de conectividad a Internet usando enlaces satelitales de órbita baja.</a:t>
            </a:r>
          </a:p>
          <a:p>
            <a:pPr marL="857250" indent="-857250">
              <a:spcAft>
                <a:spcPts val="1200"/>
              </a:spcAft>
            </a:pPr>
            <a:r>
              <a:rPr lang="es-ES" sz="6400" dirty="0"/>
              <a:t>Modelo de conectividad UDG/SEMS</a:t>
            </a:r>
          </a:p>
          <a:p>
            <a:pPr marL="857250" indent="-857250">
              <a:spcAft>
                <a:spcPts val="1200"/>
              </a:spcAft>
            </a:pPr>
            <a:r>
              <a:rPr lang="es-MX" sz="6600" dirty="0"/>
              <a:t>Procedimiento actual de habilitación de servicio en planteles </a:t>
            </a:r>
            <a:r>
              <a:rPr lang="es-MX" sz="6600" dirty="0" smtClean="0"/>
              <a:t>universitarios</a:t>
            </a:r>
          </a:p>
          <a:p>
            <a:pPr marL="857250" indent="-857250">
              <a:spcAft>
                <a:spcPts val="1200"/>
              </a:spcAft>
            </a:pPr>
            <a:r>
              <a:rPr lang="es-ES" sz="6400" dirty="0" smtClean="0"/>
              <a:t>Como </a:t>
            </a:r>
            <a:r>
              <a:rPr lang="es-ES" sz="6400" dirty="0"/>
              <a:t>proteger nuestra infraestructura de una implementación de WISP o Satelital</a:t>
            </a:r>
          </a:p>
          <a:p>
            <a:pPr marL="857250" indent="-857250">
              <a:spcAft>
                <a:spcPts val="1200"/>
              </a:spcAft>
            </a:pPr>
            <a:r>
              <a:rPr lang="es-ES" sz="6400" dirty="0"/>
              <a:t>Propuesta de mejora para instalación de protección a descargas para enlaces inalámbricos y satelitales en planteles universitarios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1E751-BAC2-6BF9-D598-9637E0FB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479F85-4E3B-F5B3-29D7-FE60E3D53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850" y="1152475"/>
            <a:ext cx="4328818" cy="3416400"/>
          </a:xfrm>
        </p:spPr>
        <p:txBody>
          <a:bodyPr/>
          <a:lstStyle/>
          <a:p>
            <a:r>
              <a:rPr lang="es-ES" dirty="0"/>
              <a:t>El objetivo de esta presentación es compartir las experiencias y mejores prácticas del despliegue de servicios de Internet de órbita baja en los planteles </a:t>
            </a:r>
            <a:r>
              <a:rPr lang="es-ES" dirty="0" smtClean="0"/>
              <a:t>universitarios</a:t>
            </a:r>
            <a:r>
              <a:rPr lang="es-ES" dirty="0"/>
              <a:t>.</a:t>
            </a:r>
            <a:endParaRPr lang="es-MX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C06627-C8C1-B474-63EC-BF8732E82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15336" r="22365"/>
          <a:stretch/>
        </p:blipFill>
        <p:spPr bwMode="auto">
          <a:xfrm>
            <a:off x="6416309" y="846273"/>
            <a:ext cx="1973179" cy="37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127EE-CF4F-BB63-174F-A5622A33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Internet por satélites de órbita baja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222F50-E58F-9FC0-78B8-E4D53612F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850" y="1152475"/>
            <a:ext cx="4974554" cy="3416400"/>
          </a:xfrm>
        </p:spPr>
        <p:txBody>
          <a:bodyPr>
            <a:normAutofit fontScale="92500"/>
          </a:bodyPr>
          <a:lstStyle/>
          <a:p>
            <a:r>
              <a:rPr lang="es-ES" dirty="0"/>
              <a:t>El Internet por satélites de órbita baja, Low </a:t>
            </a:r>
            <a:r>
              <a:rPr lang="es-ES" dirty="0" err="1"/>
              <a:t>Earth</a:t>
            </a:r>
            <a:r>
              <a:rPr lang="es-ES" dirty="0"/>
              <a:t> </a:t>
            </a:r>
            <a:r>
              <a:rPr lang="es-ES" dirty="0" err="1"/>
              <a:t>Orbit</a:t>
            </a:r>
            <a:r>
              <a:rPr lang="es-ES" dirty="0"/>
              <a:t> (LEO) utiliza constelaciones de satélites entre 160-2,000 km de altura. </a:t>
            </a:r>
          </a:p>
          <a:p>
            <a:r>
              <a:rPr lang="es-ES" dirty="0"/>
              <a:t>Funciona enviando señales desde una antena en el sitio del suscriptor a un satélite LEO, que se conecta a otros satélites LEO y/o a estaciones terrestres para retransmitir datos de y hacia el usuario.</a:t>
            </a:r>
          </a:p>
          <a:p>
            <a:r>
              <a:rPr lang="es-ES" dirty="0"/>
              <a:t>En México operan ya</a:t>
            </a:r>
          </a:p>
          <a:p>
            <a:pPr lvl="1"/>
            <a:r>
              <a:rPr lang="es-ES" dirty="0" err="1"/>
              <a:t>Starlink</a:t>
            </a:r>
            <a:endParaRPr lang="es-ES" dirty="0"/>
          </a:p>
          <a:p>
            <a:pPr lvl="1"/>
            <a:r>
              <a:rPr lang="es-ES" dirty="0"/>
              <a:t>Kuiper (Próximamente)</a:t>
            </a:r>
            <a:endParaRPr lang="es-MX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37A166-EEAB-34CE-ED58-8C79E608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04" y="1017725"/>
            <a:ext cx="2729621" cy="25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514B898-7FF4-275B-DBE2-1B817A6EC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8"/>
          <a:stretch/>
        </p:blipFill>
        <p:spPr bwMode="auto">
          <a:xfrm>
            <a:off x="5377992" y="231875"/>
            <a:ext cx="3756580" cy="47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279851-311A-05D1-D0A4-71BA8C4D3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849" y="523188"/>
            <a:ext cx="4352386" cy="4045687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S" dirty="0"/>
              <a:t>Ventajas</a:t>
            </a:r>
          </a:p>
          <a:p>
            <a:r>
              <a:rPr lang="es-ES" dirty="0"/>
              <a:t>Latencia entre 20-40 ms vs 600 ms de los GEO</a:t>
            </a:r>
          </a:p>
          <a:p>
            <a:r>
              <a:rPr lang="es-ES" dirty="0"/>
              <a:t>Los LEO ofrecen velocidades de 100-400 Mbps </a:t>
            </a:r>
          </a:p>
          <a:p>
            <a:r>
              <a:rPr lang="es-ES" dirty="0"/>
              <a:t>GEO típicamente entre 5-50 Mbps</a:t>
            </a:r>
          </a:p>
          <a:p>
            <a:r>
              <a:rPr lang="es-ES" dirty="0"/>
              <a:t>Mayor confiabilidad al usar constelaciones con gran número de elementos &gt;6000 satélites en la constelación de </a:t>
            </a:r>
            <a:r>
              <a:rPr lang="es-ES" dirty="0" err="1"/>
              <a:t>Starlink</a:t>
            </a:r>
            <a:endParaRPr lang="es-ES" dirty="0"/>
          </a:p>
          <a:p>
            <a:endParaRPr lang="es-ES" dirty="0"/>
          </a:p>
          <a:p>
            <a:pPr marL="114300" indent="0">
              <a:buNone/>
            </a:pPr>
            <a:r>
              <a:rPr lang="es-ES" dirty="0"/>
              <a:t>Desventajas</a:t>
            </a:r>
          </a:p>
          <a:p>
            <a:r>
              <a:rPr lang="es-ES" dirty="0"/>
              <a:t>No permanecen en el cielo estáticos, completan una órbita cada 91 minutos, por lo que deben restablecer conexión con satélites periódicamente</a:t>
            </a:r>
          </a:p>
          <a:p>
            <a:r>
              <a:rPr lang="es-ES" dirty="0"/>
              <a:t>Los equipos terrestres en LEO son más sofisticados y costosos, aunque la masificación en la fabricación ya prácticamente eliminó esta desventaja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0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33BB9-813C-9958-5A70-3CC59A67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41" y="1170535"/>
            <a:ext cx="2836751" cy="2639404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/>
              <a:t>Oferta de soluciones</a:t>
            </a:r>
          </a:p>
          <a:p>
            <a:r>
              <a:rPr lang="es-ES" dirty="0"/>
              <a:t>Fijo</a:t>
            </a:r>
          </a:p>
          <a:p>
            <a:r>
              <a:rPr lang="es-ES" dirty="0"/>
              <a:t>Semifijo (Portátil) </a:t>
            </a:r>
          </a:p>
          <a:p>
            <a:r>
              <a:rPr lang="es-ES" dirty="0"/>
              <a:t>Móvil (Itinerante)</a:t>
            </a:r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/>
              <a:t>Escenario de uso del servicio</a:t>
            </a:r>
          </a:p>
          <a:p>
            <a:r>
              <a:rPr lang="es-ES" dirty="0"/>
              <a:t>Módulos de preparatoria</a:t>
            </a:r>
          </a:p>
          <a:p>
            <a:r>
              <a:rPr lang="es-ES" dirty="0"/>
              <a:t>Eventos especiales</a:t>
            </a:r>
          </a:p>
          <a:p>
            <a:endParaRPr lang="es-MX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C2BCC0-CD47-C50B-F220-5D49EC709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8"/>
          <a:stretch/>
        </p:blipFill>
        <p:spPr bwMode="auto">
          <a:xfrm>
            <a:off x="60991" y="177159"/>
            <a:ext cx="219709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F15E2BE-B96B-68C4-E4AC-E3A5161E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" y="2644134"/>
            <a:ext cx="2197095" cy="23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8C550E9-D824-54F9-E297-AD6C4558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86" y="3392042"/>
            <a:ext cx="1990941" cy="15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6BF0018C-6DFF-3DC7-7CDD-FB28EFA98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4117" r="25793" b="33379"/>
          <a:stretch/>
        </p:blipFill>
        <p:spPr bwMode="auto">
          <a:xfrm>
            <a:off x="2258086" y="177159"/>
            <a:ext cx="1990940" cy="32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1907B40-7E32-02FB-C006-88E9E1CE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26" y="891002"/>
            <a:ext cx="1711873" cy="33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1F9D0F3-0EB9-3C01-A685-53223460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60" y="1272791"/>
            <a:ext cx="5066640" cy="34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744544-9BB1-4C64-8452-18BCE30D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800" dirty="0"/>
              <a:t>Dónde y cuándo implementar soluciones de conectividad a Internet usando enlaces satelitales de órbita baja</a:t>
            </a:r>
            <a:endParaRPr lang="es-MX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9AF44E-EACF-16AD-D6A9-C60BBE4E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851" y="1152475"/>
            <a:ext cx="3089144" cy="341640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Mejorar conectividad en planteles con escasa cobertura de servicios terrestres (GPON, WISP, Cable, </a:t>
            </a:r>
            <a:r>
              <a:rPr lang="es-ES" dirty="0" err="1"/>
              <a:t>etc</a:t>
            </a:r>
            <a:r>
              <a:rPr lang="es-ES" dirty="0"/>
              <a:t>)</a:t>
            </a:r>
          </a:p>
          <a:p>
            <a:r>
              <a:rPr lang="es-ES" dirty="0"/>
              <a:t>Instalaciones remotas (laboratorios, centros de monitoreo, módulos y sedes temporales)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114300" indent="0" algn="r">
              <a:buNone/>
            </a:pPr>
            <a:r>
              <a:rPr lang="es-MX" dirty="0">
                <a:solidFill>
                  <a:schemeClr val="tx1"/>
                </a:solidFill>
              </a:rPr>
              <a:t>Modelo de conectividad UDG/SEMS</a:t>
            </a:r>
          </a:p>
        </p:txBody>
      </p:sp>
    </p:spTree>
    <p:extLst>
      <p:ext uri="{BB962C8B-B14F-4D97-AF65-F5344CB8AC3E}">
        <p14:creationId xmlns:p14="http://schemas.microsoft.com/office/powerpoint/2010/main" val="33591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3700A-A0CC-9C9F-EF74-5A915DAB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1800" dirty="0"/>
              <a:t>Procedimiento actual de habilitación de servicio en planteles universitarios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A1224F-3DC9-7A76-D651-0F0023E38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Seleccionar el área de instalación del equipo de red satelital donde no existan obstrucciones en el campo de visión (azoteas, patios </a:t>
            </a:r>
            <a:r>
              <a:rPr lang="es-ES" dirty="0" err="1"/>
              <a:t>etc</a:t>
            </a:r>
            <a:r>
              <a:rPr lang="es-ES" dirty="0"/>
              <a:t>).</a:t>
            </a:r>
          </a:p>
          <a:p>
            <a:r>
              <a:rPr lang="es-ES" dirty="0"/>
              <a:t>Validar el área seleccionada y orientar el plato mediante la aplicación nativa del sistema (en algunos casos el plato se orienta automáticamente).</a:t>
            </a:r>
          </a:p>
          <a:p>
            <a:r>
              <a:rPr lang="es-ES" dirty="0"/>
              <a:t>Cuidando la orientación óptima anclar o sujetar el plato a una base, de modo que no se vea afectado por el movimiento que el aire pueda causar.</a:t>
            </a:r>
          </a:p>
          <a:p>
            <a:r>
              <a:rPr lang="es-ES" dirty="0"/>
              <a:t>Realizar el cableado del plato al modem sin sobrepasar los metros de cable proporcionado en el kit.</a:t>
            </a:r>
          </a:p>
          <a:p>
            <a:r>
              <a:rPr lang="es-ES" dirty="0"/>
              <a:t>Inyectar el servicio de internet (módem </a:t>
            </a:r>
            <a:r>
              <a:rPr lang="es-ES" dirty="0" err="1"/>
              <a:t>sat-Router</a:t>
            </a:r>
            <a:r>
              <a:rPr lang="es-ES" dirty="0"/>
              <a:t>/Firewall) en el equipo que nos permite realizar balanceo de cargas (</a:t>
            </a:r>
            <a:r>
              <a:rPr lang="es-ES" dirty="0" err="1"/>
              <a:t>Fortigate</a:t>
            </a:r>
            <a:r>
              <a:rPr lang="es-ES" dirty="0"/>
              <a:t>)  para que puedan convivir diferentes servicios y obtener redundancia (WISP, DSL, SATELITAL,CABLE,F.O.)</a:t>
            </a:r>
          </a:p>
          <a:p>
            <a:r>
              <a:rPr lang="es-ES" dirty="0"/>
              <a:t>Realizar configuración en el </a:t>
            </a:r>
            <a:r>
              <a:rPr lang="es-ES" dirty="0" err="1"/>
              <a:t>Router</a:t>
            </a:r>
            <a:r>
              <a:rPr lang="es-ES" dirty="0"/>
              <a:t>/Firewall (DHCP ,VLAN, políticas) para distribuir el servicio de internet a la red local.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63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51FE1-BC7D-199D-7AB0-DF7CAE93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800" dirty="0"/>
              <a:t>Como proteger nuestra infraestructura de una implementación de WISP o Satelital</a:t>
            </a:r>
            <a:endParaRPr lang="es-MX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724C3C-02EE-AEB6-40A6-608379162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s-ES" dirty="0"/>
              <a:t>¿Por qué proteger? </a:t>
            </a:r>
          </a:p>
          <a:p>
            <a:pPr marL="596900" lvl="1" indent="0">
              <a:buNone/>
            </a:pPr>
            <a:r>
              <a:rPr lang="es-ES" dirty="0"/>
              <a:t>En un ambiente rural la conectividad hacia Internet no es un </a:t>
            </a:r>
            <a:r>
              <a:rPr lang="es-ES" i="1" dirty="0" err="1"/>
              <a:t>commodity</a:t>
            </a:r>
            <a:r>
              <a:rPr lang="es-ES" dirty="0"/>
              <a:t>, la sustitución o reparación del equipo de acceso a Internet implica semanas de ejecución, por lo que es particularmente necesario incrementar la resiliencia de la solución en estos ambientes</a:t>
            </a:r>
          </a:p>
          <a:p>
            <a:pPr marL="139700" indent="0">
              <a:buNone/>
            </a:pPr>
            <a:r>
              <a:rPr lang="es-ES" dirty="0"/>
              <a:t>Estadísticas de siniestros</a:t>
            </a:r>
          </a:p>
          <a:p>
            <a:pPr marL="596900" lvl="1" indent="0">
              <a:buNone/>
            </a:pPr>
            <a:r>
              <a:rPr lang="es-ES" dirty="0"/>
              <a:t>2 daños por descargas eléctricas en 2 años (90 sitios)</a:t>
            </a:r>
          </a:p>
          <a:p>
            <a:pPr marL="139700" indent="0">
              <a:buNone/>
            </a:pPr>
            <a:endParaRPr lang="es-ES" dirty="0"/>
          </a:p>
          <a:p>
            <a:pPr marL="139700" indent="0">
              <a:buNone/>
            </a:pPr>
            <a:r>
              <a:rPr lang="es-ES" dirty="0"/>
              <a:t>Las instalaciones de enlaces satelitales de órbita baja en planteles universitarios deberán adherirse a los siguientes requerimientos (Propuesta):</a:t>
            </a:r>
          </a:p>
          <a:p>
            <a:pPr marL="882650" lvl="1" indent="-285750"/>
            <a:r>
              <a:rPr lang="es-ES" dirty="0"/>
              <a:t>Habilitar conexión a tierra física funcional </a:t>
            </a:r>
          </a:p>
          <a:p>
            <a:pPr marL="882650" lvl="1" indent="-285750"/>
            <a:r>
              <a:rPr lang="es-ES" dirty="0"/>
              <a:t>Utilizar circuito eléctrico normalizado</a:t>
            </a:r>
          </a:p>
          <a:p>
            <a:pPr marL="882650" lvl="1" indent="-285750"/>
            <a:r>
              <a:rPr lang="es-ES" dirty="0"/>
              <a:t>UPS para uso exclusivo de enlace y </a:t>
            </a:r>
            <a:r>
              <a:rPr lang="es-ES" dirty="0" err="1"/>
              <a:t>router</a:t>
            </a:r>
            <a:endParaRPr lang="es-ES" dirty="0"/>
          </a:p>
          <a:p>
            <a:pPr marL="882650" lvl="1" indent="-285750"/>
            <a:r>
              <a:rPr lang="es-ES" dirty="0"/>
              <a:t>Habilitar protección de línea para aislar las conexiones a Internet externas a la escuela.</a:t>
            </a:r>
          </a:p>
          <a:p>
            <a:pPr marL="882650" lvl="1" indent="-285750"/>
            <a:r>
              <a:rPr lang="es-ES" dirty="0"/>
              <a:t>Para cada instalación se deberá elaborar una bitácora de sitio con  evidencia fotográfica de las instalaciones terminadas.</a:t>
            </a:r>
          </a:p>
          <a:p>
            <a:pPr marL="11430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16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1387</Words>
  <Application>Microsoft Office PowerPoint</Application>
  <PresentationFormat>Presentación en pantalla (16:9)</PresentationFormat>
  <Paragraphs>111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Experiencias en Servicios Satelitales en Escuelas en Zonas Remotas</vt:lpstr>
      <vt:lpstr>Agenda</vt:lpstr>
      <vt:lpstr>Introducción</vt:lpstr>
      <vt:lpstr>Internet por satélites de órbita baja </vt:lpstr>
      <vt:lpstr>Presentación de PowerPoint</vt:lpstr>
      <vt:lpstr>Presentación de PowerPoint</vt:lpstr>
      <vt:lpstr>Dónde y cuándo implementar soluciones de conectividad a Internet usando enlaces satelitales de órbita baja</vt:lpstr>
      <vt:lpstr>Procedimiento actual de habilitación de servicio en planteles universitarios</vt:lpstr>
      <vt:lpstr>Como proteger nuestra infraestructura de una implementación de WISP o Satelital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Miguel</cp:lastModifiedBy>
  <cp:revision>11</cp:revision>
  <dcterms:modified xsi:type="dcterms:W3CDTF">2025-05-21T22:51:04Z</dcterms:modified>
</cp:coreProperties>
</file>