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79" r:id="rId2"/>
    <p:sldId id="275" r:id="rId3"/>
    <p:sldId id="281" r:id="rId4"/>
    <p:sldId id="282" r:id="rId5"/>
    <p:sldId id="283" r:id="rId6"/>
    <p:sldId id="280" r:id="rId7"/>
    <p:sldId id="284" r:id="rId8"/>
    <p:sldId id="278" r:id="rId9"/>
    <p:sldId id="269" r:id="rId10"/>
  </p:sldIdLst>
  <p:sldSz cx="12192000" cy="6858000"/>
  <p:notesSz cx="6858000" cy="9144000"/>
  <p:embeddedFontLst>
    <p:embeddedFont>
      <p:font typeface="Avenir" panose="02000503020000020003" pitchFamily="2" charset="0"/>
      <p:regular r:id="rId12"/>
      <p: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jFb6fmknAzAlkwlWKlRiTIGovF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>
          <a:extLst>
            <a:ext uri="{FF2B5EF4-FFF2-40B4-BE49-F238E27FC236}">
              <a16:creationId xmlns:a16="http://schemas.microsoft.com/office/drawing/2014/main" id="{15242FAD-C5E8-FADD-DD1C-00D07284B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>
            <a:extLst>
              <a:ext uri="{FF2B5EF4-FFF2-40B4-BE49-F238E27FC236}">
                <a16:creationId xmlns:a16="http://schemas.microsoft.com/office/drawing/2014/main" id="{51F6039C-6FBF-722D-30CE-FA41A85A16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" name="Google Shape;53;p1:notes">
            <a:extLst>
              <a:ext uri="{FF2B5EF4-FFF2-40B4-BE49-F238E27FC236}">
                <a16:creationId xmlns:a16="http://schemas.microsoft.com/office/drawing/2014/main" id="{10A48651-1716-A63B-F90E-7FC023A5B7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65699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88894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>
          <a:extLst>
            <a:ext uri="{FF2B5EF4-FFF2-40B4-BE49-F238E27FC236}">
              <a16:creationId xmlns:a16="http://schemas.microsoft.com/office/drawing/2014/main" id="{8EA92F8B-FE4B-8D91-0C0D-5ECCE29EF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>
            <a:extLst>
              <a:ext uri="{FF2B5EF4-FFF2-40B4-BE49-F238E27FC236}">
                <a16:creationId xmlns:a16="http://schemas.microsoft.com/office/drawing/2014/main" id="{2307522F-6376-BE74-37E4-A0804FB751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" name="Google Shape;53;p1:notes">
            <a:extLst>
              <a:ext uri="{FF2B5EF4-FFF2-40B4-BE49-F238E27FC236}">
                <a16:creationId xmlns:a16="http://schemas.microsoft.com/office/drawing/2014/main" id="{29C59B75-031A-17C8-3630-AF39D66BF2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35383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>
          <a:extLst>
            <a:ext uri="{FF2B5EF4-FFF2-40B4-BE49-F238E27FC236}">
              <a16:creationId xmlns:a16="http://schemas.microsoft.com/office/drawing/2014/main" id="{6DDB4EB3-379D-6F0E-8A64-B1D39CEDB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>
            <a:extLst>
              <a:ext uri="{FF2B5EF4-FFF2-40B4-BE49-F238E27FC236}">
                <a16:creationId xmlns:a16="http://schemas.microsoft.com/office/drawing/2014/main" id="{310DFCDB-DE6B-F6AD-4B43-BB9BAC1F64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" name="Google Shape;53;p1:notes">
            <a:extLst>
              <a:ext uri="{FF2B5EF4-FFF2-40B4-BE49-F238E27FC236}">
                <a16:creationId xmlns:a16="http://schemas.microsoft.com/office/drawing/2014/main" id="{BD306468-554D-0366-B6ED-4382C2D0A7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52593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>
          <a:extLst>
            <a:ext uri="{FF2B5EF4-FFF2-40B4-BE49-F238E27FC236}">
              <a16:creationId xmlns:a16="http://schemas.microsoft.com/office/drawing/2014/main" id="{5FC2A2D3-49A2-D9DF-712C-EEBD4594B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>
            <a:extLst>
              <a:ext uri="{FF2B5EF4-FFF2-40B4-BE49-F238E27FC236}">
                <a16:creationId xmlns:a16="http://schemas.microsoft.com/office/drawing/2014/main" id="{93CA5F83-754C-ECF8-3F54-69CB4B909F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" name="Google Shape;53;p1:notes">
            <a:extLst>
              <a:ext uri="{FF2B5EF4-FFF2-40B4-BE49-F238E27FC236}">
                <a16:creationId xmlns:a16="http://schemas.microsoft.com/office/drawing/2014/main" id="{31253AB2-3FBA-2677-2749-5B363A533A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4713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>
          <a:extLst>
            <a:ext uri="{FF2B5EF4-FFF2-40B4-BE49-F238E27FC236}">
              <a16:creationId xmlns:a16="http://schemas.microsoft.com/office/drawing/2014/main" id="{E2883981-8A6F-1B36-1B12-EF9B14A71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>
            <a:extLst>
              <a:ext uri="{FF2B5EF4-FFF2-40B4-BE49-F238E27FC236}">
                <a16:creationId xmlns:a16="http://schemas.microsoft.com/office/drawing/2014/main" id="{56B6AFD0-12FA-03EB-B2A0-DBDA0DE9DF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" name="Google Shape;53;p1:notes">
            <a:extLst>
              <a:ext uri="{FF2B5EF4-FFF2-40B4-BE49-F238E27FC236}">
                <a16:creationId xmlns:a16="http://schemas.microsoft.com/office/drawing/2014/main" id="{5C67EF65-0E34-C20A-7559-31CB1462FB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58041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>
          <a:extLst>
            <a:ext uri="{FF2B5EF4-FFF2-40B4-BE49-F238E27FC236}">
              <a16:creationId xmlns:a16="http://schemas.microsoft.com/office/drawing/2014/main" id="{13CB8382-48AE-7E3C-B1B4-878CC2423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>
            <a:extLst>
              <a:ext uri="{FF2B5EF4-FFF2-40B4-BE49-F238E27FC236}">
                <a16:creationId xmlns:a16="http://schemas.microsoft.com/office/drawing/2014/main" id="{DD03E4FE-F7D2-D09A-70C4-2DB1BFA9C0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" name="Google Shape;53;p1:notes">
            <a:extLst>
              <a:ext uri="{FF2B5EF4-FFF2-40B4-BE49-F238E27FC236}">
                <a16:creationId xmlns:a16="http://schemas.microsoft.com/office/drawing/2014/main" id="{49DF1798-5CE4-07C4-6BC2-B7F284513B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7995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>
          <a:extLst>
            <a:ext uri="{FF2B5EF4-FFF2-40B4-BE49-F238E27FC236}">
              <a16:creationId xmlns:a16="http://schemas.microsoft.com/office/drawing/2014/main" id="{854EEFE0-02D5-F151-2029-56BD0514F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2196dbfbb9_0_138:notes">
            <a:extLst>
              <a:ext uri="{FF2B5EF4-FFF2-40B4-BE49-F238E27FC236}">
                <a16:creationId xmlns:a16="http://schemas.microsoft.com/office/drawing/2014/main" id="{3A1F36A0-8D57-6DF5-4679-AAD36DCCA6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" name="Google Shape;69;g22196dbfbb9_0_138:notes">
            <a:extLst>
              <a:ext uri="{FF2B5EF4-FFF2-40B4-BE49-F238E27FC236}">
                <a16:creationId xmlns:a16="http://schemas.microsoft.com/office/drawing/2014/main" id="{62503912-EEF6-4EE6-F6B6-5D506DD8A2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0491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78454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6" name="Google Shape;3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>
          <a:extLst>
            <a:ext uri="{FF2B5EF4-FFF2-40B4-BE49-F238E27FC236}">
              <a16:creationId xmlns:a16="http://schemas.microsoft.com/office/drawing/2014/main" id="{2C6ECD49-F754-0ABF-0D7F-8FFBE3456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>
            <a:extLst>
              <a:ext uri="{FF2B5EF4-FFF2-40B4-BE49-F238E27FC236}">
                <a16:creationId xmlns:a16="http://schemas.microsoft.com/office/drawing/2014/main" id="{85486EFC-692C-2DB0-7151-084417E659D4}"/>
              </a:ext>
            </a:extLst>
          </p:cNvPr>
          <p:cNvSpPr/>
          <p:nvPr/>
        </p:nvSpPr>
        <p:spPr>
          <a:xfrm>
            <a:off x="10938272" y="6490302"/>
            <a:ext cx="1253728" cy="367698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">
            <a:extLst>
              <a:ext uri="{FF2B5EF4-FFF2-40B4-BE49-F238E27FC236}">
                <a16:creationId xmlns:a16="http://schemas.microsoft.com/office/drawing/2014/main" id="{6FEBDA2A-D892-D706-1876-67DF3AE8121E}"/>
              </a:ext>
            </a:extLst>
          </p:cNvPr>
          <p:cNvSpPr/>
          <p:nvPr/>
        </p:nvSpPr>
        <p:spPr>
          <a:xfrm>
            <a:off x="7209182" y="6127716"/>
            <a:ext cx="4982818" cy="362586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1" name="Google Shape;61;p1">
            <a:extLst>
              <a:ext uri="{FF2B5EF4-FFF2-40B4-BE49-F238E27FC236}">
                <a16:creationId xmlns:a16="http://schemas.microsoft.com/office/drawing/2014/main" id="{5084E05B-28CB-B78E-E0A7-8213FD926362}"/>
              </a:ext>
            </a:extLst>
          </p:cNvPr>
          <p:cNvSpPr/>
          <p:nvPr/>
        </p:nvSpPr>
        <p:spPr>
          <a:xfrm>
            <a:off x="0" y="6127716"/>
            <a:ext cx="10609229" cy="730284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">
            <a:extLst>
              <a:ext uri="{FF2B5EF4-FFF2-40B4-BE49-F238E27FC236}">
                <a16:creationId xmlns:a16="http://schemas.microsoft.com/office/drawing/2014/main" id="{A62882C6-CA17-2BB8-360D-462BE8E1092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062" y="6280856"/>
            <a:ext cx="1407816" cy="46666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">
            <a:extLst>
              <a:ext uri="{FF2B5EF4-FFF2-40B4-BE49-F238E27FC236}">
                <a16:creationId xmlns:a16="http://schemas.microsoft.com/office/drawing/2014/main" id="{8224C619-6434-45F3-902A-5816C95B8FF9}"/>
              </a:ext>
            </a:extLst>
          </p:cNvPr>
          <p:cNvSpPr/>
          <p:nvPr/>
        </p:nvSpPr>
        <p:spPr>
          <a:xfrm>
            <a:off x="7209182" y="6127716"/>
            <a:ext cx="4982818" cy="3997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4" name="Google Shape;64;p1">
            <a:extLst>
              <a:ext uri="{FF2B5EF4-FFF2-40B4-BE49-F238E27FC236}">
                <a16:creationId xmlns:a16="http://schemas.microsoft.com/office/drawing/2014/main" id="{F8102A21-73A0-C041-0EE0-226EBED106A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5814"/>
          <a:stretch/>
        </p:blipFill>
        <p:spPr>
          <a:xfrm>
            <a:off x="1759480" y="6327587"/>
            <a:ext cx="1271993" cy="37148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">
            <a:extLst>
              <a:ext uri="{FF2B5EF4-FFF2-40B4-BE49-F238E27FC236}">
                <a16:creationId xmlns:a16="http://schemas.microsoft.com/office/drawing/2014/main" id="{94D6B6B6-FF8F-6397-B83F-5A8E9AC808C0}"/>
              </a:ext>
            </a:extLst>
          </p:cNvPr>
          <p:cNvSpPr/>
          <p:nvPr/>
        </p:nvSpPr>
        <p:spPr>
          <a:xfrm>
            <a:off x="8616280" y="6361528"/>
            <a:ext cx="2460654" cy="496472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">
            <a:extLst>
              <a:ext uri="{FF2B5EF4-FFF2-40B4-BE49-F238E27FC236}">
                <a16:creationId xmlns:a16="http://schemas.microsoft.com/office/drawing/2014/main" id="{D4802D27-68AD-3293-1D2B-3C95866AF3AC}"/>
              </a:ext>
            </a:extLst>
          </p:cNvPr>
          <p:cNvSpPr/>
          <p:nvPr/>
        </p:nvSpPr>
        <p:spPr>
          <a:xfrm>
            <a:off x="10900754" y="6247601"/>
            <a:ext cx="670678" cy="496472"/>
          </a:xfrm>
          <a:prstGeom prst="rect">
            <a:avLst/>
          </a:prstGeom>
          <a:solidFill>
            <a:srgbClr val="FF7C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BC158F-9733-F1DA-EFF1-E678EE2AE0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8467" y="3605716"/>
            <a:ext cx="2104573" cy="157843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D8A1B7F-DF0E-2BEE-20E3-F5B263E8F7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1998" cy="321143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04CE284-7EC4-F9B1-953F-D598E956A352}"/>
              </a:ext>
            </a:extLst>
          </p:cNvPr>
          <p:cNvSpPr txBox="1"/>
          <p:nvPr/>
        </p:nvSpPr>
        <p:spPr>
          <a:xfrm>
            <a:off x="4442009" y="4155006"/>
            <a:ext cx="4932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2400" b="1" dirty="0"/>
              <a:t>CUCEA Smart Campus</a:t>
            </a:r>
          </a:p>
          <a:p>
            <a:pPr algn="r"/>
            <a:r>
              <a:rPr lang="es-MX" sz="2400" b="1" dirty="0"/>
              <a:t>Evolución de los servicios de TI </a:t>
            </a:r>
          </a:p>
        </p:txBody>
      </p:sp>
    </p:spTree>
    <p:extLst>
      <p:ext uri="{BB962C8B-B14F-4D97-AF65-F5344CB8AC3E}">
        <p14:creationId xmlns:p14="http://schemas.microsoft.com/office/powerpoint/2010/main" val="80107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062" y="106845"/>
            <a:ext cx="1675983" cy="99391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/>
          <p:nvPr/>
        </p:nvSpPr>
        <p:spPr>
          <a:xfrm>
            <a:off x="10938272" y="6490302"/>
            <a:ext cx="1253728" cy="367698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"/>
          <p:cNvSpPr/>
          <p:nvPr/>
        </p:nvSpPr>
        <p:spPr>
          <a:xfrm>
            <a:off x="7209182" y="6127716"/>
            <a:ext cx="4982818" cy="362586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1" name="Google Shape;61;p1"/>
          <p:cNvSpPr/>
          <p:nvPr/>
        </p:nvSpPr>
        <p:spPr>
          <a:xfrm>
            <a:off x="0" y="6127716"/>
            <a:ext cx="10609229" cy="730284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062" y="6280856"/>
            <a:ext cx="1407816" cy="46666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"/>
          <p:cNvSpPr/>
          <p:nvPr/>
        </p:nvSpPr>
        <p:spPr>
          <a:xfrm>
            <a:off x="7209182" y="6127716"/>
            <a:ext cx="4982818" cy="3997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4" name="Google Shape;64;p1"/>
          <p:cNvPicPr preferRelativeResize="0"/>
          <p:nvPr/>
        </p:nvPicPr>
        <p:blipFill rotWithShape="1">
          <a:blip r:embed="rId5">
            <a:alphaModFix/>
          </a:blip>
          <a:srcRect l="15814"/>
          <a:stretch/>
        </p:blipFill>
        <p:spPr>
          <a:xfrm>
            <a:off x="1759480" y="6327587"/>
            <a:ext cx="1271993" cy="37148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"/>
          <p:cNvSpPr/>
          <p:nvPr/>
        </p:nvSpPr>
        <p:spPr>
          <a:xfrm>
            <a:off x="8616280" y="6361528"/>
            <a:ext cx="2460654" cy="496472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"/>
          <p:cNvSpPr/>
          <p:nvPr/>
        </p:nvSpPr>
        <p:spPr>
          <a:xfrm>
            <a:off x="10900754" y="6247601"/>
            <a:ext cx="670678" cy="496472"/>
          </a:xfrm>
          <a:prstGeom prst="rect">
            <a:avLst/>
          </a:prstGeom>
          <a:solidFill>
            <a:srgbClr val="FF7C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5B1E84-1EC9-9459-F276-3D4A889BAF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0754" y="195076"/>
            <a:ext cx="1042138" cy="78160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73DED88-97A0-5FA4-E9FC-26C7D7E868C2}"/>
              </a:ext>
            </a:extLst>
          </p:cNvPr>
          <p:cNvSpPr txBox="1"/>
          <p:nvPr/>
        </p:nvSpPr>
        <p:spPr>
          <a:xfrm>
            <a:off x="3339558" y="386306"/>
            <a:ext cx="5676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/>
              <a:t>Dimensiones del Smart Campus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B9D7820-4738-4BEC-7BD7-BC174DCC6F9E}"/>
              </a:ext>
            </a:extLst>
          </p:cNvPr>
          <p:cNvSpPr txBox="1"/>
          <p:nvPr/>
        </p:nvSpPr>
        <p:spPr>
          <a:xfrm>
            <a:off x="618139" y="2235313"/>
            <a:ext cx="1587062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El </a:t>
            </a:r>
            <a:r>
              <a:rPr lang="es-MX" b="1" i="0" u="none" strike="noStrike" cap="all" dirty="0">
                <a:solidFill>
                  <a:srgbClr val="333333"/>
                </a:solidFill>
                <a:effectLst/>
                <a:latin typeface="-apple-system"/>
              </a:rPr>
              <a:t>CUCEA</a:t>
            </a:r>
            <a:r>
              <a:rPr lang="es-MX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 se transforma en un campus moderno, innovador y sin fronteras para que la sociedad aproveche los beneficios de la ciencia y la tecnología para incrementar su bienestar social y económico.</a:t>
            </a:r>
            <a:endParaRPr lang="es-MX" dirty="0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7FE0555A-15C6-9A53-762F-47E658948A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5293" y="1287312"/>
            <a:ext cx="1612900" cy="104140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B97A0839-7716-0413-8518-D094A2B99BD3}"/>
              </a:ext>
            </a:extLst>
          </p:cNvPr>
          <p:cNvSpPr txBox="1"/>
          <p:nvPr/>
        </p:nvSpPr>
        <p:spPr>
          <a:xfrm>
            <a:off x="2368870" y="2420131"/>
            <a:ext cx="207700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Centrado  en el reconocimiento pleno de los derechos humanos, en la formación de una ciudadanía global y el fomento al respeto del medio ambiente como formas prioritarias de convivencia; así, el </a:t>
            </a:r>
            <a:r>
              <a:rPr lang="es-MX" b="1" i="0" u="none" strike="noStrike" cap="all" dirty="0">
                <a:solidFill>
                  <a:srgbClr val="333333"/>
                </a:solidFill>
                <a:effectLst/>
                <a:latin typeface="-apple-system"/>
              </a:rPr>
              <a:t>CUCEA</a:t>
            </a:r>
            <a:r>
              <a:rPr lang="es-MX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 se convierte en un </a:t>
            </a:r>
            <a:r>
              <a:rPr lang="es-MX" b="0" i="1" u="none" strike="noStrike" dirty="0">
                <a:solidFill>
                  <a:srgbClr val="333333"/>
                </a:solidFill>
                <a:effectLst/>
                <a:latin typeface="-apple-system"/>
              </a:rPr>
              <a:t>living lab</a:t>
            </a:r>
            <a:r>
              <a:rPr lang="es-MX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 para aprovechar los avances tecnológicos que ayuden a construir un país y un mundo mejor.</a:t>
            </a:r>
            <a:endParaRPr lang="es-MX" dirty="0"/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A2D455F9-AF91-26AA-03F9-5D1BB0C555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68870" y="1287312"/>
            <a:ext cx="1612900" cy="1041400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6574A6C2-0034-AE7B-4B11-4432692251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22291" y="1287312"/>
            <a:ext cx="1612900" cy="104140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632C17D5-8749-227E-49C3-B523426907E7}"/>
              </a:ext>
            </a:extLst>
          </p:cNvPr>
          <p:cNvSpPr txBox="1"/>
          <p:nvPr/>
        </p:nvSpPr>
        <p:spPr>
          <a:xfrm>
            <a:off x="4568898" y="2324820"/>
            <a:ext cx="1687349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333333"/>
                </a:solidFill>
                <a:latin typeface="-apple-system"/>
              </a:rPr>
              <a:t>Impulsar</a:t>
            </a:r>
            <a:r>
              <a:rPr lang="es-MX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 el desarrollo de acciones colaborativas para la creación de estrategias y políticas públicas que fortalezcan la generación de conocimiento, innovación, investigación aplicada y transferencia tecnológica con responsabilidad social</a:t>
            </a:r>
            <a:endParaRPr lang="es-MX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1F1DB55-4730-4A2C-B4B0-008DED8A04DD}"/>
              </a:ext>
            </a:extLst>
          </p:cNvPr>
          <p:cNvSpPr txBox="1"/>
          <p:nvPr/>
        </p:nvSpPr>
        <p:spPr>
          <a:xfrm>
            <a:off x="6256247" y="2425598"/>
            <a:ext cx="160450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333333"/>
                </a:solidFill>
                <a:latin typeface="-apple-system"/>
              </a:rPr>
              <a:t>C</a:t>
            </a:r>
            <a:r>
              <a:rPr lang="es-MX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onvertir el campus en un ambiente de aprendizaje apto para transformar y promover experiencias vivenciales diferenciadas orientadas a la sostenibilidad</a:t>
            </a:r>
            <a:endParaRPr lang="es-MX" dirty="0"/>
          </a:p>
        </p:txBody>
      </p:sp>
      <p:pic>
        <p:nvPicPr>
          <p:cNvPr id="26" name="Gráfico 25">
            <a:extLst>
              <a:ext uri="{FF2B5EF4-FFF2-40B4-BE49-F238E27FC236}">
                <a16:creationId xmlns:a16="http://schemas.microsoft.com/office/drawing/2014/main" id="{100685DE-1F1B-7D97-B2C3-05C54EE0964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156811" y="1270362"/>
            <a:ext cx="1612900" cy="1041400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1AC60BA2-4E37-094E-3C32-7C118383B30F}"/>
              </a:ext>
            </a:extLst>
          </p:cNvPr>
          <p:cNvSpPr txBox="1"/>
          <p:nvPr/>
        </p:nvSpPr>
        <p:spPr>
          <a:xfrm>
            <a:off x="8081805" y="2324820"/>
            <a:ext cx="186057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333333"/>
                </a:solidFill>
                <a:latin typeface="-apple-system"/>
              </a:rPr>
              <a:t>I</a:t>
            </a:r>
            <a:r>
              <a:rPr lang="es-MX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mpulsar la adopción de decisiones inclusivas, participativas y representativas en todos los niveles que respondan a las necesidades del </a:t>
            </a:r>
            <a:r>
              <a:rPr lang="es-MX" b="1" i="0" u="none" strike="noStrike" cap="all" dirty="0">
                <a:solidFill>
                  <a:srgbClr val="333333"/>
                </a:solidFill>
                <a:effectLst/>
                <a:latin typeface="-apple-system"/>
              </a:rPr>
              <a:t>CUCEA</a:t>
            </a:r>
            <a:r>
              <a:rPr lang="es-MX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, como modernizar los procesos de administración utilizando tecnologías innovadoras</a:t>
            </a:r>
            <a:endParaRPr lang="es-MX" dirty="0"/>
          </a:p>
        </p:txBody>
      </p:sp>
      <p:pic>
        <p:nvPicPr>
          <p:cNvPr id="30" name="Gráfico 29">
            <a:extLst>
              <a:ext uri="{FF2B5EF4-FFF2-40B4-BE49-F238E27FC236}">
                <a16:creationId xmlns:a16="http://schemas.microsoft.com/office/drawing/2014/main" id="{ABD8B0FE-D7E5-BDA5-406D-24565C4BD4F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087691" y="1257650"/>
            <a:ext cx="1612900" cy="1041400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70B74DE7-A270-DD42-40E9-C3AAF8FD03CA}"/>
              </a:ext>
            </a:extLst>
          </p:cNvPr>
          <p:cNvSpPr txBox="1"/>
          <p:nvPr/>
        </p:nvSpPr>
        <p:spPr>
          <a:xfrm>
            <a:off x="10163433" y="2296116"/>
            <a:ext cx="125839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0" i="0" u="none" strike="noStrike" dirty="0">
                <a:solidFill>
                  <a:srgbClr val="333333"/>
                </a:solidFill>
                <a:effectLst/>
                <a:latin typeface="-apple-system"/>
              </a:rPr>
              <a:t>proponer alternativas basadas en conocimiento y tecnologías para gestionar de manera sostenible, segura y eficiente una movilidad integrada y ecológica</a:t>
            </a:r>
            <a:endParaRPr lang="es-MX" dirty="0"/>
          </a:p>
        </p:txBody>
      </p:sp>
      <p:pic>
        <p:nvPicPr>
          <p:cNvPr id="34" name="Gráfico 33">
            <a:extLst>
              <a:ext uri="{FF2B5EF4-FFF2-40B4-BE49-F238E27FC236}">
                <a16:creationId xmlns:a16="http://schemas.microsoft.com/office/drawing/2014/main" id="{57BD44C5-216A-EF1B-0A6F-71263647DA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078779" y="1293885"/>
            <a:ext cx="1612900" cy="1041400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E4F3D06E-CEAD-0ABA-37DA-076FB781A2FC}"/>
              </a:ext>
            </a:extLst>
          </p:cNvPr>
          <p:cNvSpPr txBox="1"/>
          <p:nvPr/>
        </p:nvSpPr>
        <p:spPr>
          <a:xfrm>
            <a:off x="6366556" y="5819498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000" dirty="0"/>
              <a:t>https://pd.cucea.udg.mx/diagnosticos-situacionales/transversal-ecosistema-cucea-smart-campus/</a:t>
            </a:r>
          </a:p>
        </p:txBody>
      </p:sp>
    </p:spTree>
    <p:extLst>
      <p:ext uri="{BB962C8B-B14F-4D97-AF65-F5344CB8AC3E}">
        <p14:creationId xmlns:p14="http://schemas.microsoft.com/office/powerpoint/2010/main" val="20911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>
          <a:extLst>
            <a:ext uri="{FF2B5EF4-FFF2-40B4-BE49-F238E27FC236}">
              <a16:creationId xmlns:a16="http://schemas.microsoft.com/office/drawing/2014/main" id="{A61C68F8-F6C4-9C10-8CDA-88DBE75BC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">
            <a:extLst>
              <a:ext uri="{FF2B5EF4-FFF2-40B4-BE49-F238E27FC236}">
                <a16:creationId xmlns:a16="http://schemas.microsoft.com/office/drawing/2014/main" id="{C3E923F9-1C44-A633-058E-D104E021CF1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062" y="106845"/>
            <a:ext cx="1675983" cy="99391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>
            <a:extLst>
              <a:ext uri="{FF2B5EF4-FFF2-40B4-BE49-F238E27FC236}">
                <a16:creationId xmlns:a16="http://schemas.microsoft.com/office/drawing/2014/main" id="{28B12D4D-7327-3413-F049-4379A9789C44}"/>
              </a:ext>
            </a:extLst>
          </p:cNvPr>
          <p:cNvSpPr/>
          <p:nvPr/>
        </p:nvSpPr>
        <p:spPr>
          <a:xfrm>
            <a:off x="10938272" y="6490302"/>
            <a:ext cx="1253728" cy="367698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">
            <a:extLst>
              <a:ext uri="{FF2B5EF4-FFF2-40B4-BE49-F238E27FC236}">
                <a16:creationId xmlns:a16="http://schemas.microsoft.com/office/drawing/2014/main" id="{7BCAB04A-3B22-B70B-15D9-0580E0E193E9}"/>
              </a:ext>
            </a:extLst>
          </p:cNvPr>
          <p:cNvSpPr/>
          <p:nvPr/>
        </p:nvSpPr>
        <p:spPr>
          <a:xfrm>
            <a:off x="7209182" y="6127716"/>
            <a:ext cx="4982818" cy="362586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1" name="Google Shape;61;p1">
            <a:extLst>
              <a:ext uri="{FF2B5EF4-FFF2-40B4-BE49-F238E27FC236}">
                <a16:creationId xmlns:a16="http://schemas.microsoft.com/office/drawing/2014/main" id="{F65DBA38-EDBB-7C0F-3672-3C2CF7A6CC9D}"/>
              </a:ext>
            </a:extLst>
          </p:cNvPr>
          <p:cNvSpPr/>
          <p:nvPr/>
        </p:nvSpPr>
        <p:spPr>
          <a:xfrm>
            <a:off x="0" y="6127716"/>
            <a:ext cx="10609229" cy="730284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">
            <a:extLst>
              <a:ext uri="{FF2B5EF4-FFF2-40B4-BE49-F238E27FC236}">
                <a16:creationId xmlns:a16="http://schemas.microsoft.com/office/drawing/2014/main" id="{A8E8DFC5-3953-35B8-BF9F-C1DB9E11A6D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062" y="6280856"/>
            <a:ext cx="1407816" cy="46666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">
            <a:extLst>
              <a:ext uri="{FF2B5EF4-FFF2-40B4-BE49-F238E27FC236}">
                <a16:creationId xmlns:a16="http://schemas.microsoft.com/office/drawing/2014/main" id="{179A618C-198B-8BE6-A77D-D8B692E3DFE2}"/>
              </a:ext>
            </a:extLst>
          </p:cNvPr>
          <p:cNvSpPr/>
          <p:nvPr/>
        </p:nvSpPr>
        <p:spPr>
          <a:xfrm>
            <a:off x="7209182" y="6127716"/>
            <a:ext cx="4982818" cy="3997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4" name="Google Shape;64;p1">
            <a:extLst>
              <a:ext uri="{FF2B5EF4-FFF2-40B4-BE49-F238E27FC236}">
                <a16:creationId xmlns:a16="http://schemas.microsoft.com/office/drawing/2014/main" id="{168B6A77-2085-0DA6-7FF0-46809F2F7C4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5814"/>
          <a:stretch/>
        </p:blipFill>
        <p:spPr>
          <a:xfrm>
            <a:off x="1759480" y="6327587"/>
            <a:ext cx="1271993" cy="37148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">
            <a:extLst>
              <a:ext uri="{FF2B5EF4-FFF2-40B4-BE49-F238E27FC236}">
                <a16:creationId xmlns:a16="http://schemas.microsoft.com/office/drawing/2014/main" id="{6B16889A-8E07-23E1-CAED-15F3750489EE}"/>
              </a:ext>
            </a:extLst>
          </p:cNvPr>
          <p:cNvSpPr/>
          <p:nvPr/>
        </p:nvSpPr>
        <p:spPr>
          <a:xfrm>
            <a:off x="8616280" y="6361528"/>
            <a:ext cx="2460654" cy="496472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">
            <a:extLst>
              <a:ext uri="{FF2B5EF4-FFF2-40B4-BE49-F238E27FC236}">
                <a16:creationId xmlns:a16="http://schemas.microsoft.com/office/drawing/2014/main" id="{11E73C06-E968-E5EC-6B8A-F630EC43840C}"/>
              </a:ext>
            </a:extLst>
          </p:cNvPr>
          <p:cNvSpPr/>
          <p:nvPr/>
        </p:nvSpPr>
        <p:spPr>
          <a:xfrm>
            <a:off x="10900754" y="6247601"/>
            <a:ext cx="670678" cy="496472"/>
          </a:xfrm>
          <a:prstGeom prst="rect">
            <a:avLst/>
          </a:prstGeom>
          <a:solidFill>
            <a:srgbClr val="FF7C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DC5D22B-B0E2-6D14-0282-F14D21B4C0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5315" y="195075"/>
            <a:ext cx="1207577" cy="90568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55A3BF6-92C1-4920-E8C3-7181EABC38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300259"/>
              </p:ext>
            </p:extLst>
          </p:nvPr>
        </p:nvGraphicFramePr>
        <p:xfrm>
          <a:off x="741809" y="1609680"/>
          <a:ext cx="33073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667">
                  <a:extLst>
                    <a:ext uri="{9D8B030D-6E8A-4147-A177-3AD203B41FA5}">
                      <a16:colId xmlns:a16="http://schemas.microsoft.com/office/drawing/2014/main" val="1604778113"/>
                    </a:ext>
                  </a:extLst>
                </a:gridCol>
                <a:gridCol w="1653667">
                  <a:extLst>
                    <a:ext uri="{9D8B030D-6E8A-4147-A177-3AD203B41FA5}">
                      <a16:colId xmlns:a16="http://schemas.microsoft.com/office/drawing/2014/main" val="3420148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Calendario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Estudiantes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814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2023-2024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23,123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307805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287375DD-41EE-6E56-0C89-8502FA082836}"/>
              </a:ext>
            </a:extLst>
          </p:cNvPr>
          <p:cNvSpPr txBox="1"/>
          <p:nvPr/>
        </p:nvSpPr>
        <p:spPr>
          <a:xfrm>
            <a:off x="0" y="5744756"/>
            <a:ext cx="119298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/>
              <a:t>Fuentes: Coordinación General de Planeación y Evaluación (enero, 2024) Coordinación de Personal CUCEA (enero, 2024) Coordinación de Tecnologías para el Aprendizaje (marzo, 2024)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E12A06EF-869E-139A-4677-60A6DFDD27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57831"/>
              </p:ext>
            </p:extLst>
          </p:nvPr>
        </p:nvGraphicFramePr>
        <p:xfrm>
          <a:off x="741809" y="2548911"/>
          <a:ext cx="33073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667">
                  <a:extLst>
                    <a:ext uri="{9D8B030D-6E8A-4147-A177-3AD203B41FA5}">
                      <a16:colId xmlns:a16="http://schemas.microsoft.com/office/drawing/2014/main" val="3270264735"/>
                    </a:ext>
                  </a:extLst>
                </a:gridCol>
                <a:gridCol w="1653667">
                  <a:extLst>
                    <a:ext uri="{9D8B030D-6E8A-4147-A177-3AD203B41FA5}">
                      <a16:colId xmlns:a16="http://schemas.microsoft.com/office/drawing/2014/main" val="338601901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/>
                        <a:t>Personal académico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653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979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747937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83B4861-7415-7761-9FFD-1CA08A457D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455256"/>
              </p:ext>
            </p:extLst>
          </p:nvPr>
        </p:nvGraphicFramePr>
        <p:xfrm>
          <a:off x="741809" y="3473859"/>
          <a:ext cx="33073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667">
                  <a:extLst>
                    <a:ext uri="{9D8B030D-6E8A-4147-A177-3AD203B41FA5}">
                      <a16:colId xmlns:a16="http://schemas.microsoft.com/office/drawing/2014/main" val="3270264735"/>
                    </a:ext>
                  </a:extLst>
                </a:gridCol>
                <a:gridCol w="1653667">
                  <a:extLst>
                    <a:ext uri="{9D8B030D-6E8A-4147-A177-3AD203B41FA5}">
                      <a16:colId xmlns:a16="http://schemas.microsoft.com/office/drawing/2014/main" val="338601901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/>
                        <a:t>Personal administrativo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653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747937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7EC18C33-8746-84D9-E1A1-5A93147F5B91}"/>
              </a:ext>
            </a:extLst>
          </p:cNvPr>
          <p:cNvSpPr txBox="1"/>
          <p:nvPr/>
        </p:nvSpPr>
        <p:spPr>
          <a:xfrm>
            <a:off x="4432878" y="460888"/>
            <a:ext cx="3159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Datos del  CUCEA</a:t>
            </a:r>
            <a:endParaRPr lang="es-MX" sz="2800" b="1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23237C0-B557-6CB3-8089-38BC97AC4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52991"/>
              </p:ext>
            </p:extLst>
          </p:nvPr>
        </p:nvGraphicFramePr>
        <p:xfrm>
          <a:off x="4432878" y="1562497"/>
          <a:ext cx="330733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667">
                  <a:extLst>
                    <a:ext uri="{9D8B030D-6E8A-4147-A177-3AD203B41FA5}">
                      <a16:colId xmlns:a16="http://schemas.microsoft.com/office/drawing/2014/main" val="1604778113"/>
                    </a:ext>
                  </a:extLst>
                </a:gridCol>
                <a:gridCol w="1653667">
                  <a:extLst>
                    <a:ext uri="{9D8B030D-6E8A-4147-A177-3AD203B41FA5}">
                      <a16:colId xmlns:a16="http://schemas.microsoft.com/office/drawing/2014/main" val="342014873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/>
                        <a:t>Laboratorios de cómputo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814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Docencia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877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Uso libre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307805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031EEEB-358B-3B50-1579-B80C5748ED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951859"/>
              </p:ext>
            </p:extLst>
          </p:nvPr>
        </p:nvGraphicFramePr>
        <p:xfrm>
          <a:off x="4432878" y="3516378"/>
          <a:ext cx="33073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7334">
                  <a:extLst>
                    <a:ext uri="{9D8B030D-6E8A-4147-A177-3AD203B41FA5}">
                      <a16:colId xmlns:a16="http://schemas.microsoft.com/office/drawing/2014/main" val="16047781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Aulas tecnológicas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814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877859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470D8535-6915-37AE-203F-E3670FCA1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947" y="1562497"/>
            <a:ext cx="3594080" cy="269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419B2FF-B40C-0ACE-61E5-D5ECF8E0551D}"/>
              </a:ext>
            </a:extLst>
          </p:cNvPr>
          <p:cNvSpPr txBox="1"/>
          <p:nvPr/>
        </p:nvSpPr>
        <p:spPr>
          <a:xfrm>
            <a:off x="2690648" y="4659562"/>
            <a:ext cx="40911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/>
              <a:t>24,692 Usuarios</a:t>
            </a:r>
          </a:p>
        </p:txBody>
      </p:sp>
    </p:spTree>
    <p:extLst>
      <p:ext uri="{BB962C8B-B14F-4D97-AF65-F5344CB8AC3E}">
        <p14:creationId xmlns:p14="http://schemas.microsoft.com/office/powerpoint/2010/main" val="193710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>
          <a:extLst>
            <a:ext uri="{FF2B5EF4-FFF2-40B4-BE49-F238E27FC236}">
              <a16:creationId xmlns:a16="http://schemas.microsoft.com/office/drawing/2014/main" id="{2F87BEAE-7C3D-A115-4F9D-B9155749B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">
            <a:extLst>
              <a:ext uri="{FF2B5EF4-FFF2-40B4-BE49-F238E27FC236}">
                <a16:creationId xmlns:a16="http://schemas.microsoft.com/office/drawing/2014/main" id="{762C5725-4340-4B42-66E0-2C8F3F8DA1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062" y="106845"/>
            <a:ext cx="1675983" cy="99391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>
            <a:extLst>
              <a:ext uri="{FF2B5EF4-FFF2-40B4-BE49-F238E27FC236}">
                <a16:creationId xmlns:a16="http://schemas.microsoft.com/office/drawing/2014/main" id="{89E0814E-4AEB-AA9E-7A8B-5B8AFB63CC18}"/>
              </a:ext>
            </a:extLst>
          </p:cNvPr>
          <p:cNvSpPr/>
          <p:nvPr/>
        </p:nvSpPr>
        <p:spPr>
          <a:xfrm>
            <a:off x="10938272" y="6490302"/>
            <a:ext cx="1253728" cy="367698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">
            <a:extLst>
              <a:ext uri="{FF2B5EF4-FFF2-40B4-BE49-F238E27FC236}">
                <a16:creationId xmlns:a16="http://schemas.microsoft.com/office/drawing/2014/main" id="{4C7699B8-1232-FE35-8B2C-7D5386549020}"/>
              </a:ext>
            </a:extLst>
          </p:cNvPr>
          <p:cNvSpPr/>
          <p:nvPr/>
        </p:nvSpPr>
        <p:spPr>
          <a:xfrm>
            <a:off x="7209182" y="6127716"/>
            <a:ext cx="4982818" cy="362586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1" name="Google Shape;61;p1">
            <a:extLst>
              <a:ext uri="{FF2B5EF4-FFF2-40B4-BE49-F238E27FC236}">
                <a16:creationId xmlns:a16="http://schemas.microsoft.com/office/drawing/2014/main" id="{1A322134-933B-D93C-0CEA-E0140EDB3532}"/>
              </a:ext>
            </a:extLst>
          </p:cNvPr>
          <p:cNvSpPr/>
          <p:nvPr/>
        </p:nvSpPr>
        <p:spPr>
          <a:xfrm>
            <a:off x="0" y="6127716"/>
            <a:ext cx="10609229" cy="730284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">
            <a:extLst>
              <a:ext uri="{FF2B5EF4-FFF2-40B4-BE49-F238E27FC236}">
                <a16:creationId xmlns:a16="http://schemas.microsoft.com/office/drawing/2014/main" id="{F3ED2D81-1065-CBE7-E2A8-4EE290F67E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062" y="6280856"/>
            <a:ext cx="1407816" cy="46666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">
            <a:extLst>
              <a:ext uri="{FF2B5EF4-FFF2-40B4-BE49-F238E27FC236}">
                <a16:creationId xmlns:a16="http://schemas.microsoft.com/office/drawing/2014/main" id="{9315BFC5-B8F4-F405-0E3E-756379C12C27}"/>
              </a:ext>
            </a:extLst>
          </p:cNvPr>
          <p:cNvSpPr/>
          <p:nvPr/>
        </p:nvSpPr>
        <p:spPr>
          <a:xfrm>
            <a:off x="7209182" y="6127716"/>
            <a:ext cx="4982818" cy="3997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4" name="Google Shape;64;p1">
            <a:extLst>
              <a:ext uri="{FF2B5EF4-FFF2-40B4-BE49-F238E27FC236}">
                <a16:creationId xmlns:a16="http://schemas.microsoft.com/office/drawing/2014/main" id="{54DA84E2-4422-D8F9-EF37-030DB419A48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5814"/>
          <a:stretch/>
        </p:blipFill>
        <p:spPr>
          <a:xfrm>
            <a:off x="1759480" y="6327587"/>
            <a:ext cx="1271993" cy="37148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">
            <a:extLst>
              <a:ext uri="{FF2B5EF4-FFF2-40B4-BE49-F238E27FC236}">
                <a16:creationId xmlns:a16="http://schemas.microsoft.com/office/drawing/2014/main" id="{33FEEB4A-A09D-A86C-EC8D-7D60FBEB0D74}"/>
              </a:ext>
            </a:extLst>
          </p:cNvPr>
          <p:cNvSpPr/>
          <p:nvPr/>
        </p:nvSpPr>
        <p:spPr>
          <a:xfrm>
            <a:off x="8616280" y="6361528"/>
            <a:ext cx="2460654" cy="496472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">
            <a:extLst>
              <a:ext uri="{FF2B5EF4-FFF2-40B4-BE49-F238E27FC236}">
                <a16:creationId xmlns:a16="http://schemas.microsoft.com/office/drawing/2014/main" id="{F35F7964-DC79-C8FE-9D61-2ABA143EEF5E}"/>
              </a:ext>
            </a:extLst>
          </p:cNvPr>
          <p:cNvSpPr/>
          <p:nvPr/>
        </p:nvSpPr>
        <p:spPr>
          <a:xfrm>
            <a:off x="10900754" y="6247601"/>
            <a:ext cx="670678" cy="496472"/>
          </a:xfrm>
          <a:prstGeom prst="rect">
            <a:avLst/>
          </a:prstGeom>
          <a:solidFill>
            <a:srgbClr val="FF7C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E1FC46F-B678-0C5D-AE70-D0609E9E03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5315" y="195075"/>
            <a:ext cx="1207577" cy="90568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17B8B44-E85F-CC54-B007-D0D96A275484}"/>
              </a:ext>
            </a:extLst>
          </p:cNvPr>
          <p:cNvSpPr txBox="1"/>
          <p:nvPr/>
        </p:nvSpPr>
        <p:spPr>
          <a:xfrm>
            <a:off x="3860035" y="205807"/>
            <a:ext cx="4717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/>
              <a:t>Red de datos UDG CUCEA</a:t>
            </a:r>
          </a:p>
        </p:txBody>
      </p:sp>
      <p:sp>
        <p:nvSpPr>
          <p:cNvPr id="7" name="Llamada de nube 6">
            <a:extLst>
              <a:ext uri="{FF2B5EF4-FFF2-40B4-BE49-F238E27FC236}">
                <a16:creationId xmlns:a16="http://schemas.microsoft.com/office/drawing/2014/main" id="{F937EC4A-29A7-19A6-2F43-9DDDFF763B1E}"/>
              </a:ext>
            </a:extLst>
          </p:cNvPr>
          <p:cNvSpPr/>
          <p:nvPr/>
        </p:nvSpPr>
        <p:spPr>
          <a:xfrm>
            <a:off x="1819330" y="1030876"/>
            <a:ext cx="1229711" cy="738772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Internet</a:t>
            </a:r>
          </a:p>
        </p:txBody>
      </p:sp>
      <p:sp>
        <p:nvSpPr>
          <p:cNvPr id="14" name="Llamada de nube 13">
            <a:extLst>
              <a:ext uri="{FF2B5EF4-FFF2-40B4-BE49-F238E27FC236}">
                <a16:creationId xmlns:a16="http://schemas.microsoft.com/office/drawing/2014/main" id="{415989D6-85C9-83EB-86CE-93132665D1DF}"/>
              </a:ext>
            </a:extLst>
          </p:cNvPr>
          <p:cNvSpPr/>
          <p:nvPr/>
        </p:nvSpPr>
        <p:spPr>
          <a:xfrm>
            <a:off x="4591507" y="1020485"/>
            <a:ext cx="1229711" cy="738772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Internet</a:t>
            </a:r>
          </a:p>
        </p:txBody>
      </p:sp>
      <p:sp>
        <p:nvSpPr>
          <p:cNvPr id="15" name="Proceso 14">
            <a:extLst>
              <a:ext uri="{FF2B5EF4-FFF2-40B4-BE49-F238E27FC236}">
                <a16:creationId xmlns:a16="http://schemas.microsoft.com/office/drawing/2014/main" id="{0C673DD1-BAD0-B92B-5D33-253B1EDF5531}"/>
              </a:ext>
            </a:extLst>
          </p:cNvPr>
          <p:cNvSpPr/>
          <p:nvPr/>
        </p:nvSpPr>
        <p:spPr>
          <a:xfrm>
            <a:off x="3049041" y="2081031"/>
            <a:ext cx="914400" cy="612648"/>
          </a:xfrm>
          <a:prstGeom prst="flowChart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Firewall UDG</a:t>
            </a:r>
          </a:p>
        </p:txBody>
      </p:sp>
      <p:sp>
        <p:nvSpPr>
          <p:cNvPr id="16" name="Cilindro 15">
            <a:extLst>
              <a:ext uri="{FF2B5EF4-FFF2-40B4-BE49-F238E27FC236}">
                <a16:creationId xmlns:a16="http://schemas.microsoft.com/office/drawing/2014/main" id="{F4401DCD-2FDF-FDA5-4040-226FF4128D19}"/>
              </a:ext>
            </a:extLst>
          </p:cNvPr>
          <p:cNvSpPr/>
          <p:nvPr/>
        </p:nvSpPr>
        <p:spPr>
          <a:xfrm>
            <a:off x="3049041" y="3062356"/>
            <a:ext cx="914400" cy="443643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Router</a:t>
            </a:r>
          </a:p>
        </p:txBody>
      </p:sp>
      <p:sp>
        <p:nvSpPr>
          <p:cNvPr id="17" name="Proceso 16">
            <a:extLst>
              <a:ext uri="{FF2B5EF4-FFF2-40B4-BE49-F238E27FC236}">
                <a16:creationId xmlns:a16="http://schemas.microsoft.com/office/drawing/2014/main" id="{3DAEB046-D719-3DA3-FD41-66F4FC74BE6C}"/>
              </a:ext>
            </a:extLst>
          </p:cNvPr>
          <p:cNvSpPr/>
          <p:nvPr/>
        </p:nvSpPr>
        <p:spPr>
          <a:xfrm>
            <a:off x="3049041" y="3765995"/>
            <a:ext cx="914400" cy="612648"/>
          </a:xfrm>
          <a:prstGeom prst="flowChart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Firewall CUCEA</a:t>
            </a:r>
          </a:p>
        </p:txBody>
      </p:sp>
      <p:sp>
        <p:nvSpPr>
          <p:cNvPr id="18" name="Cilindro 17">
            <a:extLst>
              <a:ext uri="{FF2B5EF4-FFF2-40B4-BE49-F238E27FC236}">
                <a16:creationId xmlns:a16="http://schemas.microsoft.com/office/drawing/2014/main" id="{4138F32F-AE82-097A-30C4-F084EE24A61C}"/>
              </a:ext>
            </a:extLst>
          </p:cNvPr>
          <p:cNvSpPr/>
          <p:nvPr/>
        </p:nvSpPr>
        <p:spPr>
          <a:xfrm>
            <a:off x="3049041" y="4638639"/>
            <a:ext cx="914400" cy="443643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Router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E19BCEB-2F70-E021-B4CC-AD1464977966}"/>
              </a:ext>
            </a:extLst>
          </p:cNvPr>
          <p:cNvSpPr/>
          <p:nvPr/>
        </p:nvSpPr>
        <p:spPr>
          <a:xfrm>
            <a:off x="947819" y="5434695"/>
            <a:ext cx="914400" cy="2616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Switch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4D97593-7020-465D-37B0-1E1133BAB4A2}"/>
              </a:ext>
            </a:extLst>
          </p:cNvPr>
          <p:cNvSpPr/>
          <p:nvPr/>
        </p:nvSpPr>
        <p:spPr>
          <a:xfrm>
            <a:off x="2296434" y="5434695"/>
            <a:ext cx="914400" cy="2616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Switch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C8F6278-A779-E238-7AEB-A67C9CB6F412}"/>
              </a:ext>
            </a:extLst>
          </p:cNvPr>
          <p:cNvSpPr/>
          <p:nvPr/>
        </p:nvSpPr>
        <p:spPr>
          <a:xfrm>
            <a:off x="3741669" y="5424077"/>
            <a:ext cx="914400" cy="2616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Switch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97452281-36A2-389E-7F4D-2DC5A6C9BADE}"/>
              </a:ext>
            </a:extLst>
          </p:cNvPr>
          <p:cNvSpPr/>
          <p:nvPr/>
        </p:nvSpPr>
        <p:spPr>
          <a:xfrm>
            <a:off x="4906818" y="5424077"/>
            <a:ext cx="914400" cy="2616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Switch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9AA34E3-8E8F-16D0-4972-2B24FB4DC127}"/>
              </a:ext>
            </a:extLst>
          </p:cNvPr>
          <p:cNvSpPr txBox="1"/>
          <p:nvPr/>
        </p:nvSpPr>
        <p:spPr>
          <a:xfrm>
            <a:off x="1001086" y="1769648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10 Gbps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507C11C-DE7A-0584-7021-0587E94706BF}"/>
              </a:ext>
            </a:extLst>
          </p:cNvPr>
          <p:cNvSpPr txBox="1"/>
          <p:nvPr/>
        </p:nvSpPr>
        <p:spPr>
          <a:xfrm>
            <a:off x="3860035" y="1542664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10 Gbps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108B58B8-6714-FD2A-B967-31CAAFF931B2}"/>
              </a:ext>
            </a:extLst>
          </p:cNvPr>
          <p:cNvCxnSpPr>
            <a:stCxn id="7" idx="4"/>
            <a:endCxn id="15" idx="1"/>
          </p:cNvCxnSpPr>
          <p:nvPr/>
        </p:nvCxnSpPr>
        <p:spPr>
          <a:xfrm>
            <a:off x="2178000" y="1861995"/>
            <a:ext cx="871041" cy="5253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E8DEBBC1-7D55-232B-8871-242F3A084B21}"/>
              </a:ext>
            </a:extLst>
          </p:cNvPr>
          <p:cNvCxnSpPr>
            <a:cxnSpLocks/>
            <a:stCxn id="14" idx="4"/>
            <a:endCxn id="15" idx="3"/>
          </p:cNvCxnSpPr>
          <p:nvPr/>
        </p:nvCxnSpPr>
        <p:spPr>
          <a:xfrm flipH="1">
            <a:off x="3963441" y="1851604"/>
            <a:ext cx="986736" cy="5357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4FFCB67A-E7FC-F756-35EC-5D69AAB18FBC}"/>
              </a:ext>
            </a:extLst>
          </p:cNvPr>
          <p:cNvCxnSpPr>
            <a:stCxn id="15" idx="2"/>
            <a:endCxn id="16" idx="1"/>
          </p:cNvCxnSpPr>
          <p:nvPr/>
        </p:nvCxnSpPr>
        <p:spPr>
          <a:xfrm>
            <a:off x="3506241" y="2693679"/>
            <a:ext cx="0" cy="3686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ECE3991F-DAC9-6E66-9DA4-0A352C843264}"/>
              </a:ext>
            </a:extLst>
          </p:cNvPr>
          <p:cNvCxnSpPr>
            <a:cxnSpLocks/>
            <a:stCxn id="16" idx="3"/>
            <a:endCxn id="17" idx="0"/>
          </p:cNvCxnSpPr>
          <p:nvPr/>
        </p:nvCxnSpPr>
        <p:spPr>
          <a:xfrm>
            <a:off x="3506241" y="3505999"/>
            <a:ext cx="0" cy="2599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5A0AA256-C690-9E07-1433-E7C120280E1B}"/>
              </a:ext>
            </a:extLst>
          </p:cNvPr>
          <p:cNvCxnSpPr>
            <a:cxnSpLocks/>
            <a:stCxn id="17" idx="2"/>
            <a:endCxn id="18" idx="1"/>
          </p:cNvCxnSpPr>
          <p:nvPr/>
        </p:nvCxnSpPr>
        <p:spPr>
          <a:xfrm>
            <a:off x="3506241" y="4378643"/>
            <a:ext cx="0" cy="2599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986BFDD9-592B-524F-99C6-FEA0085109F4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flipH="1">
            <a:off x="1405019" y="4860461"/>
            <a:ext cx="1644022" cy="5742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9B651E51-2298-79AA-198B-1D7B32D90840}"/>
              </a:ext>
            </a:extLst>
          </p:cNvPr>
          <p:cNvCxnSpPr>
            <a:cxnSpLocks/>
            <a:stCxn id="18" idx="3"/>
            <a:endCxn id="20" idx="0"/>
          </p:cNvCxnSpPr>
          <p:nvPr/>
        </p:nvCxnSpPr>
        <p:spPr>
          <a:xfrm flipH="1">
            <a:off x="2753634" y="5082282"/>
            <a:ext cx="752607" cy="3524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73272925-D7B3-2507-A3E8-267EDB3AD47A}"/>
              </a:ext>
            </a:extLst>
          </p:cNvPr>
          <p:cNvCxnSpPr>
            <a:cxnSpLocks/>
            <a:stCxn id="22" idx="0"/>
            <a:endCxn id="18" idx="4"/>
          </p:cNvCxnSpPr>
          <p:nvPr/>
        </p:nvCxnSpPr>
        <p:spPr>
          <a:xfrm flipH="1" flipV="1">
            <a:off x="3963441" y="4860461"/>
            <a:ext cx="1400577" cy="5636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8EB9CA64-1A73-5515-2024-ACB19344E559}"/>
              </a:ext>
            </a:extLst>
          </p:cNvPr>
          <p:cNvCxnSpPr>
            <a:cxnSpLocks/>
            <a:stCxn id="21" idx="0"/>
            <a:endCxn id="18" idx="3"/>
          </p:cNvCxnSpPr>
          <p:nvPr/>
        </p:nvCxnSpPr>
        <p:spPr>
          <a:xfrm flipH="1" flipV="1">
            <a:off x="3506241" y="5082282"/>
            <a:ext cx="692628" cy="3417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84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>
          <a:extLst>
            <a:ext uri="{FF2B5EF4-FFF2-40B4-BE49-F238E27FC236}">
              <a16:creationId xmlns:a16="http://schemas.microsoft.com/office/drawing/2014/main" id="{ABE64F0F-6E64-6ECF-EE96-A649A9A27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">
            <a:extLst>
              <a:ext uri="{FF2B5EF4-FFF2-40B4-BE49-F238E27FC236}">
                <a16:creationId xmlns:a16="http://schemas.microsoft.com/office/drawing/2014/main" id="{F28AAF49-0CC1-E92B-FE24-9CABCB77C8B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062" y="106845"/>
            <a:ext cx="1675983" cy="99391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>
            <a:extLst>
              <a:ext uri="{FF2B5EF4-FFF2-40B4-BE49-F238E27FC236}">
                <a16:creationId xmlns:a16="http://schemas.microsoft.com/office/drawing/2014/main" id="{C9EEF0B5-BE8A-88CE-DF4B-DEE5C245008B}"/>
              </a:ext>
            </a:extLst>
          </p:cNvPr>
          <p:cNvSpPr/>
          <p:nvPr/>
        </p:nvSpPr>
        <p:spPr>
          <a:xfrm>
            <a:off x="10938272" y="6490302"/>
            <a:ext cx="1253728" cy="367698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">
            <a:extLst>
              <a:ext uri="{FF2B5EF4-FFF2-40B4-BE49-F238E27FC236}">
                <a16:creationId xmlns:a16="http://schemas.microsoft.com/office/drawing/2014/main" id="{98ACCFD4-DE95-4133-AEC0-1CD8A7804466}"/>
              </a:ext>
            </a:extLst>
          </p:cNvPr>
          <p:cNvSpPr/>
          <p:nvPr/>
        </p:nvSpPr>
        <p:spPr>
          <a:xfrm>
            <a:off x="7209182" y="6127716"/>
            <a:ext cx="4982818" cy="362586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1" name="Google Shape;61;p1">
            <a:extLst>
              <a:ext uri="{FF2B5EF4-FFF2-40B4-BE49-F238E27FC236}">
                <a16:creationId xmlns:a16="http://schemas.microsoft.com/office/drawing/2014/main" id="{4D42B258-1683-A762-3DAF-FB1572CB401C}"/>
              </a:ext>
            </a:extLst>
          </p:cNvPr>
          <p:cNvSpPr/>
          <p:nvPr/>
        </p:nvSpPr>
        <p:spPr>
          <a:xfrm>
            <a:off x="0" y="6127716"/>
            <a:ext cx="10609229" cy="730284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">
            <a:extLst>
              <a:ext uri="{FF2B5EF4-FFF2-40B4-BE49-F238E27FC236}">
                <a16:creationId xmlns:a16="http://schemas.microsoft.com/office/drawing/2014/main" id="{5A841950-D8B2-9AB9-6016-692851E62B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062" y="6280856"/>
            <a:ext cx="1407816" cy="46666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">
            <a:extLst>
              <a:ext uri="{FF2B5EF4-FFF2-40B4-BE49-F238E27FC236}">
                <a16:creationId xmlns:a16="http://schemas.microsoft.com/office/drawing/2014/main" id="{AEB01C54-91A4-3166-7EC4-A46772DA03E9}"/>
              </a:ext>
            </a:extLst>
          </p:cNvPr>
          <p:cNvSpPr/>
          <p:nvPr/>
        </p:nvSpPr>
        <p:spPr>
          <a:xfrm>
            <a:off x="7209182" y="6127716"/>
            <a:ext cx="4982818" cy="3997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4" name="Google Shape;64;p1">
            <a:extLst>
              <a:ext uri="{FF2B5EF4-FFF2-40B4-BE49-F238E27FC236}">
                <a16:creationId xmlns:a16="http://schemas.microsoft.com/office/drawing/2014/main" id="{9F5C68D0-3E9B-2FDD-E1C3-C0E86613F1D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5814"/>
          <a:stretch/>
        </p:blipFill>
        <p:spPr>
          <a:xfrm>
            <a:off x="1759480" y="6327587"/>
            <a:ext cx="1271993" cy="37148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">
            <a:extLst>
              <a:ext uri="{FF2B5EF4-FFF2-40B4-BE49-F238E27FC236}">
                <a16:creationId xmlns:a16="http://schemas.microsoft.com/office/drawing/2014/main" id="{3670258E-9F10-F348-EC77-09F4CCB7B69A}"/>
              </a:ext>
            </a:extLst>
          </p:cNvPr>
          <p:cNvSpPr/>
          <p:nvPr/>
        </p:nvSpPr>
        <p:spPr>
          <a:xfrm>
            <a:off x="8616280" y="6361528"/>
            <a:ext cx="2460654" cy="496472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">
            <a:extLst>
              <a:ext uri="{FF2B5EF4-FFF2-40B4-BE49-F238E27FC236}">
                <a16:creationId xmlns:a16="http://schemas.microsoft.com/office/drawing/2014/main" id="{36F5B605-ADC9-9858-AE0E-8C059481FC94}"/>
              </a:ext>
            </a:extLst>
          </p:cNvPr>
          <p:cNvSpPr/>
          <p:nvPr/>
        </p:nvSpPr>
        <p:spPr>
          <a:xfrm>
            <a:off x="10900754" y="6247601"/>
            <a:ext cx="670678" cy="496472"/>
          </a:xfrm>
          <a:prstGeom prst="rect">
            <a:avLst/>
          </a:prstGeom>
          <a:solidFill>
            <a:srgbClr val="FF7C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EB9A25B-372A-C2F9-F0B7-C53DFC7422DF}"/>
              </a:ext>
            </a:extLst>
          </p:cNvPr>
          <p:cNvSpPr txBox="1"/>
          <p:nvPr/>
        </p:nvSpPr>
        <p:spPr>
          <a:xfrm>
            <a:off x="2434185" y="207690"/>
            <a:ext cx="4717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/>
              <a:t>Red de datos UDG CUCEA</a:t>
            </a:r>
          </a:p>
        </p:txBody>
      </p:sp>
      <p:sp>
        <p:nvSpPr>
          <p:cNvPr id="7" name="Llamada de nube 6">
            <a:extLst>
              <a:ext uri="{FF2B5EF4-FFF2-40B4-BE49-F238E27FC236}">
                <a16:creationId xmlns:a16="http://schemas.microsoft.com/office/drawing/2014/main" id="{61196E1A-24EB-5C90-13B8-2C25DE1F0F68}"/>
              </a:ext>
            </a:extLst>
          </p:cNvPr>
          <p:cNvSpPr/>
          <p:nvPr/>
        </p:nvSpPr>
        <p:spPr>
          <a:xfrm>
            <a:off x="1819330" y="1030876"/>
            <a:ext cx="1229711" cy="738772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Internet</a:t>
            </a:r>
          </a:p>
        </p:txBody>
      </p:sp>
      <p:sp>
        <p:nvSpPr>
          <p:cNvPr id="14" name="Llamada de nube 13">
            <a:extLst>
              <a:ext uri="{FF2B5EF4-FFF2-40B4-BE49-F238E27FC236}">
                <a16:creationId xmlns:a16="http://schemas.microsoft.com/office/drawing/2014/main" id="{E7218723-1639-0450-652C-E65612B856D7}"/>
              </a:ext>
            </a:extLst>
          </p:cNvPr>
          <p:cNvSpPr/>
          <p:nvPr/>
        </p:nvSpPr>
        <p:spPr>
          <a:xfrm>
            <a:off x="4591507" y="1020485"/>
            <a:ext cx="1229711" cy="738772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Internet</a:t>
            </a:r>
          </a:p>
        </p:txBody>
      </p:sp>
      <p:sp>
        <p:nvSpPr>
          <p:cNvPr id="15" name="Proceso 14">
            <a:extLst>
              <a:ext uri="{FF2B5EF4-FFF2-40B4-BE49-F238E27FC236}">
                <a16:creationId xmlns:a16="http://schemas.microsoft.com/office/drawing/2014/main" id="{FD2D4533-16F2-4101-788C-46F6185DF6C1}"/>
              </a:ext>
            </a:extLst>
          </p:cNvPr>
          <p:cNvSpPr/>
          <p:nvPr/>
        </p:nvSpPr>
        <p:spPr>
          <a:xfrm>
            <a:off x="3049041" y="2092466"/>
            <a:ext cx="914400" cy="612648"/>
          </a:xfrm>
          <a:prstGeom prst="flowChart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Firewall UDG</a:t>
            </a:r>
          </a:p>
        </p:txBody>
      </p:sp>
      <p:sp>
        <p:nvSpPr>
          <p:cNvPr id="16" name="Cilindro 15">
            <a:extLst>
              <a:ext uri="{FF2B5EF4-FFF2-40B4-BE49-F238E27FC236}">
                <a16:creationId xmlns:a16="http://schemas.microsoft.com/office/drawing/2014/main" id="{50AED491-DA2F-3917-6334-763B0CA4DE8B}"/>
              </a:ext>
            </a:extLst>
          </p:cNvPr>
          <p:cNvSpPr/>
          <p:nvPr/>
        </p:nvSpPr>
        <p:spPr>
          <a:xfrm>
            <a:off x="3049041" y="2958443"/>
            <a:ext cx="914400" cy="443643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Router</a:t>
            </a:r>
          </a:p>
        </p:txBody>
      </p:sp>
      <p:sp>
        <p:nvSpPr>
          <p:cNvPr id="17" name="Proceso 16">
            <a:extLst>
              <a:ext uri="{FF2B5EF4-FFF2-40B4-BE49-F238E27FC236}">
                <a16:creationId xmlns:a16="http://schemas.microsoft.com/office/drawing/2014/main" id="{74489FE0-AF1A-5EAD-6D49-EA0D5996D492}"/>
              </a:ext>
            </a:extLst>
          </p:cNvPr>
          <p:cNvSpPr/>
          <p:nvPr/>
        </p:nvSpPr>
        <p:spPr>
          <a:xfrm>
            <a:off x="3049041" y="3765995"/>
            <a:ext cx="914400" cy="612648"/>
          </a:xfrm>
          <a:prstGeom prst="flowChart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Firewall CUCEA</a:t>
            </a:r>
          </a:p>
        </p:txBody>
      </p:sp>
      <p:sp>
        <p:nvSpPr>
          <p:cNvPr id="18" name="Cilindro 17">
            <a:extLst>
              <a:ext uri="{FF2B5EF4-FFF2-40B4-BE49-F238E27FC236}">
                <a16:creationId xmlns:a16="http://schemas.microsoft.com/office/drawing/2014/main" id="{7668384C-783F-7827-8D8F-2DF7BC4DD7EB}"/>
              </a:ext>
            </a:extLst>
          </p:cNvPr>
          <p:cNvSpPr/>
          <p:nvPr/>
        </p:nvSpPr>
        <p:spPr>
          <a:xfrm>
            <a:off x="3049041" y="4638639"/>
            <a:ext cx="914400" cy="443643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Router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70F5BDA-1319-F64C-317C-E7443C260F24}"/>
              </a:ext>
            </a:extLst>
          </p:cNvPr>
          <p:cNvSpPr/>
          <p:nvPr/>
        </p:nvSpPr>
        <p:spPr>
          <a:xfrm>
            <a:off x="947819" y="5434695"/>
            <a:ext cx="914400" cy="2616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Switch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582C139-56A5-0155-45EF-F4B10120BFDB}"/>
              </a:ext>
            </a:extLst>
          </p:cNvPr>
          <p:cNvSpPr/>
          <p:nvPr/>
        </p:nvSpPr>
        <p:spPr>
          <a:xfrm>
            <a:off x="2296434" y="5434695"/>
            <a:ext cx="914400" cy="2616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Switch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E0A284F-2961-5E3D-3CCD-A37C6E75F578}"/>
              </a:ext>
            </a:extLst>
          </p:cNvPr>
          <p:cNvSpPr/>
          <p:nvPr/>
        </p:nvSpPr>
        <p:spPr>
          <a:xfrm>
            <a:off x="3741669" y="5424077"/>
            <a:ext cx="914400" cy="2616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Switch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BD47F96-5A89-7588-43EE-61E8F107F962}"/>
              </a:ext>
            </a:extLst>
          </p:cNvPr>
          <p:cNvSpPr/>
          <p:nvPr/>
        </p:nvSpPr>
        <p:spPr>
          <a:xfrm>
            <a:off x="4906818" y="5424077"/>
            <a:ext cx="914400" cy="2616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Switch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403ADAB-A2E5-7D5C-3B55-5556251B76FC}"/>
              </a:ext>
            </a:extLst>
          </p:cNvPr>
          <p:cNvSpPr txBox="1"/>
          <p:nvPr/>
        </p:nvSpPr>
        <p:spPr>
          <a:xfrm>
            <a:off x="1001086" y="1769648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10 Gbps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74B06AB-BE59-E93E-0972-C663E9363C39}"/>
              </a:ext>
            </a:extLst>
          </p:cNvPr>
          <p:cNvSpPr txBox="1"/>
          <p:nvPr/>
        </p:nvSpPr>
        <p:spPr>
          <a:xfrm>
            <a:off x="3860035" y="1542664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10 Gbps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2696AD92-E57C-EC51-4E3B-6F4EF47313E8}"/>
              </a:ext>
            </a:extLst>
          </p:cNvPr>
          <p:cNvCxnSpPr>
            <a:stCxn id="7" idx="4"/>
            <a:endCxn id="15" idx="1"/>
          </p:cNvCxnSpPr>
          <p:nvPr/>
        </p:nvCxnSpPr>
        <p:spPr>
          <a:xfrm>
            <a:off x="2178000" y="1861995"/>
            <a:ext cx="871041" cy="5367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5B508573-DA89-AB53-6CA3-91826344FC78}"/>
              </a:ext>
            </a:extLst>
          </p:cNvPr>
          <p:cNvCxnSpPr>
            <a:cxnSpLocks/>
            <a:stCxn id="14" idx="4"/>
            <a:endCxn id="15" idx="3"/>
          </p:cNvCxnSpPr>
          <p:nvPr/>
        </p:nvCxnSpPr>
        <p:spPr>
          <a:xfrm flipH="1">
            <a:off x="3963441" y="1851604"/>
            <a:ext cx="986736" cy="5471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A7C607D3-89C0-45C7-3176-E5A776AEA4E4}"/>
              </a:ext>
            </a:extLst>
          </p:cNvPr>
          <p:cNvCxnSpPr>
            <a:stCxn id="15" idx="2"/>
            <a:endCxn id="16" idx="1"/>
          </p:cNvCxnSpPr>
          <p:nvPr/>
        </p:nvCxnSpPr>
        <p:spPr>
          <a:xfrm>
            <a:off x="3506241" y="2705114"/>
            <a:ext cx="0" cy="2533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B2AEFD20-1175-8EE6-29EE-FC1733CB706A}"/>
              </a:ext>
            </a:extLst>
          </p:cNvPr>
          <p:cNvCxnSpPr>
            <a:cxnSpLocks/>
            <a:stCxn id="16" idx="3"/>
            <a:endCxn id="17" idx="0"/>
          </p:cNvCxnSpPr>
          <p:nvPr/>
        </p:nvCxnSpPr>
        <p:spPr>
          <a:xfrm>
            <a:off x="3506241" y="3402086"/>
            <a:ext cx="0" cy="3639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8C62A464-92DB-FE68-9F29-32797C43D71D}"/>
              </a:ext>
            </a:extLst>
          </p:cNvPr>
          <p:cNvCxnSpPr>
            <a:cxnSpLocks/>
            <a:stCxn id="17" idx="2"/>
            <a:endCxn id="18" idx="1"/>
          </p:cNvCxnSpPr>
          <p:nvPr/>
        </p:nvCxnSpPr>
        <p:spPr>
          <a:xfrm>
            <a:off x="3506241" y="4378643"/>
            <a:ext cx="0" cy="2599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9B3DA3D5-25D7-3556-E3EB-A57ED89AC7AA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flipH="1">
            <a:off x="1405019" y="4860461"/>
            <a:ext cx="1644022" cy="5742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E2683675-1818-128F-9970-AA864B623C48}"/>
              </a:ext>
            </a:extLst>
          </p:cNvPr>
          <p:cNvCxnSpPr>
            <a:cxnSpLocks/>
            <a:stCxn id="18" idx="3"/>
            <a:endCxn id="20" idx="0"/>
          </p:cNvCxnSpPr>
          <p:nvPr/>
        </p:nvCxnSpPr>
        <p:spPr>
          <a:xfrm flipH="1">
            <a:off x="2753634" y="5082282"/>
            <a:ext cx="752607" cy="3524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C495C732-F5D8-2D7D-676B-1D3432DC691E}"/>
              </a:ext>
            </a:extLst>
          </p:cNvPr>
          <p:cNvCxnSpPr>
            <a:cxnSpLocks/>
            <a:stCxn id="22" idx="0"/>
            <a:endCxn id="18" idx="4"/>
          </p:cNvCxnSpPr>
          <p:nvPr/>
        </p:nvCxnSpPr>
        <p:spPr>
          <a:xfrm flipH="1" flipV="1">
            <a:off x="3963441" y="4860461"/>
            <a:ext cx="1400577" cy="5636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619C822B-F9E7-1697-F1AE-CF7A6124DF60}"/>
              </a:ext>
            </a:extLst>
          </p:cNvPr>
          <p:cNvCxnSpPr>
            <a:cxnSpLocks/>
            <a:stCxn id="21" idx="0"/>
            <a:endCxn id="18" idx="3"/>
          </p:cNvCxnSpPr>
          <p:nvPr/>
        </p:nvCxnSpPr>
        <p:spPr>
          <a:xfrm flipH="1" flipV="1">
            <a:off x="3506241" y="5082282"/>
            <a:ext cx="692628" cy="3417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Llamada de nube 1">
            <a:extLst>
              <a:ext uri="{FF2B5EF4-FFF2-40B4-BE49-F238E27FC236}">
                <a16:creationId xmlns:a16="http://schemas.microsoft.com/office/drawing/2014/main" id="{698B0164-2959-6DA4-420B-669B940F26B1}"/>
              </a:ext>
            </a:extLst>
          </p:cNvPr>
          <p:cNvSpPr/>
          <p:nvPr/>
        </p:nvSpPr>
        <p:spPr>
          <a:xfrm>
            <a:off x="8670226" y="841266"/>
            <a:ext cx="1229711" cy="738772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Internet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B015F1-ED99-5643-B302-77511C5F6699}"/>
              </a:ext>
            </a:extLst>
          </p:cNvPr>
          <p:cNvSpPr txBox="1"/>
          <p:nvPr/>
        </p:nvSpPr>
        <p:spPr>
          <a:xfrm>
            <a:off x="5828284" y="2873121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50 Gbps</a:t>
            </a:r>
          </a:p>
        </p:txBody>
      </p:sp>
      <p:sp>
        <p:nvSpPr>
          <p:cNvPr id="30" name="Proceso 29">
            <a:extLst>
              <a:ext uri="{FF2B5EF4-FFF2-40B4-BE49-F238E27FC236}">
                <a16:creationId xmlns:a16="http://schemas.microsoft.com/office/drawing/2014/main" id="{464AD92C-AAD9-EA33-D2CA-FF183A41CAF5}"/>
              </a:ext>
            </a:extLst>
          </p:cNvPr>
          <p:cNvSpPr/>
          <p:nvPr/>
        </p:nvSpPr>
        <p:spPr>
          <a:xfrm>
            <a:off x="8554261" y="2092466"/>
            <a:ext cx="1146330" cy="612648"/>
          </a:xfrm>
          <a:prstGeom prst="flowChartProces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OLT Megacable</a:t>
            </a:r>
          </a:p>
        </p:txBody>
      </p: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1A2639A9-C55E-A219-8848-DAD2FBBB6A62}"/>
              </a:ext>
            </a:extLst>
          </p:cNvPr>
          <p:cNvCxnSpPr>
            <a:cxnSpLocks/>
            <a:stCxn id="2" idx="4"/>
          </p:cNvCxnSpPr>
          <p:nvPr/>
        </p:nvCxnSpPr>
        <p:spPr>
          <a:xfrm>
            <a:off x="9028896" y="1672385"/>
            <a:ext cx="218892" cy="3881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6E812863-4F93-E063-C942-2DB90C9458F2}"/>
              </a:ext>
            </a:extLst>
          </p:cNvPr>
          <p:cNvCxnSpPr/>
          <p:nvPr/>
        </p:nvCxnSpPr>
        <p:spPr>
          <a:xfrm>
            <a:off x="9127426" y="2725375"/>
            <a:ext cx="0" cy="2533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8400DB77-3E33-BCBE-E872-6B41C4F1CC43}"/>
              </a:ext>
            </a:extLst>
          </p:cNvPr>
          <p:cNvCxnSpPr>
            <a:cxnSpLocks/>
            <a:stCxn id="30" idx="1"/>
          </p:cNvCxnSpPr>
          <p:nvPr/>
        </p:nvCxnSpPr>
        <p:spPr>
          <a:xfrm flipH="1">
            <a:off x="3947638" y="2398790"/>
            <a:ext cx="4606623" cy="16857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ángulo 45">
            <a:extLst>
              <a:ext uri="{FF2B5EF4-FFF2-40B4-BE49-F238E27FC236}">
                <a16:creationId xmlns:a16="http://schemas.microsoft.com/office/drawing/2014/main" id="{F23C932A-8F34-2D8A-2A63-02BD1B6B52A6}"/>
              </a:ext>
            </a:extLst>
          </p:cNvPr>
          <p:cNvSpPr/>
          <p:nvPr/>
        </p:nvSpPr>
        <p:spPr>
          <a:xfrm>
            <a:off x="8228829" y="4136535"/>
            <a:ext cx="914400" cy="2616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ONT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B59BFF3E-D942-FF5E-73BC-DF0B18B72FE2}"/>
              </a:ext>
            </a:extLst>
          </p:cNvPr>
          <p:cNvSpPr/>
          <p:nvPr/>
        </p:nvSpPr>
        <p:spPr>
          <a:xfrm>
            <a:off x="9305860" y="4124800"/>
            <a:ext cx="914400" cy="2616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ONT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A1ED5268-4F68-F08A-1176-7D862CB55400}"/>
              </a:ext>
            </a:extLst>
          </p:cNvPr>
          <p:cNvSpPr/>
          <p:nvPr/>
        </p:nvSpPr>
        <p:spPr>
          <a:xfrm>
            <a:off x="8718983" y="3024539"/>
            <a:ext cx="914400" cy="2616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ONU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B33F016B-F46C-5989-CBB0-862D2F447AA5}"/>
              </a:ext>
            </a:extLst>
          </p:cNvPr>
          <p:cNvSpPr/>
          <p:nvPr/>
        </p:nvSpPr>
        <p:spPr>
          <a:xfrm>
            <a:off x="10366123" y="4136535"/>
            <a:ext cx="914400" cy="2616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ONT</a:t>
            </a:r>
          </a:p>
        </p:txBody>
      </p:sp>
      <p:cxnSp>
        <p:nvCxnSpPr>
          <p:cNvPr id="54" name="Conector recto de flecha 53">
            <a:extLst>
              <a:ext uri="{FF2B5EF4-FFF2-40B4-BE49-F238E27FC236}">
                <a16:creationId xmlns:a16="http://schemas.microsoft.com/office/drawing/2014/main" id="{AFC7A67C-389F-B82A-D568-4FCF47268DF1}"/>
              </a:ext>
            </a:extLst>
          </p:cNvPr>
          <p:cNvCxnSpPr>
            <a:cxnSpLocks/>
            <a:stCxn id="48" idx="2"/>
            <a:endCxn id="46" idx="0"/>
          </p:cNvCxnSpPr>
          <p:nvPr/>
        </p:nvCxnSpPr>
        <p:spPr>
          <a:xfrm flipH="1">
            <a:off x="8686029" y="3286149"/>
            <a:ext cx="490154" cy="8503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de flecha 56">
            <a:extLst>
              <a:ext uri="{FF2B5EF4-FFF2-40B4-BE49-F238E27FC236}">
                <a16:creationId xmlns:a16="http://schemas.microsoft.com/office/drawing/2014/main" id="{577A6C2C-DC1E-83F6-B974-2D5F18A6DE97}"/>
              </a:ext>
            </a:extLst>
          </p:cNvPr>
          <p:cNvCxnSpPr>
            <a:cxnSpLocks/>
            <a:stCxn id="48" idx="2"/>
            <a:endCxn id="47" idx="0"/>
          </p:cNvCxnSpPr>
          <p:nvPr/>
        </p:nvCxnSpPr>
        <p:spPr>
          <a:xfrm>
            <a:off x="9176183" y="3286149"/>
            <a:ext cx="586877" cy="8386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de flecha 68">
            <a:extLst>
              <a:ext uri="{FF2B5EF4-FFF2-40B4-BE49-F238E27FC236}">
                <a16:creationId xmlns:a16="http://schemas.microsoft.com/office/drawing/2014/main" id="{2EDED470-7C1C-4E2E-AE30-7EA915F71E60}"/>
              </a:ext>
            </a:extLst>
          </p:cNvPr>
          <p:cNvCxnSpPr>
            <a:cxnSpLocks/>
          </p:cNvCxnSpPr>
          <p:nvPr/>
        </p:nvCxnSpPr>
        <p:spPr>
          <a:xfrm>
            <a:off x="9151734" y="3309601"/>
            <a:ext cx="1695897" cy="7449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uadroTexto 71">
            <a:extLst>
              <a:ext uri="{FF2B5EF4-FFF2-40B4-BE49-F238E27FC236}">
                <a16:creationId xmlns:a16="http://schemas.microsoft.com/office/drawing/2014/main" id="{99C0F94F-F72B-C52F-2CEF-65001960EB3D}"/>
              </a:ext>
            </a:extLst>
          </p:cNvPr>
          <p:cNvSpPr txBox="1"/>
          <p:nvPr/>
        </p:nvSpPr>
        <p:spPr>
          <a:xfrm>
            <a:off x="9642734" y="3056359"/>
            <a:ext cx="1946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Unidad de Red Óptica</a:t>
            </a:r>
          </a:p>
        </p:txBody>
      </p:sp>
      <p:pic>
        <p:nvPicPr>
          <p:cNvPr id="74" name="Imagen 73">
            <a:extLst>
              <a:ext uri="{FF2B5EF4-FFF2-40B4-BE49-F238E27FC236}">
                <a16:creationId xmlns:a16="http://schemas.microsoft.com/office/drawing/2014/main" id="{652231A2-0B78-18C6-364C-E812E2BFE6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7612" y="525342"/>
            <a:ext cx="893474" cy="1588398"/>
          </a:xfrm>
          <a:prstGeom prst="rect">
            <a:avLst/>
          </a:pr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9EB82554-E381-8551-760C-0CCFCAEA1F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9364" y="224392"/>
            <a:ext cx="1269969" cy="739341"/>
          </a:xfrm>
          <a:prstGeom prst="rect">
            <a:avLst/>
          </a:prstGeom>
        </p:spPr>
      </p:pic>
      <p:sp>
        <p:nvSpPr>
          <p:cNvPr id="85" name="Rectángulo 84">
            <a:extLst>
              <a:ext uri="{FF2B5EF4-FFF2-40B4-BE49-F238E27FC236}">
                <a16:creationId xmlns:a16="http://schemas.microsoft.com/office/drawing/2014/main" id="{38702FE8-906C-902C-AF60-CF14C6591F6C}"/>
              </a:ext>
            </a:extLst>
          </p:cNvPr>
          <p:cNvSpPr/>
          <p:nvPr/>
        </p:nvSpPr>
        <p:spPr>
          <a:xfrm>
            <a:off x="6936181" y="4136535"/>
            <a:ext cx="914400" cy="2616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ONT</a:t>
            </a:r>
          </a:p>
        </p:txBody>
      </p:sp>
      <p:cxnSp>
        <p:nvCxnSpPr>
          <p:cNvPr id="86" name="Conector recto de flecha 85">
            <a:extLst>
              <a:ext uri="{FF2B5EF4-FFF2-40B4-BE49-F238E27FC236}">
                <a16:creationId xmlns:a16="http://schemas.microsoft.com/office/drawing/2014/main" id="{797A77A9-D8F6-68EC-A520-618D2637F8BA}"/>
              </a:ext>
            </a:extLst>
          </p:cNvPr>
          <p:cNvCxnSpPr>
            <a:cxnSpLocks/>
            <a:stCxn id="48" idx="2"/>
          </p:cNvCxnSpPr>
          <p:nvPr/>
        </p:nvCxnSpPr>
        <p:spPr>
          <a:xfrm flipH="1">
            <a:off x="7469696" y="3286149"/>
            <a:ext cx="1706487" cy="8132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uadroTexto 89">
            <a:extLst>
              <a:ext uri="{FF2B5EF4-FFF2-40B4-BE49-F238E27FC236}">
                <a16:creationId xmlns:a16="http://schemas.microsoft.com/office/drawing/2014/main" id="{C682386C-49E0-1333-AE22-014F875DED67}"/>
              </a:ext>
            </a:extLst>
          </p:cNvPr>
          <p:cNvSpPr txBox="1"/>
          <p:nvPr/>
        </p:nvSpPr>
        <p:spPr>
          <a:xfrm>
            <a:off x="7382105" y="3584040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25 Gbps</a:t>
            </a:r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id="{949AB4FE-D94E-59B7-E337-9180AB78E78E}"/>
              </a:ext>
            </a:extLst>
          </p:cNvPr>
          <p:cNvSpPr txBox="1"/>
          <p:nvPr/>
        </p:nvSpPr>
        <p:spPr>
          <a:xfrm>
            <a:off x="10217730" y="4417182"/>
            <a:ext cx="2074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Terminal de Red Óptica</a:t>
            </a: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EFB5284C-A032-DD2C-8367-87F4C1B47EC3}"/>
              </a:ext>
            </a:extLst>
          </p:cNvPr>
          <p:cNvSpPr txBox="1"/>
          <p:nvPr/>
        </p:nvSpPr>
        <p:spPr>
          <a:xfrm>
            <a:off x="9763060" y="2368768"/>
            <a:ext cx="2242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Terminal de Línea  Óptica</a:t>
            </a:r>
          </a:p>
        </p:txBody>
      </p:sp>
    </p:spTree>
    <p:extLst>
      <p:ext uri="{BB962C8B-B14F-4D97-AF65-F5344CB8AC3E}">
        <p14:creationId xmlns:p14="http://schemas.microsoft.com/office/powerpoint/2010/main" val="411361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>
          <a:extLst>
            <a:ext uri="{FF2B5EF4-FFF2-40B4-BE49-F238E27FC236}">
              <a16:creationId xmlns:a16="http://schemas.microsoft.com/office/drawing/2014/main" id="{9D5C3CE5-12C4-9815-9C66-642BFE278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">
            <a:extLst>
              <a:ext uri="{FF2B5EF4-FFF2-40B4-BE49-F238E27FC236}">
                <a16:creationId xmlns:a16="http://schemas.microsoft.com/office/drawing/2014/main" id="{A0B1A28D-C59B-B002-E1FA-6DF3081958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062" y="106845"/>
            <a:ext cx="1675983" cy="99391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>
            <a:extLst>
              <a:ext uri="{FF2B5EF4-FFF2-40B4-BE49-F238E27FC236}">
                <a16:creationId xmlns:a16="http://schemas.microsoft.com/office/drawing/2014/main" id="{435DE456-730E-C0DB-ED81-A6F8357AF175}"/>
              </a:ext>
            </a:extLst>
          </p:cNvPr>
          <p:cNvSpPr/>
          <p:nvPr/>
        </p:nvSpPr>
        <p:spPr>
          <a:xfrm>
            <a:off x="10938272" y="6490302"/>
            <a:ext cx="1253728" cy="367698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">
            <a:extLst>
              <a:ext uri="{FF2B5EF4-FFF2-40B4-BE49-F238E27FC236}">
                <a16:creationId xmlns:a16="http://schemas.microsoft.com/office/drawing/2014/main" id="{FAA85898-3A98-5A6E-5413-C143E5FCC69B}"/>
              </a:ext>
            </a:extLst>
          </p:cNvPr>
          <p:cNvSpPr/>
          <p:nvPr/>
        </p:nvSpPr>
        <p:spPr>
          <a:xfrm>
            <a:off x="7209182" y="6127716"/>
            <a:ext cx="4982818" cy="362586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1" name="Google Shape;61;p1">
            <a:extLst>
              <a:ext uri="{FF2B5EF4-FFF2-40B4-BE49-F238E27FC236}">
                <a16:creationId xmlns:a16="http://schemas.microsoft.com/office/drawing/2014/main" id="{EEE58957-4BCA-BC1F-BDDB-9DB1038178A7}"/>
              </a:ext>
            </a:extLst>
          </p:cNvPr>
          <p:cNvSpPr/>
          <p:nvPr/>
        </p:nvSpPr>
        <p:spPr>
          <a:xfrm>
            <a:off x="0" y="6127716"/>
            <a:ext cx="10609229" cy="730284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">
            <a:extLst>
              <a:ext uri="{FF2B5EF4-FFF2-40B4-BE49-F238E27FC236}">
                <a16:creationId xmlns:a16="http://schemas.microsoft.com/office/drawing/2014/main" id="{7FA19E97-9525-7670-AAF2-A1E4E55442E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062" y="6280856"/>
            <a:ext cx="1407816" cy="46666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">
            <a:extLst>
              <a:ext uri="{FF2B5EF4-FFF2-40B4-BE49-F238E27FC236}">
                <a16:creationId xmlns:a16="http://schemas.microsoft.com/office/drawing/2014/main" id="{5675C915-7DC0-CD69-7A2B-87F0A7BC35B4}"/>
              </a:ext>
            </a:extLst>
          </p:cNvPr>
          <p:cNvSpPr/>
          <p:nvPr/>
        </p:nvSpPr>
        <p:spPr>
          <a:xfrm>
            <a:off x="7209182" y="6127716"/>
            <a:ext cx="4982818" cy="3997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4" name="Google Shape;64;p1">
            <a:extLst>
              <a:ext uri="{FF2B5EF4-FFF2-40B4-BE49-F238E27FC236}">
                <a16:creationId xmlns:a16="http://schemas.microsoft.com/office/drawing/2014/main" id="{8C5753C7-9BB1-BC25-F6E7-287F61438C1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5814"/>
          <a:stretch/>
        </p:blipFill>
        <p:spPr>
          <a:xfrm>
            <a:off x="1759480" y="6327587"/>
            <a:ext cx="1271993" cy="37148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">
            <a:extLst>
              <a:ext uri="{FF2B5EF4-FFF2-40B4-BE49-F238E27FC236}">
                <a16:creationId xmlns:a16="http://schemas.microsoft.com/office/drawing/2014/main" id="{66BCA17D-3503-907D-C9A6-D48C5F6B8A67}"/>
              </a:ext>
            </a:extLst>
          </p:cNvPr>
          <p:cNvSpPr/>
          <p:nvPr/>
        </p:nvSpPr>
        <p:spPr>
          <a:xfrm>
            <a:off x="8616280" y="6361528"/>
            <a:ext cx="2460654" cy="496472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">
            <a:extLst>
              <a:ext uri="{FF2B5EF4-FFF2-40B4-BE49-F238E27FC236}">
                <a16:creationId xmlns:a16="http://schemas.microsoft.com/office/drawing/2014/main" id="{F5C931E5-3ECC-B764-75DE-3DC5479948FF}"/>
              </a:ext>
            </a:extLst>
          </p:cNvPr>
          <p:cNvSpPr/>
          <p:nvPr/>
        </p:nvSpPr>
        <p:spPr>
          <a:xfrm>
            <a:off x="10900754" y="6247601"/>
            <a:ext cx="670678" cy="496472"/>
          </a:xfrm>
          <a:prstGeom prst="rect">
            <a:avLst/>
          </a:prstGeom>
          <a:solidFill>
            <a:srgbClr val="FF7C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3E51A59-9104-7AD3-BF70-9989BA1EDA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5315" y="195075"/>
            <a:ext cx="1207577" cy="9056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05652B0-C24D-3C49-6E2C-40DA352B4AF6}"/>
              </a:ext>
            </a:extLst>
          </p:cNvPr>
          <p:cNvSpPr txBox="1"/>
          <p:nvPr/>
        </p:nvSpPr>
        <p:spPr>
          <a:xfrm>
            <a:off x="3851838" y="386306"/>
            <a:ext cx="4839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/>
              <a:t>¿a qué equivalen 50 Gbps?</a:t>
            </a: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FF64C4FD-039E-35C3-9C2A-A670B7B7D5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576657"/>
              </p:ext>
            </p:extLst>
          </p:nvPr>
        </p:nvGraphicFramePr>
        <p:xfrm>
          <a:off x="1282262" y="1687594"/>
          <a:ext cx="187277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779">
                  <a:extLst>
                    <a:ext uri="{9D8B030D-6E8A-4147-A177-3AD203B41FA5}">
                      <a16:colId xmlns:a16="http://schemas.microsoft.com/office/drawing/2014/main" val="1657645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Película en HD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169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 5 GB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615711"/>
                  </a:ext>
                </a:extLst>
              </a:tr>
            </a:tbl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93B09710-0AD6-79A6-11B7-D3660A35219D}"/>
              </a:ext>
            </a:extLst>
          </p:cNvPr>
          <p:cNvSpPr txBox="1"/>
          <p:nvPr/>
        </p:nvSpPr>
        <p:spPr>
          <a:xfrm>
            <a:off x="3545103" y="1729556"/>
            <a:ext cx="5617983" cy="193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s-MX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Conversión de velocidad</a:t>
            </a:r>
            <a:r>
              <a:rPr lang="es-MX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50 Gbps equivale a 6.25 GBps (Gigabytes por segundo). </a:t>
            </a:r>
          </a:p>
          <a:p>
            <a:pPr lvl="0">
              <a:lnSpc>
                <a:spcPct val="115000"/>
              </a:lnSpc>
              <a:tabLst>
                <a:tab pos="457200" algn="l"/>
              </a:tabLst>
            </a:pPr>
            <a:r>
              <a:rPr lang="es-MX" sz="11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</a:t>
            </a:r>
            <a:r>
              <a:rPr lang="es-MX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 bits = 1 byte</a:t>
            </a:r>
          </a:p>
          <a:p>
            <a:pPr lvl="0">
              <a:lnSpc>
                <a:spcPct val="115000"/>
              </a:lnSpc>
              <a:tabLst>
                <a:tab pos="457200" algn="l"/>
              </a:tabLst>
            </a:pPr>
            <a:endParaRPr lang="es-MX" sz="11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tabLst>
                <a:tab pos="457200" algn="l"/>
              </a:tabLst>
            </a:pPr>
            <a:r>
              <a:rPr lang="es-MX" sz="11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Descargas por segundo</a:t>
            </a:r>
          </a:p>
          <a:p>
            <a:pPr lvl="0">
              <a:lnSpc>
                <a:spcPct val="115000"/>
              </a:lnSpc>
              <a:tabLst>
                <a:tab pos="457200" algn="l"/>
              </a:tabLst>
            </a:pPr>
            <a:r>
              <a:rPr lang="es-MX" sz="11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 6.25 Gbytes/seg.  Puedes descargar apróximadamente 1.25 películas por segundo</a:t>
            </a:r>
          </a:p>
          <a:p>
            <a:pPr lvl="0">
              <a:lnSpc>
                <a:spcPct val="115000"/>
              </a:lnSpc>
              <a:tabLst>
                <a:tab pos="457200" algn="l"/>
              </a:tabLst>
            </a:pPr>
            <a:endParaRPr lang="es-MX" sz="1100" dirty="0">
              <a:effectLst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MX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6.25 GBps/seg  *5 Gbytes(película)≈1.255 GB/pelìculas 6.25 GB</a:t>
            </a:r>
            <a:r>
              <a:rPr lang="es-MX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​</a:t>
            </a:r>
            <a:r>
              <a:rPr lang="es-MX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≈</a:t>
            </a:r>
            <a:r>
              <a:rPr lang="es-MX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1.25 películas por segundo</a:t>
            </a:r>
            <a:r>
              <a:rPr lang="es-MX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MX" sz="11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1.25 películas por segundo x 3,600 segundos </a:t>
            </a:r>
            <a:r>
              <a:rPr lang="es-MX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≈</a:t>
            </a:r>
            <a:r>
              <a:rPr lang="es-MX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4,500 películas en una hora</a:t>
            </a: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A3606FE8-9F9B-8CDC-AEE2-3F69FC30B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163247"/>
              </p:ext>
            </p:extLst>
          </p:nvPr>
        </p:nvGraphicFramePr>
        <p:xfrm>
          <a:off x="1282262" y="2782453"/>
          <a:ext cx="1872779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779">
                  <a:extLst>
                    <a:ext uri="{9D8B030D-6E8A-4147-A177-3AD203B41FA5}">
                      <a16:colId xmlns:a16="http://schemas.microsoft.com/office/drawing/2014/main" val="1657645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50 Gbps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169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 4,500 péliculas x hora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615711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5562C8D2-F842-D3B2-EED8-FEA3E2A28D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238749"/>
              </p:ext>
            </p:extLst>
          </p:nvPr>
        </p:nvGraphicFramePr>
        <p:xfrm>
          <a:off x="1282261" y="4143857"/>
          <a:ext cx="187277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779">
                  <a:extLst>
                    <a:ext uri="{9D8B030D-6E8A-4147-A177-3AD203B41FA5}">
                      <a16:colId xmlns:a16="http://schemas.microsoft.com/office/drawing/2014/main" val="1657645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Correo electrónico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169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 10 KB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615711"/>
                  </a:ext>
                </a:extLst>
              </a:tr>
            </a:tbl>
          </a:graphicData>
        </a:graphic>
      </p:graphicFrame>
      <p:graphicFrame>
        <p:nvGraphicFramePr>
          <p:cNvPr id="22" name="Tabla 21">
            <a:extLst>
              <a:ext uri="{FF2B5EF4-FFF2-40B4-BE49-F238E27FC236}">
                <a16:creationId xmlns:a16="http://schemas.microsoft.com/office/drawing/2014/main" id="{C221D2AD-7E78-5F59-EC78-6475435B9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748098"/>
              </p:ext>
            </p:extLst>
          </p:nvPr>
        </p:nvGraphicFramePr>
        <p:xfrm>
          <a:off x="1282261" y="5027873"/>
          <a:ext cx="1872779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779">
                  <a:extLst>
                    <a:ext uri="{9D8B030D-6E8A-4147-A177-3AD203B41FA5}">
                      <a16:colId xmlns:a16="http://schemas.microsoft.com/office/drawing/2014/main" val="1657645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50 Gbps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169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 2.25mil millones de correos x hora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615711"/>
                  </a:ext>
                </a:extLst>
              </a:tr>
            </a:tbl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2742A339-BF96-7000-138A-ADB2C3818FF1}"/>
              </a:ext>
            </a:extLst>
          </p:cNvPr>
          <p:cNvSpPr txBox="1"/>
          <p:nvPr/>
        </p:nvSpPr>
        <p:spPr>
          <a:xfrm>
            <a:off x="3545103" y="4066457"/>
            <a:ext cx="5491859" cy="2039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s-MX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Conversión de velocidad</a:t>
            </a:r>
            <a:r>
              <a:rPr lang="es-MX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50 Gbps equivale a 6.25 GBps (Gigabytes por segundo). </a:t>
            </a:r>
          </a:p>
          <a:p>
            <a:pPr lvl="0">
              <a:lnSpc>
                <a:spcPct val="115000"/>
              </a:lnSpc>
              <a:tabLst>
                <a:tab pos="457200" algn="l"/>
              </a:tabLst>
            </a:pPr>
            <a:r>
              <a:rPr lang="es-MX" sz="11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</a:t>
            </a:r>
            <a:r>
              <a:rPr lang="es-MX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 bits = 1 byte</a:t>
            </a:r>
          </a:p>
          <a:p>
            <a:pPr lvl="0">
              <a:lnSpc>
                <a:spcPct val="115000"/>
              </a:lnSpc>
              <a:tabLst>
                <a:tab pos="457200" algn="l"/>
              </a:tabLst>
            </a:pPr>
            <a:endParaRPr lang="es-MX" sz="11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tabLst>
                <a:tab pos="457200" algn="l"/>
              </a:tabLst>
            </a:pPr>
            <a:r>
              <a:rPr lang="es-MX" sz="11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Correos por segundo</a:t>
            </a:r>
          </a:p>
          <a:p>
            <a:pPr lvl="0">
              <a:lnSpc>
                <a:spcPct val="115000"/>
              </a:lnSpc>
              <a:tabLst>
                <a:tab pos="457200" algn="l"/>
              </a:tabLst>
            </a:pPr>
            <a:r>
              <a:rPr lang="es-MX" sz="1100" dirty="0">
                <a:effectLst/>
              </a:rPr>
              <a:t>       10 KB es igual a 0.00001GB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MX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6.25 GBps/seg  *0.00001 GB≈</a:t>
            </a:r>
            <a:r>
              <a:rPr lang="es-MX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625,000 correos por segundo</a:t>
            </a:r>
            <a:r>
              <a:rPr lang="es-MX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MX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625,000 correos</a:t>
            </a:r>
            <a:r>
              <a:rPr lang="es-MX" sz="11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/seg *3600 seg ≈2,250,000,000 correos625,000 correos/segundo×3600 segundos</a:t>
            </a:r>
          </a:p>
          <a:p>
            <a:pPr marL="457200" lvl="1">
              <a:lnSpc>
                <a:spcPct val="115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s-MX" sz="11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≈</a:t>
            </a:r>
            <a:r>
              <a:rPr lang="es-MX" sz="11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2,250´000,000 correos</a:t>
            </a:r>
            <a:r>
              <a:rPr lang="es-MX" sz="11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s-MX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BF303D02-C3A4-8DE6-756F-FD05A5A7F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808372"/>
              </p:ext>
            </p:extLst>
          </p:nvPr>
        </p:nvGraphicFramePr>
        <p:xfrm>
          <a:off x="9754016" y="1730883"/>
          <a:ext cx="187277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779">
                  <a:extLst>
                    <a:ext uri="{9D8B030D-6E8A-4147-A177-3AD203B41FA5}">
                      <a16:colId xmlns:a16="http://schemas.microsoft.com/office/drawing/2014/main" val="2136528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Canción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71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 5 MB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748629"/>
                  </a:ext>
                </a:extLst>
              </a:tr>
            </a:tbl>
          </a:graphicData>
        </a:graphic>
      </p:graphicFrame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346025C0-568A-6C5F-B8CB-E5E838A43D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276762"/>
              </p:ext>
            </p:extLst>
          </p:nvPr>
        </p:nvGraphicFramePr>
        <p:xfrm>
          <a:off x="9754110" y="2762255"/>
          <a:ext cx="1872779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779">
                  <a:extLst>
                    <a:ext uri="{9D8B030D-6E8A-4147-A177-3AD203B41FA5}">
                      <a16:colId xmlns:a16="http://schemas.microsoft.com/office/drawing/2014/main" val="1657645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50 Gbps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169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 75,000 canciones x hora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615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4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>
          <a:extLst>
            <a:ext uri="{FF2B5EF4-FFF2-40B4-BE49-F238E27FC236}">
              <a16:creationId xmlns:a16="http://schemas.microsoft.com/office/drawing/2014/main" id="{6171ACEA-4811-9AC7-04AE-56E5475C6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">
            <a:extLst>
              <a:ext uri="{FF2B5EF4-FFF2-40B4-BE49-F238E27FC236}">
                <a16:creationId xmlns:a16="http://schemas.microsoft.com/office/drawing/2014/main" id="{4443DC67-1F6D-C1DA-A4DD-7D06572A885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062" y="106845"/>
            <a:ext cx="1675983" cy="99391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>
            <a:extLst>
              <a:ext uri="{FF2B5EF4-FFF2-40B4-BE49-F238E27FC236}">
                <a16:creationId xmlns:a16="http://schemas.microsoft.com/office/drawing/2014/main" id="{D0579E17-93F2-FE49-558D-D6A8E63EE909}"/>
              </a:ext>
            </a:extLst>
          </p:cNvPr>
          <p:cNvSpPr/>
          <p:nvPr/>
        </p:nvSpPr>
        <p:spPr>
          <a:xfrm>
            <a:off x="10938272" y="6490302"/>
            <a:ext cx="1253728" cy="367698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">
            <a:extLst>
              <a:ext uri="{FF2B5EF4-FFF2-40B4-BE49-F238E27FC236}">
                <a16:creationId xmlns:a16="http://schemas.microsoft.com/office/drawing/2014/main" id="{3D07E1AF-7A79-26E0-35E9-EA80F056A1DE}"/>
              </a:ext>
            </a:extLst>
          </p:cNvPr>
          <p:cNvSpPr/>
          <p:nvPr/>
        </p:nvSpPr>
        <p:spPr>
          <a:xfrm>
            <a:off x="7209182" y="6127716"/>
            <a:ext cx="4982818" cy="362586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1" name="Google Shape;61;p1">
            <a:extLst>
              <a:ext uri="{FF2B5EF4-FFF2-40B4-BE49-F238E27FC236}">
                <a16:creationId xmlns:a16="http://schemas.microsoft.com/office/drawing/2014/main" id="{DCB33E8F-BD66-6863-CA64-049D7DDFF6B1}"/>
              </a:ext>
            </a:extLst>
          </p:cNvPr>
          <p:cNvSpPr/>
          <p:nvPr/>
        </p:nvSpPr>
        <p:spPr>
          <a:xfrm>
            <a:off x="0" y="6127716"/>
            <a:ext cx="10609229" cy="730284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">
            <a:extLst>
              <a:ext uri="{FF2B5EF4-FFF2-40B4-BE49-F238E27FC236}">
                <a16:creationId xmlns:a16="http://schemas.microsoft.com/office/drawing/2014/main" id="{A63EA5F2-01DC-12B9-E2BB-EF401A86441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062" y="6280856"/>
            <a:ext cx="1407816" cy="46666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">
            <a:extLst>
              <a:ext uri="{FF2B5EF4-FFF2-40B4-BE49-F238E27FC236}">
                <a16:creationId xmlns:a16="http://schemas.microsoft.com/office/drawing/2014/main" id="{5A9B3C2B-5D61-8913-16EC-819CBC361975}"/>
              </a:ext>
            </a:extLst>
          </p:cNvPr>
          <p:cNvSpPr/>
          <p:nvPr/>
        </p:nvSpPr>
        <p:spPr>
          <a:xfrm>
            <a:off x="7209182" y="6127716"/>
            <a:ext cx="4982818" cy="3997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4" name="Google Shape;64;p1">
            <a:extLst>
              <a:ext uri="{FF2B5EF4-FFF2-40B4-BE49-F238E27FC236}">
                <a16:creationId xmlns:a16="http://schemas.microsoft.com/office/drawing/2014/main" id="{C6325512-9BD2-25C0-955E-3D981244850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5814"/>
          <a:stretch/>
        </p:blipFill>
        <p:spPr>
          <a:xfrm>
            <a:off x="1759480" y="6327587"/>
            <a:ext cx="1271993" cy="37148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">
            <a:extLst>
              <a:ext uri="{FF2B5EF4-FFF2-40B4-BE49-F238E27FC236}">
                <a16:creationId xmlns:a16="http://schemas.microsoft.com/office/drawing/2014/main" id="{E5EBF8E3-AA72-55C5-478E-86DA2DDAFAD5}"/>
              </a:ext>
            </a:extLst>
          </p:cNvPr>
          <p:cNvSpPr/>
          <p:nvPr/>
        </p:nvSpPr>
        <p:spPr>
          <a:xfrm>
            <a:off x="8616280" y="6361528"/>
            <a:ext cx="2460654" cy="496472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">
            <a:extLst>
              <a:ext uri="{FF2B5EF4-FFF2-40B4-BE49-F238E27FC236}">
                <a16:creationId xmlns:a16="http://schemas.microsoft.com/office/drawing/2014/main" id="{B12F6655-3F1E-A8E7-8188-F1B19266E4A0}"/>
              </a:ext>
            </a:extLst>
          </p:cNvPr>
          <p:cNvSpPr/>
          <p:nvPr/>
        </p:nvSpPr>
        <p:spPr>
          <a:xfrm>
            <a:off x="10900754" y="6247601"/>
            <a:ext cx="670678" cy="496472"/>
          </a:xfrm>
          <a:prstGeom prst="rect">
            <a:avLst/>
          </a:prstGeom>
          <a:solidFill>
            <a:srgbClr val="FF7C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2089DC8-4D02-F541-C480-3F5080B2DA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6336" y="5020650"/>
            <a:ext cx="1207577" cy="90568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8FF89D4-B874-5366-1B1A-014474504E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7041" y="2536414"/>
            <a:ext cx="8789295" cy="178517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E9BB2A5-25B7-05F2-3B68-8F4E30B9385B}"/>
              </a:ext>
            </a:extLst>
          </p:cNvPr>
          <p:cNvSpPr txBox="1"/>
          <p:nvPr/>
        </p:nvSpPr>
        <p:spPr>
          <a:xfrm>
            <a:off x="3297033" y="576395"/>
            <a:ext cx="6178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Objetivo principal:  Ofrecer conectividad de 50 Gbps en áreas masivas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7DA5344-0F92-A898-CDCB-4698AA1830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5501" y="493276"/>
            <a:ext cx="893474" cy="15883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BCE6267-843D-5BE8-287D-170E3EBCB8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27253" y="192326"/>
            <a:ext cx="1269969" cy="73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8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>
          <a:extLst>
            <a:ext uri="{FF2B5EF4-FFF2-40B4-BE49-F238E27FC236}">
              <a16:creationId xmlns:a16="http://schemas.microsoft.com/office/drawing/2014/main" id="{92C026D9-25FD-5D4B-E14C-022CDC5D6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2196dbfbb9_0_138">
            <a:extLst>
              <a:ext uri="{FF2B5EF4-FFF2-40B4-BE49-F238E27FC236}">
                <a16:creationId xmlns:a16="http://schemas.microsoft.com/office/drawing/2014/main" id="{CAB79EFC-88A9-28A2-B26C-F939CDEA7C98}"/>
              </a:ext>
            </a:extLst>
          </p:cNvPr>
          <p:cNvSpPr/>
          <p:nvPr/>
        </p:nvSpPr>
        <p:spPr>
          <a:xfrm>
            <a:off x="10938272" y="6490302"/>
            <a:ext cx="1253700" cy="3678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g22196dbfbb9_0_138">
            <a:extLst>
              <a:ext uri="{FF2B5EF4-FFF2-40B4-BE49-F238E27FC236}">
                <a16:creationId xmlns:a16="http://schemas.microsoft.com/office/drawing/2014/main" id="{BB26DE61-28BF-AB3E-D99E-DBBD34DEE336}"/>
              </a:ext>
            </a:extLst>
          </p:cNvPr>
          <p:cNvSpPr/>
          <p:nvPr/>
        </p:nvSpPr>
        <p:spPr>
          <a:xfrm>
            <a:off x="7209182" y="6127716"/>
            <a:ext cx="4982700" cy="36270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4" name="Google Shape;74;g22196dbfbb9_0_138">
            <a:extLst>
              <a:ext uri="{FF2B5EF4-FFF2-40B4-BE49-F238E27FC236}">
                <a16:creationId xmlns:a16="http://schemas.microsoft.com/office/drawing/2014/main" id="{0E8F8285-F503-44F5-14F6-D42B98E21B05}"/>
              </a:ext>
            </a:extLst>
          </p:cNvPr>
          <p:cNvSpPr/>
          <p:nvPr/>
        </p:nvSpPr>
        <p:spPr>
          <a:xfrm>
            <a:off x="0" y="6127716"/>
            <a:ext cx="10609200" cy="730200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g22196dbfbb9_0_138">
            <a:extLst>
              <a:ext uri="{FF2B5EF4-FFF2-40B4-BE49-F238E27FC236}">
                <a16:creationId xmlns:a16="http://schemas.microsoft.com/office/drawing/2014/main" id="{117A82BD-ED51-88ED-212C-5025CEFE121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062" y="6280856"/>
            <a:ext cx="1407819" cy="46666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22196dbfbb9_0_138">
            <a:extLst>
              <a:ext uri="{FF2B5EF4-FFF2-40B4-BE49-F238E27FC236}">
                <a16:creationId xmlns:a16="http://schemas.microsoft.com/office/drawing/2014/main" id="{59711E48-28C2-47A2-E0AB-EDF304F08709}"/>
              </a:ext>
            </a:extLst>
          </p:cNvPr>
          <p:cNvSpPr/>
          <p:nvPr/>
        </p:nvSpPr>
        <p:spPr>
          <a:xfrm>
            <a:off x="7209182" y="6127716"/>
            <a:ext cx="4982700" cy="39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77" name="Google Shape;77;g22196dbfbb9_0_138">
            <a:extLst>
              <a:ext uri="{FF2B5EF4-FFF2-40B4-BE49-F238E27FC236}">
                <a16:creationId xmlns:a16="http://schemas.microsoft.com/office/drawing/2014/main" id="{F4DBAEB9-4E88-8154-D936-BDA0808976F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5809"/>
          <a:stretch/>
        </p:blipFill>
        <p:spPr>
          <a:xfrm>
            <a:off x="1759480" y="6327587"/>
            <a:ext cx="1271994" cy="37148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g22196dbfbb9_0_138">
            <a:extLst>
              <a:ext uri="{FF2B5EF4-FFF2-40B4-BE49-F238E27FC236}">
                <a16:creationId xmlns:a16="http://schemas.microsoft.com/office/drawing/2014/main" id="{DDB86ABA-72C9-7F4E-F739-1815A83CC6A5}"/>
              </a:ext>
            </a:extLst>
          </p:cNvPr>
          <p:cNvSpPr/>
          <p:nvPr/>
        </p:nvSpPr>
        <p:spPr>
          <a:xfrm>
            <a:off x="8616280" y="6361528"/>
            <a:ext cx="2460600" cy="496500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g22196dbfbb9_0_138">
            <a:extLst>
              <a:ext uri="{FF2B5EF4-FFF2-40B4-BE49-F238E27FC236}">
                <a16:creationId xmlns:a16="http://schemas.microsoft.com/office/drawing/2014/main" id="{8239A1FB-9F59-BD0F-96D5-A0F8B033389C}"/>
              </a:ext>
            </a:extLst>
          </p:cNvPr>
          <p:cNvSpPr/>
          <p:nvPr/>
        </p:nvSpPr>
        <p:spPr>
          <a:xfrm>
            <a:off x="10900754" y="6247601"/>
            <a:ext cx="670800" cy="496500"/>
          </a:xfrm>
          <a:prstGeom prst="rect">
            <a:avLst/>
          </a:prstGeom>
          <a:solidFill>
            <a:srgbClr val="FF7C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g22196dbfbb9_0_138">
            <a:extLst>
              <a:ext uri="{FF2B5EF4-FFF2-40B4-BE49-F238E27FC236}">
                <a16:creationId xmlns:a16="http://schemas.microsoft.com/office/drawing/2014/main" id="{F3FB9F7B-B21F-701B-34C4-E5FAB0C7C7F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7303" y="116977"/>
            <a:ext cx="1207474" cy="720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CEE7D3B-8EE6-1D84-F9B0-760EF52EB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4777" y="629532"/>
            <a:ext cx="4346761" cy="542161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C8E6F3D-686D-901F-61E5-D0B6BB64EF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2421" y="629532"/>
            <a:ext cx="4982701" cy="131704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CE55888-8969-EF12-B069-AFAAC1B66D5E}"/>
              </a:ext>
            </a:extLst>
          </p:cNvPr>
          <p:cNvSpPr txBox="1"/>
          <p:nvPr/>
        </p:nvSpPr>
        <p:spPr>
          <a:xfrm>
            <a:off x="7010400" y="2375338"/>
            <a:ext cx="4070345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s-MX" dirty="0"/>
              <a:t>Ciber Jardín</a:t>
            </a:r>
          </a:p>
          <a:p>
            <a:pPr marL="342900" indent="-342900">
              <a:buAutoNum type="arabicPeriod"/>
            </a:pPr>
            <a:r>
              <a:rPr lang="es-MX" dirty="0"/>
              <a:t>CTA</a:t>
            </a:r>
          </a:p>
          <a:p>
            <a:pPr marL="342900" indent="-342900">
              <a:buAutoNum type="arabicPeriod"/>
            </a:pPr>
            <a:r>
              <a:rPr lang="es-MX" dirty="0"/>
              <a:t>Edificio de Rectoría</a:t>
            </a:r>
          </a:p>
          <a:p>
            <a:pPr marL="342900" indent="-342900">
              <a:buAutoNum type="arabicPeriod"/>
            </a:pPr>
            <a:r>
              <a:rPr lang="es-MX" dirty="0"/>
              <a:t>Aulas Amplias</a:t>
            </a:r>
          </a:p>
          <a:p>
            <a:pPr marL="342900" indent="-342900">
              <a:buAutoNum type="arabicPeriod"/>
            </a:pPr>
            <a:r>
              <a:rPr lang="es-MX" dirty="0"/>
              <a:t>Edificio de Posgrados</a:t>
            </a:r>
          </a:p>
          <a:p>
            <a:pPr marL="342900" indent="-342900">
              <a:buAutoNum type="arabicPeriod"/>
            </a:pPr>
            <a:r>
              <a:rPr lang="es-MX" dirty="0"/>
              <a:t>Laboratorios de cómputo módulos F, I y L</a:t>
            </a:r>
          </a:p>
          <a:p>
            <a:pPr marL="342900" indent="-342900">
              <a:buAutoNum type="arabicPeriod"/>
            </a:pPr>
            <a:r>
              <a:rPr lang="es-MX" dirty="0"/>
              <a:t>Torre CUCEA Smart Campus</a:t>
            </a:r>
          </a:p>
          <a:p>
            <a:pPr marL="342900" indent="-342900">
              <a:buAutoNum type="arabicPeriod"/>
            </a:pPr>
            <a:r>
              <a:rPr lang="es-MX" dirty="0"/>
              <a:t>Módulo E aulas híbridas</a:t>
            </a:r>
          </a:p>
          <a:p>
            <a:pPr marL="342900" indent="-342900">
              <a:buAutoNum type="arabicPeriod"/>
            </a:pPr>
            <a:r>
              <a:rPr lang="es-MX" dirty="0"/>
              <a:t>Módulo H laboratorio de cómputo contaduría</a:t>
            </a:r>
          </a:p>
          <a:p>
            <a:pPr marL="342900" indent="-342900">
              <a:buAutoNum type="arabicPeriod"/>
            </a:pPr>
            <a:r>
              <a:rPr lang="es-MX" dirty="0"/>
              <a:t>Biblioteca CERI</a:t>
            </a:r>
          </a:p>
          <a:p>
            <a:pPr marL="342900" indent="-342900">
              <a:buAutoNum type="arabicPeriod"/>
            </a:pPr>
            <a:r>
              <a:rPr lang="es-MX" dirty="0"/>
              <a:t>Auditorio Central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2ECCF4F-54B1-931A-00A5-D8302B7CDF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54280" y="4630045"/>
            <a:ext cx="821684" cy="146077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8AA8F56-1E5E-3AB0-8E68-786C93B9B0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24098" y="4193698"/>
            <a:ext cx="1082048" cy="62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8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/>
          <p:nvPr/>
        </p:nvSpPr>
        <p:spPr>
          <a:xfrm>
            <a:off x="257522" y="4021143"/>
            <a:ext cx="6342975" cy="15571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Dr. </a:t>
            </a:r>
            <a:r>
              <a:rPr lang="es-ES" sz="1800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Sergio Roberto Dávalos García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 dirty="0" err="1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sergio@cucea.udg.mx</a:t>
            </a:r>
            <a:endParaRPr sz="1800" b="0" i="0" u="none" strike="noStrike" cap="none" dirty="0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"/>
          <p:cNvSpPr/>
          <p:nvPr/>
        </p:nvSpPr>
        <p:spPr>
          <a:xfrm>
            <a:off x="10938272" y="6490302"/>
            <a:ext cx="1253728" cy="367698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"/>
          <p:cNvSpPr/>
          <p:nvPr/>
        </p:nvSpPr>
        <p:spPr>
          <a:xfrm>
            <a:off x="7209182" y="6127716"/>
            <a:ext cx="4982818" cy="362586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1" name="Google Shape;61;p1"/>
          <p:cNvSpPr/>
          <p:nvPr/>
        </p:nvSpPr>
        <p:spPr>
          <a:xfrm>
            <a:off x="0" y="6127716"/>
            <a:ext cx="10609229" cy="730284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062" y="6280856"/>
            <a:ext cx="1407816" cy="46666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"/>
          <p:cNvSpPr/>
          <p:nvPr/>
        </p:nvSpPr>
        <p:spPr>
          <a:xfrm>
            <a:off x="7209182" y="6127716"/>
            <a:ext cx="4982818" cy="3997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4" name="Google Shape;64;p1"/>
          <p:cNvPicPr preferRelativeResize="0"/>
          <p:nvPr/>
        </p:nvPicPr>
        <p:blipFill rotWithShape="1">
          <a:blip r:embed="rId4">
            <a:alphaModFix/>
          </a:blip>
          <a:srcRect l="15814"/>
          <a:stretch/>
        </p:blipFill>
        <p:spPr>
          <a:xfrm>
            <a:off x="1759480" y="6327587"/>
            <a:ext cx="1271993" cy="37148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"/>
          <p:cNvSpPr/>
          <p:nvPr/>
        </p:nvSpPr>
        <p:spPr>
          <a:xfrm>
            <a:off x="8616280" y="6361528"/>
            <a:ext cx="2460654" cy="496472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"/>
          <p:cNvSpPr/>
          <p:nvPr/>
        </p:nvSpPr>
        <p:spPr>
          <a:xfrm>
            <a:off x="10900754" y="6247601"/>
            <a:ext cx="670678" cy="496472"/>
          </a:xfrm>
          <a:prstGeom prst="rect">
            <a:avLst/>
          </a:prstGeom>
          <a:solidFill>
            <a:srgbClr val="FF7C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CBA8DAE-18A5-B24B-18AA-F5681BEF7A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3780" y="3852693"/>
            <a:ext cx="2361056" cy="177079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C1A93AC-B904-74F1-63C8-FC120D68A6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432" y="281175"/>
            <a:ext cx="12191998" cy="321143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CF5A311-919A-4B37-921A-324D2251D0DE}"/>
              </a:ext>
            </a:extLst>
          </p:cNvPr>
          <p:cNvSpPr txBox="1"/>
          <p:nvPr/>
        </p:nvSpPr>
        <p:spPr>
          <a:xfrm>
            <a:off x="5762273" y="5635421"/>
            <a:ext cx="6197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2000" b="1" dirty="0"/>
              <a:t>Coordinación de Tecnologías para el Aprendizaje</a:t>
            </a:r>
          </a:p>
        </p:txBody>
      </p:sp>
    </p:spTree>
    <p:extLst>
      <p:ext uri="{BB962C8B-B14F-4D97-AF65-F5344CB8AC3E}">
        <p14:creationId xmlns:p14="http://schemas.microsoft.com/office/powerpoint/2010/main" val="329755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2805</TotalTime>
  <Words>603</Words>
  <Application>Microsoft Macintosh PowerPoint</Application>
  <PresentationFormat>Panorámica</PresentationFormat>
  <Paragraphs>112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-apple-system</vt:lpstr>
      <vt:lpstr>Courier New</vt:lpstr>
      <vt:lpstr>Avenir</vt:lpstr>
      <vt:lpstr>Aptos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DAVALOS GARCIA SERGIO ROBERTO</cp:lastModifiedBy>
  <cp:revision>33</cp:revision>
  <dcterms:created xsi:type="dcterms:W3CDTF">2021-01-26T17:14:30Z</dcterms:created>
  <dcterms:modified xsi:type="dcterms:W3CDTF">2025-05-22T16:27:14Z</dcterms:modified>
</cp:coreProperties>
</file>