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438" r:id="rId3"/>
    <p:sldId id="439" r:id="rId4"/>
    <p:sldId id="441" r:id="rId5"/>
    <p:sldId id="440" r:id="rId6"/>
    <p:sldId id="324" r:id="rId7"/>
    <p:sldId id="326" r:id="rId8"/>
    <p:sldId id="442" r:id="rId9"/>
    <p:sldId id="325" r:id="rId10"/>
    <p:sldId id="451" r:id="rId11"/>
    <p:sldId id="293" r:id="rId12"/>
    <p:sldId id="261" r:id="rId13"/>
    <p:sldId id="427" r:id="rId14"/>
    <p:sldId id="445" r:id="rId15"/>
    <p:sldId id="444" r:id="rId16"/>
    <p:sldId id="446" r:id="rId17"/>
    <p:sldId id="443" r:id="rId18"/>
    <p:sldId id="448" r:id="rId19"/>
    <p:sldId id="447" r:id="rId20"/>
    <p:sldId id="335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82DFF-8705-4060-88C9-AF445F075A31}" type="datetimeFigureOut">
              <a:rPr lang="es-MX" smtClean="0"/>
              <a:t>19/05/2025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05E1-B00D-4A4F-8A47-6BB9DC8F0A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294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105E1-B00D-4A4F-8A47-6BB9DC8F0AB1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0103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750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F4110-3B6A-857D-D5CA-82FBBF03E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08B047-E2A7-07F3-B763-5918280BE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22A81F-A05C-3651-7C1E-2A31EC340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62A-FED5-42C0-84D8-0F8DF2BE79DB}" type="datetimeFigureOut">
              <a:rPr lang="es-MX" smtClean="0"/>
              <a:t>19/05/2025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24317B-E103-3AA5-BCCF-57A25F41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D30EEA-E99A-F7E7-88F3-F76633A4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861A-4BD4-425B-808F-708B368BBD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0743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339122-0916-E7D5-1E2C-24D688330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ABF101-FF14-F1A5-5C76-B78F81443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BDE762-72E5-717E-B7A4-0AC487CEC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62A-FED5-42C0-84D8-0F8DF2BE79DB}" type="datetimeFigureOut">
              <a:rPr lang="es-MX" smtClean="0"/>
              <a:t>19/05/2025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AA4D8E-E0B2-A40C-182F-BB99CBD1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B3054-CEF3-D804-96D1-87316942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861A-4BD4-425B-808F-708B368BBD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755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0C8DD58-EDF3-A7AA-537F-C1B1572C0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EB3DA30-7D62-9997-897D-2FCDFEE94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B299F2-2427-6663-7179-6811194EF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62A-FED5-42C0-84D8-0F8DF2BE79DB}" type="datetimeFigureOut">
              <a:rPr lang="es-MX" smtClean="0"/>
              <a:t>19/05/2025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3DCBEB-B7F5-C61D-4F6F-B0C770AD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67FD42-34D6-9E6A-FDF2-75569C2D6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861A-4BD4-425B-808F-708B368BBD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9428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3">
            <a:extLst>
              <a:ext uri="{FF2B5EF4-FFF2-40B4-BE49-F238E27FC236}">
                <a16:creationId xmlns:a16="http://schemas.microsoft.com/office/drawing/2014/main" id="{51F2A0A4-8BFE-4CFD-90C3-A85BA2DE86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145A6E2-D463-4AEB-8F60-3271CBB2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219075"/>
          </a:xfr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4950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6D6D913A-C186-4F8A-82A2-48D38C061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5074" y="980189"/>
            <a:ext cx="6857999" cy="4897623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EA497B4B-92CE-4375-9EFC-1FCED23B3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08043" y="-7144"/>
            <a:ext cx="4883957" cy="6857998"/>
          </a:xfrm>
          <a:prstGeom prst="rect">
            <a:avLst/>
          </a:prstGeom>
          <a:solidFill>
            <a:srgbClr val="00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00" noProof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9F6BF0A-340E-4923-AF94-305730065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 flipH="1">
            <a:off x="-2712790" y="2451892"/>
            <a:ext cx="6216650" cy="1935163"/>
            <a:chOff x="2982913" y="-574675"/>
            <a:chExt cx="6216650" cy="1935163"/>
          </a:xfrm>
        </p:grpSpPr>
        <p:sp>
          <p:nvSpPr>
            <p:cNvPr id="9" name="Polilínea: Figura 12">
              <a:extLst>
                <a:ext uri="{FF2B5EF4-FFF2-40B4-BE49-F238E27FC236}">
                  <a16:creationId xmlns:a16="http://schemas.microsoft.com/office/drawing/2014/main" id="{EDBA056C-5C3C-483A-ADBB-6ECE967BF9FC}"/>
                </a:ext>
              </a:extLst>
            </p:cNvPr>
            <p:cNvSpPr/>
            <p:nvPr/>
          </p:nvSpPr>
          <p:spPr>
            <a:xfrm rot="2688700">
              <a:off x="5514975" y="-574675"/>
              <a:ext cx="1157288" cy="1149350"/>
            </a:xfrm>
            <a:custGeom>
              <a:avLst/>
              <a:gdLst>
                <a:gd name="connsiteX0" fmla="*/ 0 w 1157505"/>
                <a:gd name="connsiteY0" fmla="*/ 1149920 h 1149920"/>
                <a:gd name="connsiteX1" fmla="*/ 1157505 w 1157505"/>
                <a:gd name="connsiteY1" fmla="*/ 0 h 1149920"/>
                <a:gd name="connsiteX2" fmla="*/ 1157505 w 1157505"/>
                <a:gd name="connsiteY2" fmla="*/ 1149920 h 114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7505" h="1149920">
                  <a:moveTo>
                    <a:pt x="0" y="1149920"/>
                  </a:moveTo>
                  <a:lnTo>
                    <a:pt x="1157505" y="0"/>
                  </a:lnTo>
                  <a:lnTo>
                    <a:pt x="1157505" y="114992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00" noProof="0"/>
            </a:p>
          </p:txBody>
        </p:sp>
        <p:sp>
          <p:nvSpPr>
            <p:cNvPr id="10" name="Polilínea: Figura 17">
              <a:extLst>
                <a:ext uri="{FF2B5EF4-FFF2-40B4-BE49-F238E27FC236}">
                  <a16:creationId xmlns:a16="http://schemas.microsoft.com/office/drawing/2014/main" id="{C8A6DF64-EFDA-4FDC-95F2-CA9E904935A9}"/>
                </a:ext>
              </a:extLst>
            </p:cNvPr>
            <p:cNvSpPr/>
            <p:nvPr/>
          </p:nvSpPr>
          <p:spPr>
            <a:xfrm rot="2688700">
              <a:off x="6907213" y="-128588"/>
              <a:ext cx="1490662" cy="1489076"/>
            </a:xfrm>
            <a:custGeom>
              <a:avLst/>
              <a:gdLst>
                <a:gd name="connsiteX0" fmla="*/ 0 w 1489710"/>
                <a:gd name="connsiteY0" fmla="*/ 616739 h 1489710"/>
                <a:gd name="connsiteX1" fmla="*/ 620807 w 1489710"/>
                <a:gd name="connsiteY1" fmla="*/ 0 h 1489710"/>
                <a:gd name="connsiteX2" fmla="*/ 1489710 w 1489710"/>
                <a:gd name="connsiteY2" fmla="*/ 0 h 1489710"/>
                <a:gd name="connsiteX3" fmla="*/ 1489710 w 1489710"/>
                <a:gd name="connsiteY3" fmla="*/ 1489710 h 1489710"/>
                <a:gd name="connsiteX4" fmla="*/ 0 w 1489710"/>
                <a:gd name="connsiteY4" fmla="*/ 1489710 h 148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710" h="1489710">
                  <a:moveTo>
                    <a:pt x="0" y="616739"/>
                  </a:moveTo>
                  <a:lnTo>
                    <a:pt x="620807" y="0"/>
                  </a:lnTo>
                  <a:lnTo>
                    <a:pt x="1489710" y="0"/>
                  </a:lnTo>
                  <a:lnTo>
                    <a:pt x="1489710" y="1489710"/>
                  </a:lnTo>
                  <a:lnTo>
                    <a:pt x="0" y="148971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00" noProof="0"/>
            </a:p>
          </p:txBody>
        </p:sp>
        <p:sp>
          <p:nvSpPr>
            <p:cNvPr id="11" name="Polilínea: Figura 15">
              <a:extLst>
                <a:ext uri="{FF2B5EF4-FFF2-40B4-BE49-F238E27FC236}">
                  <a16:creationId xmlns:a16="http://schemas.microsoft.com/office/drawing/2014/main" id="{05041C2C-ACC8-4BF3-B916-0896FA1039FB}"/>
                </a:ext>
              </a:extLst>
            </p:cNvPr>
            <p:cNvSpPr/>
            <p:nvPr/>
          </p:nvSpPr>
          <p:spPr>
            <a:xfrm rot="2688700">
              <a:off x="3794125" y="-128588"/>
              <a:ext cx="1490663" cy="1489076"/>
            </a:xfrm>
            <a:custGeom>
              <a:avLst/>
              <a:gdLst>
                <a:gd name="connsiteX0" fmla="*/ 0 w 1489710"/>
                <a:gd name="connsiteY0" fmla="*/ 616740 h 1489710"/>
                <a:gd name="connsiteX1" fmla="*/ 620808 w 1489710"/>
                <a:gd name="connsiteY1" fmla="*/ 0 h 1489710"/>
                <a:gd name="connsiteX2" fmla="*/ 1489710 w 1489710"/>
                <a:gd name="connsiteY2" fmla="*/ 0 h 1489710"/>
                <a:gd name="connsiteX3" fmla="*/ 1489710 w 1489710"/>
                <a:gd name="connsiteY3" fmla="*/ 1489710 h 1489710"/>
                <a:gd name="connsiteX4" fmla="*/ 0 w 1489710"/>
                <a:gd name="connsiteY4" fmla="*/ 1489710 h 148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710" h="1489710">
                  <a:moveTo>
                    <a:pt x="0" y="616740"/>
                  </a:moveTo>
                  <a:lnTo>
                    <a:pt x="620808" y="0"/>
                  </a:lnTo>
                  <a:lnTo>
                    <a:pt x="1489710" y="0"/>
                  </a:lnTo>
                  <a:lnTo>
                    <a:pt x="1489710" y="1489710"/>
                  </a:lnTo>
                  <a:lnTo>
                    <a:pt x="0" y="148971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00" noProof="0"/>
            </a:p>
          </p:txBody>
        </p:sp>
        <p:sp>
          <p:nvSpPr>
            <p:cNvPr id="12" name="Polilínea: Figura 10">
              <a:extLst>
                <a:ext uri="{FF2B5EF4-FFF2-40B4-BE49-F238E27FC236}">
                  <a16:creationId xmlns:a16="http://schemas.microsoft.com/office/drawing/2014/main" id="{DC952B2D-D957-40DF-9D4E-84F7C8140911}"/>
                </a:ext>
              </a:extLst>
            </p:cNvPr>
            <p:cNvSpPr/>
            <p:nvPr/>
          </p:nvSpPr>
          <p:spPr>
            <a:xfrm rot="2688700">
              <a:off x="2982913" y="-320675"/>
              <a:ext cx="646112" cy="641350"/>
            </a:xfrm>
            <a:custGeom>
              <a:avLst/>
              <a:gdLst>
                <a:gd name="connsiteX0" fmla="*/ 0 w 646332"/>
                <a:gd name="connsiteY0" fmla="*/ 642097 h 642097"/>
                <a:gd name="connsiteX1" fmla="*/ 646332 w 646332"/>
                <a:gd name="connsiteY1" fmla="*/ 0 h 642097"/>
                <a:gd name="connsiteX2" fmla="*/ 646332 w 646332"/>
                <a:gd name="connsiteY2" fmla="*/ 642097 h 64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332" h="642097">
                  <a:moveTo>
                    <a:pt x="0" y="642097"/>
                  </a:moveTo>
                  <a:lnTo>
                    <a:pt x="646332" y="0"/>
                  </a:lnTo>
                  <a:lnTo>
                    <a:pt x="646332" y="642097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00" noProof="0"/>
            </a:p>
          </p:txBody>
        </p:sp>
        <p:sp>
          <p:nvSpPr>
            <p:cNvPr id="13" name="Polilínea: Figura 13">
              <a:extLst>
                <a:ext uri="{FF2B5EF4-FFF2-40B4-BE49-F238E27FC236}">
                  <a16:creationId xmlns:a16="http://schemas.microsoft.com/office/drawing/2014/main" id="{42223152-ED82-47B8-AA28-8E45BF4F6FDB}"/>
                </a:ext>
              </a:extLst>
            </p:cNvPr>
            <p:cNvSpPr/>
            <p:nvPr/>
          </p:nvSpPr>
          <p:spPr>
            <a:xfrm rot="2688700">
              <a:off x="8551863" y="-320675"/>
              <a:ext cx="647700" cy="641350"/>
            </a:xfrm>
            <a:custGeom>
              <a:avLst/>
              <a:gdLst>
                <a:gd name="connsiteX0" fmla="*/ 0 w 646332"/>
                <a:gd name="connsiteY0" fmla="*/ 642097 h 642097"/>
                <a:gd name="connsiteX1" fmla="*/ 646332 w 646332"/>
                <a:gd name="connsiteY1" fmla="*/ 0 h 642097"/>
                <a:gd name="connsiteX2" fmla="*/ 646332 w 646332"/>
                <a:gd name="connsiteY2" fmla="*/ 642097 h 64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332" h="642097">
                  <a:moveTo>
                    <a:pt x="0" y="642097"/>
                  </a:moveTo>
                  <a:lnTo>
                    <a:pt x="646332" y="0"/>
                  </a:lnTo>
                  <a:lnTo>
                    <a:pt x="646332" y="642097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00" noProof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C046739-1F33-449F-A734-551C236736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034651" y="2598008"/>
            <a:ext cx="5955956" cy="160020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F87EE7-5848-4A7E-8CDC-C84A4100E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7858" y="420130"/>
            <a:ext cx="5438826" cy="5955956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7C2A2BF6-6B6F-4FDE-9C94-76A56291F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40842" y="1089395"/>
            <a:ext cx="3657600" cy="5286692"/>
          </a:xfrm>
        </p:spPr>
        <p:txBody>
          <a:bodyPr rtlCol="0"/>
          <a:lstStyle>
            <a:lvl1pPr marL="0" indent="0">
              <a:buFont typeface="Century Gothic" panose="020B0502020202020204" pitchFamily="34" charset="0"/>
              <a:buChar char=" "/>
              <a:defRPr sz="1400"/>
            </a:lvl1pPr>
            <a:lvl2pPr marL="223838" indent="-163513">
              <a:buClr>
                <a:schemeClr val="bg1"/>
              </a:buClr>
              <a:buFont typeface="Century Gothic" panose="020B0502020202020204" pitchFamily="34" charset="0"/>
              <a:buChar char="&gt;"/>
              <a:defRPr sz="1400"/>
            </a:lvl2pPr>
            <a:lvl3pPr marL="0" indent="0">
              <a:spcBef>
                <a:spcPts val="2400"/>
              </a:spcBef>
              <a:buFont typeface="Century Gothic" panose="020B0502020202020204" pitchFamily="34" charset="0"/>
              <a:buChar char=" "/>
              <a:defRPr sz="1400"/>
            </a:lvl3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</p:txBody>
      </p:sp>
      <p:cxnSp>
        <p:nvCxnSpPr>
          <p:cNvPr id="19" name="Conector recto 24">
            <a:extLst>
              <a:ext uri="{FF2B5EF4-FFF2-40B4-BE49-F238E27FC236}">
                <a16:creationId xmlns:a16="http://schemas.microsoft.com/office/drawing/2014/main" id="{B3938D53-967E-448F-8242-8981B708525E}"/>
              </a:ext>
            </a:extLst>
          </p:cNvPr>
          <p:cNvCxnSpPr>
            <a:cxnSpLocks/>
          </p:cNvCxnSpPr>
          <p:nvPr userDrawn="1"/>
        </p:nvCxnSpPr>
        <p:spPr>
          <a:xfrm flipH="1">
            <a:off x="7301596" y="-423"/>
            <a:ext cx="13668" cy="6858423"/>
          </a:xfrm>
          <a:prstGeom prst="line">
            <a:avLst/>
          </a:prstGeom>
          <a:ln w="28575">
            <a:solidFill>
              <a:srgbClr val="9F361D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66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el título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DA738-98AC-BE48-A4FC-89D20C727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149062"/>
            <a:ext cx="5791200" cy="1325563"/>
          </a:xfrm>
        </p:spPr>
        <p:txBody>
          <a:bodyPr rtlCol="0"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Editar título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A37F6AFD-DBA7-5944-B8C8-9122FA8939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4580988"/>
            <a:ext cx="5791200" cy="925512"/>
          </a:xfrm>
        </p:spPr>
        <p:txBody>
          <a:bodyPr rtlCol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Editar subtítulo</a:t>
            </a:r>
          </a:p>
        </p:txBody>
      </p:sp>
      <p:sp>
        <p:nvSpPr>
          <p:cNvPr id="15" name="Marcador de posición de imagen 6">
            <a:extLst>
              <a:ext uri="{FF2B5EF4-FFF2-40B4-BE49-F238E27FC236}">
                <a16:creationId xmlns:a16="http://schemas.microsoft.com/office/drawing/2014/main" id="{58D7AD28-91C2-9048-8626-573CB05F6A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6900" y="4570790"/>
            <a:ext cx="4034172" cy="227685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2" name="Marcador de posición de imagen 6">
            <a:extLst>
              <a:ext uri="{FF2B5EF4-FFF2-40B4-BE49-F238E27FC236}">
                <a16:creationId xmlns:a16="http://schemas.microsoft.com/office/drawing/2014/main" id="{CC5F45C8-7226-5845-9311-4B8B220C1CF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7828" y="2283580"/>
            <a:ext cx="4034172" cy="227685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4" name="Marcador de posición de imagen 6">
            <a:extLst>
              <a:ext uri="{FF2B5EF4-FFF2-40B4-BE49-F238E27FC236}">
                <a16:creationId xmlns:a16="http://schemas.microsoft.com/office/drawing/2014/main" id="{BAFCF363-85F0-CC47-91EB-71AC93A50CC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70603" y="268"/>
            <a:ext cx="4111583" cy="2276856"/>
          </a:xfrm>
          <a:ln>
            <a:noFill/>
          </a:ln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66D4D9A-5632-1B49-ADF6-5DECA1B892F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70604" cy="2276856"/>
          </a:xfrm>
          <a:ln>
            <a:noFill/>
          </a:ln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3" name="Marcador de posición de imagen 6">
            <a:extLst>
              <a:ext uri="{FF2B5EF4-FFF2-40B4-BE49-F238E27FC236}">
                <a16:creationId xmlns:a16="http://schemas.microsoft.com/office/drawing/2014/main" id="{2BB57774-1E3A-FD4C-8E5F-1C90050A3E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57828" y="0"/>
            <a:ext cx="4034172" cy="2276856"/>
          </a:xfrm>
          <a:ln>
            <a:noFill/>
          </a:ln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3511560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0B86B4-78B7-FD04-D9A6-F82570E2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CCCBB6-2957-B955-E22E-4FE51C40F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F66233-9D61-8E68-B552-AD37A089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62A-FED5-42C0-84D8-0F8DF2BE79DB}" type="datetimeFigureOut">
              <a:rPr lang="es-MX" smtClean="0"/>
              <a:t>19/05/2025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E43A65-9E87-3E12-0767-A5C445DE1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B0ACDE-BF4D-503F-F84F-89F5F0241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861A-4BD4-425B-808F-708B368BBD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5402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EB21BB-904B-82A8-952E-B513A96F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73C574-2CB7-0270-6BCF-9810ED53D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4192EE-BE37-FE72-4623-DF8017EDC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62A-FED5-42C0-84D8-0F8DF2BE79DB}" type="datetimeFigureOut">
              <a:rPr lang="es-MX" smtClean="0"/>
              <a:t>19/05/2025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959E82-E164-F8DB-E9D3-158DFBE7D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13F3B9-2770-B4DE-55E7-3AD43E6D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861A-4BD4-425B-808F-708B368BBD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7376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3CE1E3-0449-B09F-DEE4-0E4187B6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9AE3E9-2ACE-CFAA-D18B-4972FB84E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9FC05F-2D5C-B6CB-6FC2-35560A20C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61C01-0654-754E-3D8B-FFC22263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62A-FED5-42C0-84D8-0F8DF2BE79DB}" type="datetimeFigureOut">
              <a:rPr lang="es-MX" smtClean="0"/>
              <a:t>19/05/2025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8CD731-CD76-9397-FCFE-F9988005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00CA40-4F05-2B0D-154C-CB7227E4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861A-4BD4-425B-808F-708B368BBD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48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5BD527-4A8F-FD1E-B0A3-26E4823B0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E83016-CC58-0E9B-58C4-C3F458367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79A552-7535-E77A-AD0E-64D2A9DDA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F2C785-F0B2-702A-6880-496C23CF2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821D12-D235-BAFA-1037-E8F49BC89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03D0BFE-5EE6-B5BD-7E8B-3CC00B238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62A-FED5-42C0-84D8-0F8DF2BE79DB}" type="datetimeFigureOut">
              <a:rPr lang="es-MX" smtClean="0"/>
              <a:t>19/05/2025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0B312B-AB20-EA9B-450D-9BE91160B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93D44D6-E28B-BC12-8180-6EC23FFD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861A-4BD4-425B-808F-708B368BBD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404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027CFB-9C83-2BAB-3F20-9399BC180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3350E4B-E102-EF40-9813-DCA78DCBC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62A-FED5-42C0-84D8-0F8DF2BE79DB}" type="datetimeFigureOut">
              <a:rPr lang="es-MX" smtClean="0"/>
              <a:t>19/05/2025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3E7584-44C4-FA86-97D7-5C6DDFB8E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64B5F76-C7A2-C85A-D370-132DF90C8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861A-4BD4-425B-808F-708B368BBD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763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3B5646-5DAA-218E-38F9-D11A5ECFC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62A-FED5-42C0-84D8-0F8DF2BE79DB}" type="datetimeFigureOut">
              <a:rPr lang="es-MX" smtClean="0"/>
              <a:t>19/05/2025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CA9581D-3B8F-7DD9-BBD6-B8F6C45EF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371690-DD8E-10B3-D59B-6D3CB93F3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861A-4BD4-425B-808F-708B368BBD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6563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8C469C-EEDC-3AFD-9C29-269969AF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50594D-331F-D4BC-CB9D-6A5B00E61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3AD386-0758-977B-5E66-1958DFCC8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192D5A-A318-4843-AAE5-4F8ABF3DC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62A-FED5-42C0-84D8-0F8DF2BE79DB}" type="datetimeFigureOut">
              <a:rPr lang="es-MX" smtClean="0"/>
              <a:t>19/05/2025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EA6817-4E33-2F81-6EA2-926D0B722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CCCFA3A-8011-9184-701C-410914D2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861A-4BD4-425B-808F-708B368BBD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0270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89FE35-6E68-7D7B-BE4B-2E9C544FF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E7575F6-96B7-E7AB-037F-345D3F817A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35BD85-A698-95A1-B0FE-6909AC355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A7B4D3-7EBB-2D17-2736-7341D829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62A-FED5-42C0-84D8-0F8DF2BE79DB}" type="datetimeFigureOut">
              <a:rPr lang="es-MX" smtClean="0"/>
              <a:t>19/05/2025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18FE17-7758-A05D-1049-8C48F5351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CFD05A-D045-2A46-B3E2-00105284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861A-4BD4-425B-808F-708B368BBD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9290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2D33984-678A-9E5C-A790-7D23C9FA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30D377-D8D8-FA1D-5B93-AE3DC98E1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F6065D-FD2E-A039-7893-540BF5ED2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DC062A-FED5-42C0-84D8-0F8DF2BE79DB}" type="datetimeFigureOut">
              <a:rPr lang="es-MX" smtClean="0"/>
              <a:t>19/05/2025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A2AB2E-FBD8-CF43-27FA-3C7959396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26C0CA-BBD1-81D7-681E-0BB4C0B3B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25861A-4BD4-425B-808F-708B368BBD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903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4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arcador de posición de imagen 14" descr="Una persona en un campo de pasto seco&#10;&#10;Descripción generada automáticamente">
            <a:extLst>
              <a:ext uri="{FF2B5EF4-FFF2-40B4-BE49-F238E27FC236}">
                <a16:creationId xmlns:a16="http://schemas.microsoft.com/office/drawing/2014/main" id="{DAEECB78-BE15-F11F-BE74-A001F0A8AE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8009" r="31919"/>
          <a:stretch>
            <a:fillRect/>
          </a:stretch>
        </p:blipFill>
        <p:spPr>
          <a:xfrm>
            <a:off x="680483" y="685792"/>
            <a:ext cx="2931299" cy="54864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11782" y="685800"/>
            <a:ext cx="4994335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69A8F5-5FEF-6A26-544B-3322D9B43AEB}"/>
              </a:ext>
            </a:extLst>
          </p:cNvPr>
          <p:cNvSpPr txBox="1"/>
          <p:nvPr/>
        </p:nvSpPr>
        <p:spPr>
          <a:xfrm>
            <a:off x="3552238" y="1306796"/>
            <a:ext cx="5087523" cy="17397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Incendios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Forestales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Sentinel-2: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Geoespacial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la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Riesgo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México y Costa Rica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 descr="Imagen que contiene exterior, persona, hombre, montaña&#10;&#10;El contenido generado por IA puede ser incorrecto.">
            <a:extLst>
              <a:ext uri="{FF2B5EF4-FFF2-40B4-BE49-F238E27FC236}">
                <a16:creationId xmlns:a16="http://schemas.microsoft.com/office/drawing/2014/main" id="{E178D6FA-F009-3231-4072-AB3EAA897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9391"/>
          <a:stretch>
            <a:fillRect/>
          </a:stretch>
        </p:blipFill>
        <p:spPr>
          <a:xfrm>
            <a:off x="8606117" y="685808"/>
            <a:ext cx="2905400" cy="54863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24D1C3B-FD33-CE01-6515-64EDA80A9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8894" y="77947"/>
            <a:ext cx="4020111" cy="88594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F74EE2A-1432-7326-7580-875B6E401EDB}"/>
              </a:ext>
            </a:extLst>
          </p:cNvPr>
          <p:cNvSpPr txBox="1"/>
          <p:nvPr/>
        </p:nvSpPr>
        <p:spPr>
          <a:xfrm>
            <a:off x="3611782" y="3388068"/>
            <a:ext cx="48225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Dra. Michelle Farfán Gutiérrez</a:t>
            </a:r>
          </a:p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Depto. De Ingeniería Geomática e Hidráulica</a:t>
            </a:r>
          </a:p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División de Ingenierías</a:t>
            </a:r>
          </a:p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Universidad de Guanajuato</a:t>
            </a:r>
          </a:p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Campus Guanajuato</a:t>
            </a:r>
          </a:p>
        </p:txBody>
      </p:sp>
      <p:pic>
        <p:nvPicPr>
          <p:cNvPr id="1026" name="Picture 2" descr="Inicio | Economía UG">
            <a:extLst>
              <a:ext uri="{FF2B5EF4-FFF2-40B4-BE49-F238E27FC236}">
                <a16:creationId xmlns:a16="http://schemas.microsoft.com/office/drawing/2014/main" id="{AA743E04-ED2C-4D78-D8AE-95163A467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75" y="4974297"/>
            <a:ext cx="2773553" cy="115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590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conjunto de árboles&#10;&#10;Descripción generada automáticamente con confianza baja">
            <a:extLst>
              <a:ext uri="{FF2B5EF4-FFF2-40B4-BE49-F238E27FC236}">
                <a16:creationId xmlns:a16="http://schemas.microsoft.com/office/drawing/2014/main" id="{3BEAE84E-B1C0-EACD-4DE9-A8A89265E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912" y="4923205"/>
            <a:ext cx="7683676" cy="1003526"/>
          </a:xfrm>
          <a:prstGeom prst="rect">
            <a:avLst/>
          </a:prstGeom>
        </p:spPr>
      </p:pic>
      <p:pic>
        <p:nvPicPr>
          <p:cNvPr id="7" name="Marcador de posición de imagen 11">
            <a:extLst>
              <a:ext uri="{FF2B5EF4-FFF2-40B4-BE49-F238E27FC236}">
                <a16:creationId xmlns:a16="http://schemas.microsoft.com/office/drawing/2014/main" id="{21F900A0-3EB7-725F-429B-C7BD0FBC7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" r="2236"/>
          <a:stretch/>
        </p:blipFill>
        <p:spPr>
          <a:xfrm>
            <a:off x="2099913" y="1454927"/>
            <a:ext cx="2545213" cy="3461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Marcador de posición de imagen 23">
            <a:extLst>
              <a:ext uri="{FF2B5EF4-FFF2-40B4-BE49-F238E27FC236}">
                <a16:creationId xmlns:a16="http://schemas.microsoft.com/office/drawing/2014/main" id="{E42E2623-6396-8E2E-397E-C58CE67C2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36" r="9836" b="3553"/>
          <a:stretch/>
        </p:blipFill>
        <p:spPr>
          <a:xfrm>
            <a:off x="7271584" y="1463328"/>
            <a:ext cx="2512004" cy="3460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Marcador de posición de imagen 21">
            <a:extLst>
              <a:ext uri="{FF2B5EF4-FFF2-40B4-BE49-F238E27FC236}">
                <a16:creationId xmlns:a16="http://schemas.microsoft.com/office/drawing/2014/main" id="{DE738F57-5B36-DED7-C9EA-D1E129F908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99" r="6199"/>
          <a:stretch/>
        </p:blipFill>
        <p:spPr>
          <a:xfrm>
            <a:off x="4611732" y="1463328"/>
            <a:ext cx="2659853" cy="3460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6317963-950D-70E3-7EBC-94BE275D32B3}"/>
              </a:ext>
            </a:extLst>
          </p:cNvPr>
          <p:cNvSpPr txBox="1">
            <a:spLocks/>
          </p:cNvSpPr>
          <p:nvPr/>
        </p:nvSpPr>
        <p:spPr>
          <a:xfrm>
            <a:off x="2773055" y="1782291"/>
            <a:ext cx="6645891" cy="441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rgbClr val="FFFF00"/>
                </a:solidFill>
              </a:rPr>
              <a:t>Interfaz-Urbano-Forestal</a:t>
            </a: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EFD10EAC-EAF8-5638-0D9A-4869D1C1F1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3" r="993"/>
          <a:stretch/>
        </p:blipFill>
        <p:spPr>
          <a:xfrm>
            <a:off x="3422922" y="2474263"/>
            <a:ext cx="6088387" cy="343624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D399B6-1A24-42BC-8DDE-547B5CB17A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862" y="172395"/>
            <a:ext cx="5586942" cy="236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3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91" y="701335"/>
            <a:ext cx="3711271" cy="48028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22" y="701336"/>
            <a:ext cx="3711269" cy="480281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 rot="16200000">
            <a:off x="-2896341" y="2958480"/>
            <a:ext cx="6778102" cy="9854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Mapas de Áreas quemadas y vegetación de Matorral Xerófilo y Pastizal Inducido.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85420" y="257450"/>
            <a:ext cx="1615935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2019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4696691" y="244134"/>
            <a:ext cx="1615935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2020</a:t>
            </a: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7CA75EB-D9E8-4BE7-B6AB-0FC61E391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59" y="701334"/>
            <a:ext cx="3711269" cy="48028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CA423EC-EF41-41A1-8A47-D920565E3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7959" y="244134"/>
            <a:ext cx="1615580" cy="51210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D79B322-D614-F2B7-54C7-993D82CFF80C}"/>
              </a:ext>
            </a:extLst>
          </p:cNvPr>
          <p:cNvSpPr txBox="1"/>
          <p:nvPr/>
        </p:nvSpPr>
        <p:spPr>
          <a:xfrm>
            <a:off x="1725284" y="5948040"/>
            <a:ext cx="452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IMÁGENES SENTINEL 2A</a:t>
            </a:r>
          </a:p>
        </p:txBody>
      </p:sp>
    </p:spTree>
    <p:extLst>
      <p:ext uri="{BB962C8B-B14F-4D97-AF65-F5344CB8AC3E}">
        <p14:creationId xmlns:p14="http://schemas.microsoft.com/office/powerpoint/2010/main" val="1850216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72" y="0"/>
            <a:ext cx="5299364" cy="6858000"/>
          </a:xfrm>
          <a:prstGeom prst="rect">
            <a:avLst/>
          </a:prstGeom>
        </p:spPr>
      </p:pic>
      <p:pic>
        <p:nvPicPr>
          <p:cNvPr id="12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6" y="0"/>
            <a:ext cx="5299362" cy="6858000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34384B8-96A9-4E89-E4BA-3667BC27B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293" y="686184"/>
            <a:ext cx="3423413" cy="167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50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posición de imagen 13" descr="Mapa&#10;&#10;Descripción generada automáticamente">
            <a:extLst>
              <a:ext uri="{FF2B5EF4-FFF2-40B4-BE49-F238E27FC236}">
                <a16:creationId xmlns:a16="http://schemas.microsoft.com/office/drawing/2014/main" id="{45AE2E22-A7CA-4F46-9D1F-3CED35EAA3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119" r="1180" b="-1"/>
          <a:stretch/>
        </p:blipFill>
        <p:spPr>
          <a:xfrm>
            <a:off x="1716662" y="68489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D36D22F-16FD-4352-992F-755F814AA15D}"/>
              </a:ext>
            </a:extLst>
          </p:cNvPr>
          <p:cNvSpPr txBox="1"/>
          <p:nvPr/>
        </p:nvSpPr>
        <p:spPr>
          <a:xfrm>
            <a:off x="0" y="4851654"/>
            <a:ext cx="2752728" cy="170646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Cartografía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de Riesgo a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incendios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vegetación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237320-6C05-2C92-D23C-8A52CE99D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019425" cy="29553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88317A5-64A3-5ED5-F081-1888C59F9D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29" t="14017" r="7079" b="4489"/>
          <a:stretch/>
        </p:blipFill>
        <p:spPr>
          <a:xfrm>
            <a:off x="8072808" y="0"/>
            <a:ext cx="4119192" cy="1890550"/>
          </a:xfrm>
          <a:prstGeom prst="rect">
            <a:avLst/>
          </a:prstGeom>
        </p:spPr>
      </p:pic>
      <p:pic>
        <p:nvPicPr>
          <p:cNvPr id="3074" name="Picture 2" descr="Dinamica EGO (@dinamica_ego) / X">
            <a:extLst>
              <a:ext uri="{FF2B5EF4-FFF2-40B4-BE49-F238E27FC236}">
                <a16:creationId xmlns:a16="http://schemas.microsoft.com/office/drawing/2014/main" id="{5E9D4955-EAEB-1B1B-FD76-F98BDDC47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0" b="29520"/>
          <a:stretch/>
        </p:blipFill>
        <p:spPr bwMode="auto">
          <a:xfrm>
            <a:off x="9470786" y="5655473"/>
            <a:ext cx="2539120" cy="120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755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AB0FD7A-20A7-4D24-F169-747B502ACC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1" t="824" r="1075" b="1169"/>
          <a:stretch/>
        </p:blipFill>
        <p:spPr>
          <a:xfrm>
            <a:off x="643467" y="1563697"/>
            <a:ext cx="5294716" cy="373060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964D31F1-B7C0-7F2D-1447-50DCC6E48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555995"/>
            <a:ext cx="5294715" cy="37460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5DC3244-736D-D2A4-D28E-306B51A0C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1479724"/>
            <a:ext cx="5399808" cy="389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1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FA796EC-723E-969F-BCE2-DD9F83C1F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" y="926156"/>
            <a:ext cx="12063984" cy="5170279"/>
          </a:xfrm>
          <a:prstGeom prst="rect">
            <a:avLst/>
          </a:prstGeom>
        </p:spPr>
      </p:pic>
      <p:pic>
        <p:nvPicPr>
          <p:cNvPr id="8" name="Picture 2" descr="Dinamica EGO (@dinamica_ego) / X">
            <a:extLst>
              <a:ext uri="{FF2B5EF4-FFF2-40B4-BE49-F238E27FC236}">
                <a16:creationId xmlns:a16="http://schemas.microsoft.com/office/drawing/2014/main" id="{CE0E879E-5508-01A6-F93B-BAB4B104E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0" b="29520"/>
          <a:stretch/>
        </p:blipFill>
        <p:spPr bwMode="auto">
          <a:xfrm>
            <a:off x="526811" y="4369598"/>
            <a:ext cx="2539120" cy="120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468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AC88AB-B1C3-DDA1-DBED-1B35B178B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6909" y="643466"/>
            <a:ext cx="9607771" cy="552446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16651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5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0CC918-464C-BDA7-B67D-999AB9024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582278"/>
            <a:ext cx="5129784" cy="3693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41E43E-668C-51E6-3608-CD94DC191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588690"/>
            <a:ext cx="5129784" cy="368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80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Mapa&#10;&#10;El contenido generado por IA puede ser incorrecto.">
            <a:extLst>
              <a:ext uri="{FF2B5EF4-FFF2-40B4-BE49-F238E27FC236}">
                <a16:creationId xmlns:a16="http://schemas.microsoft.com/office/drawing/2014/main" id="{B5AED68A-D3AE-57A8-4460-2B629C0D49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38" r="17450" b="-1"/>
          <a:stretch>
            <a:fillRect/>
          </a:stretch>
        </p:blipFill>
        <p:spPr>
          <a:xfrm>
            <a:off x="194050" y="557189"/>
            <a:ext cx="7086768" cy="57436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30F68C2-1321-0689-F354-5441A0D44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818" y="1066468"/>
            <a:ext cx="4753638" cy="47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47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6E94DE5-B245-EC41-280C-C784AF4F6232}"/>
              </a:ext>
            </a:extLst>
          </p:cNvPr>
          <p:cNvSpPr txBox="1"/>
          <p:nvPr/>
        </p:nvSpPr>
        <p:spPr>
          <a:xfrm>
            <a:off x="0" y="393192"/>
            <a:ext cx="12192000" cy="830997"/>
          </a:xfrm>
          <a:prstGeom prst="rect">
            <a:avLst/>
          </a:prstGeom>
          <a:solidFill>
            <a:srgbClr val="FCFC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RETOS COMUNES ENTRE MÉXICO Y COSTA RICA EN LA LUCHA CONTRA LOS INCENDIOS FORESTALES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BC8D33D-B0DC-CDC8-D952-AF0B0FCF68C0}"/>
              </a:ext>
            </a:extLst>
          </p:cNvPr>
          <p:cNvSpPr txBox="1"/>
          <p:nvPr/>
        </p:nvSpPr>
        <p:spPr>
          <a:xfrm>
            <a:off x="117934" y="1343117"/>
            <a:ext cx="1171497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s-MX" sz="2000" b="1" dirty="0"/>
              <a:t>SENTINEL 2 permite la detección precisa de áreas afectadas por incendios en diversos ecosistemas forestales, desde las zonas semiáridas hasta los densos bosques tropicales húmedos.</a:t>
            </a:r>
          </a:p>
          <a:p>
            <a:pPr marL="342900" indent="-342900" algn="just">
              <a:buAutoNum type="arabicPeriod"/>
            </a:pPr>
            <a:r>
              <a:rPr lang="es-MX" sz="2000" b="1" dirty="0"/>
              <a:t>Los incendios forestales son causados por actividades humanas ligadas a las actividades agropecuarias y al desarrollo inmobiliario.</a:t>
            </a:r>
          </a:p>
          <a:p>
            <a:pPr marL="342900" indent="-342900" algn="just">
              <a:buAutoNum type="arabicPeriod" startAt="3"/>
            </a:pPr>
            <a:r>
              <a:rPr lang="es-MX" sz="2000" b="1" dirty="0"/>
              <a:t>Al disminuir el porcentaje de bosque y aumentar la densidad de borde la probabilidad de ignición del fragmento aumenta.</a:t>
            </a:r>
          </a:p>
          <a:p>
            <a:pPr marL="342900" indent="-342900" algn="just">
              <a:buAutoNum type="arabicPeriod" startAt="3"/>
            </a:pPr>
            <a:r>
              <a:rPr lang="es-MX" sz="2000" b="1" dirty="0"/>
              <a:t>Se requiere una estrategia integral de prevención de incendios forestales que se implemente durante todo el año. Esta estrategia debe apoyarse en el mapeo continuo de áreas quemadas mediante SENTINEL 2 para desarrollar modelos predictivos de riesgo de incendios a escalas geográficas detalladas, permitiendo una gestión proactiva y localizada. </a:t>
            </a:r>
          </a:p>
          <a:p>
            <a:pPr marL="342900" indent="-342900" algn="just">
              <a:buAutoNum type="arabicPeriod" startAt="3"/>
            </a:pPr>
            <a:r>
              <a:rPr lang="es-MX" sz="2000" b="1" dirty="0"/>
              <a:t>Socializar el uso de la plataforma de SENTINEL 2 para que tanto combatientes de incendios forestales como guardabosques puedan usar este tipo de tecnología.</a:t>
            </a:r>
          </a:p>
          <a:p>
            <a:pPr marL="342900" indent="-342900" algn="just">
              <a:buAutoNum type="arabicPeriod" startAt="3"/>
            </a:pPr>
            <a:r>
              <a:rPr lang="es-MX" sz="2000" b="1" dirty="0"/>
              <a:t>Es fundamental establecer un modelo de gobernanza territorial que coordine a los diferentes actores (gobierno, comunidades locales, organizaciones) para implementar una gestión integral del riesgo basada en la cartografía </a:t>
            </a:r>
            <a:r>
              <a:rPr lang="es-MX" sz="2000" b="1"/>
              <a:t>de riesgo </a:t>
            </a:r>
            <a:r>
              <a:rPr lang="es-MX" sz="2000" b="1" dirty="0"/>
              <a:t>ante la creciente amenaza de incendios forestales de sexta generación, caracterizados por su intensidad y complejidad. </a:t>
            </a:r>
          </a:p>
        </p:txBody>
      </p:sp>
    </p:spTree>
    <p:extLst>
      <p:ext uri="{BB962C8B-B14F-4D97-AF65-F5344CB8AC3E}">
        <p14:creationId xmlns:p14="http://schemas.microsoft.com/office/powerpoint/2010/main" val="3685749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Vista de satélite de la Tierra">
            <a:extLst>
              <a:ext uri="{FF2B5EF4-FFF2-40B4-BE49-F238E27FC236}">
                <a16:creationId xmlns:a16="http://schemas.microsoft.com/office/drawing/2014/main" id="{8BDA2634-9DC5-A6A9-D832-F6CCCAFDF1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3306" b="117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31F2650-78C4-0423-7A4C-2DE3617E72B7}"/>
              </a:ext>
            </a:extLst>
          </p:cNvPr>
          <p:cNvSpPr txBox="1"/>
          <p:nvPr/>
        </p:nvSpPr>
        <p:spPr>
          <a:xfrm>
            <a:off x="1320800" y="496754"/>
            <a:ext cx="10160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actividades humanas, especialmente la quema de combustibles fósiles, han aumentado la concentración de CO</a:t>
            </a:r>
            <a:r>
              <a:rPr lang="es-MX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MX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la atmósfera en un 50% </a:t>
            </a:r>
            <a:endParaRPr lang="es-MX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F46417-4DC8-037A-096C-86C8E84A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567" y="2244379"/>
            <a:ext cx="4123582" cy="4479621"/>
          </a:xfrm>
          <a:prstGeom prst="rect">
            <a:avLst/>
          </a:prstGeom>
        </p:spPr>
      </p:pic>
      <p:pic>
        <p:nvPicPr>
          <p:cNvPr id="2050" name="Picture 2" descr="May be an image of digital watch and text">
            <a:extLst>
              <a:ext uri="{FF2B5EF4-FFF2-40B4-BE49-F238E27FC236}">
                <a16:creationId xmlns:a16="http://schemas.microsoft.com/office/drawing/2014/main" id="{F1F92F9F-9EA5-C173-385F-E8F08BD7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38" y="2244379"/>
            <a:ext cx="5437762" cy="447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461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657" y="835679"/>
            <a:ext cx="6470331" cy="1080938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b="1" noProof="1"/>
              <a:t>GRACIAS POR SU ATENCIÓN</a:t>
            </a:r>
          </a:p>
        </p:txBody>
      </p:sp>
      <p:pic>
        <p:nvPicPr>
          <p:cNvPr id="8" name="Marcador de contenido 4" descr="Imagen que contiene pájaro&#10;&#10;Descripción generada automáticamente">
            <a:extLst>
              <a:ext uri="{FF2B5EF4-FFF2-40B4-BE49-F238E27FC236}">
                <a16:creationId xmlns:a16="http://schemas.microsoft.com/office/drawing/2014/main" id="{C0ED19B2-CF14-47AE-BEE4-6C28241F4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8" y="2072925"/>
            <a:ext cx="11769158" cy="3120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D482CA-1BD5-4236-9E08-61FF09558DA0}"/>
              </a:ext>
            </a:extLst>
          </p:cNvPr>
          <p:cNvSpPr txBox="1"/>
          <p:nvPr/>
        </p:nvSpPr>
        <p:spPr>
          <a:xfrm>
            <a:off x="3826701" y="5889968"/>
            <a:ext cx="4532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michelle.farfan@ugto.mx</a:t>
            </a:r>
          </a:p>
        </p:txBody>
      </p:sp>
    </p:spTree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66E55E76-F06B-C0BD-866E-531DCB14E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14" y="340424"/>
            <a:ext cx="3546461" cy="529322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E80F2FD-1239-95B2-F94D-DD632AD7C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780" y="1713165"/>
            <a:ext cx="7290220" cy="360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7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6949DB4-765E-AF48-D0D8-EAD65E7376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13601" r="-1016"/>
          <a:stretch/>
        </p:blipFill>
        <p:spPr>
          <a:xfrm>
            <a:off x="-1" y="952500"/>
            <a:ext cx="12315825" cy="58784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981B626-C7D3-0BBB-7A98-21AD5EF2427E}"/>
              </a:ext>
            </a:extLst>
          </p:cNvPr>
          <p:cNvSpPr txBox="1"/>
          <p:nvPr/>
        </p:nvSpPr>
        <p:spPr>
          <a:xfrm>
            <a:off x="-1" y="288636"/>
            <a:ext cx="12315824" cy="523220"/>
          </a:xfrm>
          <a:prstGeom prst="rect">
            <a:avLst/>
          </a:prstGeom>
          <a:solidFill>
            <a:srgbClr val="FCFC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EFECTOS DEL CALENTAMIENTO GLOBAL DEL AIRE Y DE LOS OCÉANOS</a:t>
            </a:r>
          </a:p>
        </p:txBody>
      </p:sp>
    </p:spTree>
    <p:extLst>
      <p:ext uri="{BB962C8B-B14F-4D97-AF65-F5344CB8AC3E}">
        <p14:creationId xmlns:p14="http://schemas.microsoft.com/office/powerpoint/2010/main" val="4278768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7392388-0B48-476D-D224-95638E72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5702341"/>
            <a:ext cx="11553825" cy="80416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https://www.esa.int/Space_in_Member_States/Spain/Las_misiones_Sentinel</a:t>
            </a:r>
          </a:p>
        </p:txBody>
      </p:sp>
      <p:pic>
        <p:nvPicPr>
          <p:cNvPr id="7" name="Imagen 6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9BD23CBC-F129-FFB0-3C5B-06E4F1D21A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79" r="13282"/>
          <a:stretch/>
        </p:blipFill>
        <p:spPr>
          <a:xfrm>
            <a:off x="-9" y="10"/>
            <a:ext cx="6096000" cy="5279933"/>
          </a:xfrm>
          <a:prstGeom prst="rect">
            <a:avLst/>
          </a:prstGeom>
        </p:spPr>
      </p:pic>
      <p:pic>
        <p:nvPicPr>
          <p:cNvPr id="5" name="Marcador de posición de imagen 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E463BADA-AA36-50F4-64FE-83012DCC92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841" r="29842"/>
          <a:stretch/>
        </p:blipFill>
        <p:spPr>
          <a:xfrm>
            <a:off x="6096008" y="10"/>
            <a:ext cx="6095999" cy="527993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221BB8-40B1-6C6C-E239-E15DE4DE6848}"/>
              </a:ext>
            </a:extLst>
          </p:cNvPr>
          <p:cNvSpPr/>
          <p:nvPr/>
        </p:nvSpPr>
        <p:spPr>
          <a:xfrm>
            <a:off x="59630" y="1829937"/>
            <a:ext cx="5976721" cy="1620078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3845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455D3F-9644-4358-B074-8729380BD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883" y="442560"/>
            <a:ext cx="9861525" cy="95977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MX" b="1" dirty="0"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es-MX" b="1" dirty="0">
                <a:effectLst/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ndices espectrales contenidos en la plataforma </a:t>
            </a:r>
            <a:r>
              <a:rPr lang="es-MX" b="1" dirty="0" err="1">
                <a:effectLst/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Sentinel</a:t>
            </a:r>
            <a:r>
              <a:rPr lang="es-MX" b="1" dirty="0">
                <a:effectLst/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Hub EO Browser, los cuales sirven como productos de apoyo en la detección de áreas afectadas por el fuego.</a:t>
            </a:r>
          </a:p>
          <a:p>
            <a:endParaRPr lang="es-MX" dirty="0"/>
          </a:p>
        </p:txBody>
      </p:sp>
      <p:pic>
        <p:nvPicPr>
          <p:cNvPr id="6" name="Imagen 5" descr="Interfaz de usuario gráfica, Mapa&#10;&#10;Descripción generada automáticamente">
            <a:extLst>
              <a:ext uri="{FF2B5EF4-FFF2-40B4-BE49-F238E27FC236}">
                <a16:creationId xmlns:a16="http://schemas.microsoft.com/office/drawing/2014/main" id="{5AEA4AA6-D9BB-4423-981E-BDF58468DB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318"/>
          <a:stretch/>
        </p:blipFill>
        <p:spPr>
          <a:xfrm>
            <a:off x="177406" y="1559358"/>
            <a:ext cx="6966441" cy="3917897"/>
          </a:xfrm>
          <a:prstGeom prst="rect">
            <a:avLst/>
          </a:prstGeom>
        </p:spPr>
      </p:pic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EAA1F9AC-82ED-4BB6-B9D4-4619A80FE93B}"/>
              </a:ext>
            </a:extLst>
          </p:cNvPr>
          <p:cNvSpPr txBox="1">
            <a:spLocks/>
          </p:cNvSpPr>
          <p:nvPr/>
        </p:nvSpPr>
        <p:spPr>
          <a:xfrm>
            <a:off x="7255748" y="1794351"/>
            <a:ext cx="4713230" cy="30905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900" b="1" dirty="0">
                <a:solidFill>
                  <a:schemeClr val="tx1"/>
                </a:solidFill>
                <a:latin typeface="Amasis MT Pro" panose="02040504050005020304" pitchFamily="18" charset="0"/>
              </a:rPr>
              <a:t>Índices espectrales - plataforma </a:t>
            </a:r>
            <a:r>
              <a:rPr lang="es-MX" sz="19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Sentinel</a:t>
            </a:r>
            <a:r>
              <a:rPr lang="es-MX" sz="1900" b="1" dirty="0">
                <a:solidFill>
                  <a:schemeClr val="tx1"/>
                </a:solidFill>
                <a:latin typeface="Amasis MT Pro" panose="02040504050005020304" pitchFamily="18" charset="0"/>
              </a:rPr>
              <a:t> Hub EO Browser.</a:t>
            </a:r>
          </a:p>
          <a:p>
            <a:pPr algn="ctr"/>
            <a:endParaRPr lang="pt-BR" sz="1900" dirty="0">
              <a:solidFill>
                <a:schemeClr val="tx1"/>
              </a:solidFill>
              <a:latin typeface="Amasis MT Pro" panose="02040504050005020304" pitchFamily="18" charset="0"/>
            </a:endParaRPr>
          </a:p>
          <a:p>
            <a:pPr algn="ctr"/>
            <a:r>
              <a:rPr lang="pt-BR" sz="1900" b="1" dirty="0">
                <a:solidFill>
                  <a:schemeClr val="tx1"/>
                </a:solidFill>
                <a:latin typeface="Amasis MT Pro" panose="02040504050005020304" pitchFamily="18" charset="0"/>
              </a:rPr>
              <a:t>1-</a:t>
            </a:r>
            <a:r>
              <a:rPr lang="pt-BR" sz="1900" dirty="0">
                <a:solidFill>
                  <a:schemeClr val="tx1"/>
                </a:solidFill>
                <a:latin typeface="Amasis MT Pro" panose="02040504050005020304" pitchFamily="18" charset="0"/>
              </a:rPr>
              <a:t> Índice de área </a:t>
            </a:r>
            <a:r>
              <a:rPr lang="pt-BR" sz="1900" dirty="0" err="1">
                <a:solidFill>
                  <a:schemeClr val="tx1"/>
                </a:solidFill>
                <a:latin typeface="Amasis MT Pro" panose="02040504050005020304" pitchFamily="18" charset="0"/>
              </a:rPr>
              <a:t>quemada</a:t>
            </a:r>
            <a:r>
              <a:rPr lang="pt-BR" sz="1900" dirty="0">
                <a:solidFill>
                  <a:schemeClr val="tx1"/>
                </a:solidFill>
                <a:latin typeface="Amasis MT Pro" panose="02040504050005020304" pitchFamily="18" charset="0"/>
              </a:rPr>
              <a:t> (NBR O BAI) </a:t>
            </a:r>
          </a:p>
          <a:p>
            <a:pPr algn="ctr"/>
            <a:endParaRPr lang="pt-BR" sz="1900" dirty="0">
              <a:solidFill>
                <a:schemeClr val="tx1"/>
              </a:solidFill>
              <a:latin typeface="Amasis MT Pro" panose="02040504050005020304" pitchFamily="18" charset="0"/>
            </a:endParaRPr>
          </a:p>
          <a:p>
            <a:pPr algn="ctr"/>
            <a:r>
              <a:rPr lang="es-MX" sz="1900" b="1" dirty="0">
                <a:solidFill>
                  <a:schemeClr val="tx1"/>
                </a:solidFill>
                <a:latin typeface="Amasis MT Pro" panose="02040504050005020304" pitchFamily="18" charset="0"/>
              </a:rPr>
              <a:t>2-</a:t>
            </a:r>
            <a:r>
              <a:rPr lang="es-MX" sz="1900" dirty="0">
                <a:solidFill>
                  <a:schemeClr val="tx1"/>
                </a:solidFill>
                <a:latin typeface="Amasis MT Pro" panose="02040504050005020304" pitchFamily="18" charset="0"/>
              </a:rPr>
              <a:t> Compuesto de Penetración Atmosférica </a:t>
            </a:r>
          </a:p>
          <a:p>
            <a:pPr algn="ctr"/>
            <a:endParaRPr lang="es-MX" sz="1900" dirty="0">
              <a:solidFill>
                <a:schemeClr val="tx1"/>
              </a:solidFill>
              <a:latin typeface="Amasis MT Pro" panose="02040504050005020304" pitchFamily="18" charset="0"/>
            </a:endParaRPr>
          </a:p>
          <a:p>
            <a:pPr algn="ctr"/>
            <a:r>
              <a:rPr lang="es-MX" sz="1900" b="1" dirty="0">
                <a:solidFill>
                  <a:schemeClr val="tx1"/>
                </a:solidFill>
                <a:latin typeface="Amasis MT Pro" panose="02040504050005020304" pitchFamily="18" charset="0"/>
              </a:rPr>
              <a:t>3-</a:t>
            </a:r>
            <a:r>
              <a:rPr lang="es-MX" sz="1900" dirty="0">
                <a:solidFill>
                  <a:schemeClr val="tx1"/>
                </a:solidFill>
                <a:latin typeface="Amasis MT Pro" panose="02040504050005020304" pitchFamily="18" charset="0"/>
              </a:rPr>
              <a:t> Producto de Área Quemada</a:t>
            </a:r>
          </a:p>
          <a:p>
            <a:pPr algn="ctr"/>
            <a:endParaRPr lang="es-MX" sz="1900" dirty="0">
              <a:solidFill>
                <a:schemeClr val="tx1"/>
              </a:solidFill>
              <a:latin typeface="Amasis MT Pro" panose="02040504050005020304" pitchFamily="18" charset="0"/>
            </a:endParaRPr>
          </a:p>
          <a:p>
            <a:pPr algn="ctr"/>
            <a:r>
              <a:rPr lang="es-MX" sz="1900" b="1" dirty="0">
                <a:solidFill>
                  <a:schemeClr val="tx1"/>
                </a:solidFill>
                <a:latin typeface="Amasis MT Pro" panose="02040504050005020304" pitchFamily="18" charset="0"/>
              </a:rPr>
              <a:t>4-</a:t>
            </a:r>
            <a:r>
              <a:rPr lang="es-MX" sz="1900" dirty="0">
                <a:solidFill>
                  <a:schemeClr val="tx1"/>
                </a:solidFill>
                <a:latin typeface="Amasis MT Pro" panose="02040504050005020304" pitchFamily="18" charset="0"/>
              </a:rPr>
              <a:t> Compuesto de Falso Color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5B69B8C-9DA2-4E7C-9B40-A72ECCD6FD44}"/>
              </a:ext>
            </a:extLst>
          </p:cNvPr>
          <p:cNvSpPr/>
          <p:nvPr/>
        </p:nvSpPr>
        <p:spPr>
          <a:xfrm>
            <a:off x="0" y="6565752"/>
            <a:ext cx="12192000" cy="292248"/>
          </a:xfrm>
          <a:prstGeom prst="rect">
            <a:avLst/>
          </a:prstGeom>
          <a:solidFill>
            <a:srgbClr val="68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4" descr="Gifs Animados de Satélites">
            <a:extLst>
              <a:ext uri="{FF2B5EF4-FFF2-40B4-BE49-F238E27FC236}">
                <a16:creationId xmlns:a16="http://schemas.microsoft.com/office/drawing/2014/main" id="{F48CB819-3EF5-4002-B948-986EA897CC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45461">
            <a:off x="9885718" y="-306602"/>
            <a:ext cx="2336481" cy="233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437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053BB5F-98AC-4716-8987-E61DD59A614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96" y="2313432"/>
            <a:ext cx="5358383" cy="3758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F4AE6D5-B97B-4494-AABA-1D2C262E5AF2}"/>
              </a:ext>
            </a:extLst>
          </p:cNvPr>
          <p:cNvSpPr txBox="1"/>
          <p:nvPr/>
        </p:nvSpPr>
        <p:spPr>
          <a:xfrm>
            <a:off x="232013" y="2505462"/>
            <a:ext cx="6342254" cy="1556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MX" sz="2200" dirty="0">
                <a:effectLst/>
                <a:latin typeface="Amasis MT Pro" panose="020405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La combinación de bandas de penetración atmosférica para </a:t>
            </a:r>
            <a:r>
              <a:rPr lang="es-MX" sz="2200" dirty="0" err="1">
                <a:effectLst/>
                <a:latin typeface="Amasis MT Pro" panose="020405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Sentinel</a:t>
            </a:r>
            <a:r>
              <a:rPr lang="es-MX" sz="2200" dirty="0">
                <a:effectLst/>
                <a:latin typeface="Amasis MT Pro" panose="020405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consta de:  12 (SWIR 2),11 (SWIR 1) y 8 (NIR). </a:t>
            </a:r>
            <a:endParaRPr lang="es-MX" sz="2200" dirty="0">
              <a:effectLst/>
              <a:latin typeface="Amasis MT Pro" panose="020405040500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766BE1A-FC42-4C0A-8106-673AEBD04E78}"/>
              </a:ext>
            </a:extLst>
          </p:cNvPr>
          <p:cNvSpPr/>
          <p:nvPr/>
        </p:nvSpPr>
        <p:spPr>
          <a:xfrm>
            <a:off x="-1" y="0"/>
            <a:ext cx="12192000" cy="848868"/>
          </a:xfrm>
          <a:prstGeom prst="rect">
            <a:avLst/>
          </a:prstGeom>
          <a:solidFill>
            <a:srgbClr val="68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D916F55-84CA-49E6-BC68-F40D037F91BA}"/>
              </a:ext>
            </a:extLst>
          </p:cNvPr>
          <p:cNvSpPr txBox="1"/>
          <p:nvPr/>
        </p:nvSpPr>
        <p:spPr>
          <a:xfrm>
            <a:off x="2307695" y="156447"/>
            <a:ext cx="757660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MX" sz="2600" b="1" dirty="0">
                <a:solidFill>
                  <a:schemeClr val="bg1"/>
                </a:solidFill>
                <a:latin typeface="Amasis MT Pro" panose="02040504050005020304" pitchFamily="18" charset="0"/>
              </a:rPr>
              <a:t>Compuesto de Penetración Atmosférica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DB842EE-B5E0-4E95-8C99-41429E7DE379}"/>
              </a:ext>
            </a:extLst>
          </p:cNvPr>
          <p:cNvSpPr txBox="1"/>
          <p:nvPr/>
        </p:nvSpPr>
        <p:spPr>
          <a:xfrm>
            <a:off x="376819" y="1178777"/>
            <a:ext cx="10196801" cy="1048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MX" sz="2200" dirty="0">
                <a:effectLst/>
                <a:latin typeface="Amasis MT Pro" panose="020405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Este compuesto penetra partículas atmosféricas, humo y neblina, lo que reduce la influencia atmosférica en la imagen. </a:t>
            </a:r>
            <a:endParaRPr lang="es-MX" sz="2200" dirty="0">
              <a:effectLst/>
              <a:latin typeface="Amasis MT Pro" panose="020405040500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7A687DE-2100-42C5-91A0-BA56A5BDB0CF}"/>
              </a:ext>
            </a:extLst>
          </p:cNvPr>
          <p:cNvSpPr txBox="1"/>
          <p:nvPr/>
        </p:nvSpPr>
        <p:spPr>
          <a:xfrm>
            <a:off x="353968" y="4352538"/>
            <a:ext cx="6098344" cy="1556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200" dirty="0">
                <a:latin typeface="Amasis MT Pro" panose="020405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</a:t>
            </a:r>
            <a:r>
              <a:rPr lang="es-MX" sz="2200" dirty="0">
                <a:effectLst/>
                <a:latin typeface="Amasis MT Pro" panose="020405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 combinación muestra resultados similares a los de la fotografía infrarroja tradicional en falso color, pero tiene una claridad</a:t>
            </a:r>
            <a:r>
              <a:rPr lang="es-MX" sz="2200" dirty="0">
                <a:effectLst/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200" dirty="0">
                <a:effectLst/>
                <a:latin typeface="Amasis MT Pro" panose="020405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excelente. </a:t>
            </a:r>
            <a:endParaRPr lang="es-MX" sz="2200" dirty="0">
              <a:latin typeface="Amasis MT Pro" panose="02040504050005020304" pitchFamily="18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CE9F046-1934-46A5-94AD-46357B5982B8}"/>
              </a:ext>
            </a:extLst>
          </p:cNvPr>
          <p:cNvSpPr/>
          <p:nvPr/>
        </p:nvSpPr>
        <p:spPr>
          <a:xfrm>
            <a:off x="10573620" y="4881489"/>
            <a:ext cx="539857" cy="5388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A7776B6-22E3-4F62-B1DF-6D1F2710E02C}"/>
              </a:ext>
            </a:extLst>
          </p:cNvPr>
          <p:cNvSpPr/>
          <p:nvPr/>
        </p:nvSpPr>
        <p:spPr>
          <a:xfrm>
            <a:off x="9406001" y="2971850"/>
            <a:ext cx="2073236" cy="255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Áreas Quemadas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7A035196-90E5-355F-A888-2040FC4EAFA0}"/>
              </a:ext>
            </a:extLst>
          </p:cNvPr>
          <p:cNvSpPr/>
          <p:nvPr/>
        </p:nvSpPr>
        <p:spPr>
          <a:xfrm>
            <a:off x="7638643" y="5369996"/>
            <a:ext cx="539857" cy="5388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DF86A0D-096C-BDBF-5041-3F93F5D97667}"/>
              </a:ext>
            </a:extLst>
          </p:cNvPr>
          <p:cNvSpPr/>
          <p:nvPr/>
        </p:nvSpPr>
        <p:spPr>
          <a:xfrm>
            <a:off x="8531460" y="3675888"/>
            <a:ext cx="1060596" cy="106984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4808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imagen de un videojuego&#10;&#10;El contenido generado por IA puede ser incorrecto.">
            <a:extLst>
              <a:ext uri="{FF2B5EF4-FFF2-40B4-BE49-F238E27FC236}">
                <a16:creationId xmlns:a16="http://schemas.microsoft.com/office/drawing/2014/main" id="{7310F6E4-92E4-5231-7AAD-050556082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42" y="1703903"/>
            <a:ext cx="8246939" cy="390739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A6B8852-FB8F-1F13-8B74-F4463446C096}"/>
              </a:ext>
            </a:extLst>
          </p:cNvPr>
          <p:cNvSpPr txBox="1"/>
          <p:nvPr/>
        </p:nvSpPr>
        <p:spPr>
          <a:xfrm>
            <a:off x="7600950" y="2190750"/>
            <a:ext cx="177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1194 hectáreas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E4E55C3-E0C3-9930-2443-C7458A1FFD05}"/>
              </a:ext>
            </a:extLst>
          </p:cNvPr>
          <p:cNvSpPr/>
          <p:nvPr/>
        </p:nvSpPr>
        <p:spPr>
          <a:xfrm>
            <a:off x="-1" y="0"/>
            <a:ext cx="12192000" cy="848868"/>
          </a:xfrm>
          <a:prstGeom prst="rect">
            <a:avLst/>
          </a:prstGeom>
          <a:solidFill>
            <a:srgbClr val="68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A1CB001-E4D0-8733-88F0-48AE9D34284C}"/>
              </a:ext>
            </a:extLst>
          </p:cNvPr>
          <p:cNvSpPr txBox="1"/>
          <p:nvPr/>
        </p:nvSpPr>
        <p:spPr>
          <a:xfrm>
            <a:off x="472439" y="25580"/>
            <a:ext cx="1124711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MX" sz="2600" b="1" dirty="0">
                <a:solidFill>
                  <a:schemeClr val="bg1"/>
                </a:solidFill>
                <a:latin typeface="Amasis MT Pro" panose="02040504050005020304" pitchFamily="18" charset="0"/>
              </a:rPr>
              <a:t>Compuesto de Penetración Atmosférica bandas 12, 11 y 8 de SENTINEL 2 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4843E8D-EFA8-F2C5-5E0C-CA7A6814E8BF}"/>
              </a:ext>
            </a:extLst>
          </p:cNvPr>
          <p:cNvSpPr txBox="1"/>
          <p:nvPr/>
        </p:nvSpPr>
        <p:spPr>
          <a:xfrm>
            <a:off x="2878865" y="987396"/>
            <a:ext cx="7241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Tecojote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s-MX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Puruagua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Mpo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Jerécuaro, Guanajuato</a:t>
            </a:r>
          </a:p>
        </p:txBody>
      </p:sp>
    </p:spTree>
    <p:extLst>
      <p:ext uri="{BB962C8B-B14F-4D97-AF65-F5344CB8AC3E}">
        <p14:creationId xmlns:p14="http://schemas.microsoft.com/office/powerpoint/2010/main" val="3634805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E4EB66E-0007-4E6C-AF0D-AF5DDB8062CA}"/>
              </a:ext>
            </a:extLst>
          </p:cNvPr>
          <p:cNvSpPr/>
          <p:nvPr/>
        </p:nvSpPr>
        <p:spPr>
          <a:xfrm>
            <a:off x="-1" y="0"/>
            <a:ext cx="12192000" cy="848868"/>
          </a:xfrm>
          <a:prstGeom prst="rect">
            <a:avLst/>
          </a:prstGeom>
          <a:solidFill>
            <a:srgbClr val="68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08E75C-F19C-415F-8748-D87F019D2699}"/>
              </a:ext>
            </a:extLst>
          </p:cNvPr>
          <p:cNvSpPr txBox="1"/>
          <p:nvPr/>
        </p:nvSpPr>
        <p:spPr>
          <a:xfrm>
            <a:off x="378638" y="986696"/>
            <a:ext cx="11434723" cy="96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MX" sz="2000" dirty="0">
                <a:effectLst/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El NBR utiliza las bandas B8 (infrarrojo cercano) y B12 (infrarrojo de onda corta) para el caso de </a:t>
            </a:r>
            <a:r>
              <a:rPr lang="es-MX" sz="2000" dirty="0" err="1">
                <a:effectLst/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Sentinel</a:t>
            </a:r>
            <a:r>
              <a:rPr lang="es-MX" sz="2000" dirty="0">
                <a:effectLst/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a partir de la ecuación:</a:t>
            </a:r>
            <a:endParaRPr lang="es-MX" dirty="0">
              <a:effectLst/>
              <a:latin typeface="Amasis MT Pro" panose="020405040500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D25E8CD-8814-4AD7-9F32-2E01F41675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80" y="1594087"/>
            <a:ext cx="1770887" cy="105623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35B409-30E5-43E0-A5D7-D178E1E1005A}"/>
              </a:ext>
            </a:extLst>
          </p:cNvPr>
          <p:cNvSpPr txBox="1"/>
          <p:nvPr/>
        </p:nvSpPr>
        <p:spPr>
          <a:xfrm>
            <a:off x="378638" y="2806286"/>
            <a:ext cx="6317584" cy="3494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s-MX" sz="2000" dirty="0"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s-MX" sz="2000" dirty="0">
                <a:effectLst/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calcula para una imagen capturada antes del incendio y en una imagen capturada después del incendio</a:t>
            </a:r>
            <a:r>
              <a:rPr lang="es-MX" sz="2000" dirty="0"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s-MX" sz="2000" dirty="0"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MX" sz="2000" dirty="0">
                <a:effectLst/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imagen </a:t>
            </a:r>
            <a:r>
              <a:rPr lang="es-MX" sz="2000" dirty="0" err="1">
                <a:effectLst/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pre-incendio</a:t>
            </a:r>
            <a:r>
              <a:rPr lang="es-MX" sz="2000" dirty="0">
                <a:effectLst/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 mantiene fija para que se pueda realizar una comparación.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s-MX" sz="2000" dirty="0">
                <a:effectLst/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Luego se realiza un cálculo de la diferencia entre ambos y se obtiene el ∆NBRI.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EBEFD12-A0CD-4BAD-AA9C-3F460C6D87B3}"/>
              </a:ext>
            </a:extLst>
          </p:cNvPr>
          <p:cNvSpPr txBox="1"/>
          <p:nvPr/>
        </p:nvSpPr>
        <p:spPr>
          <a:xfrm>
            <a:off x="1347007" y="137828"/>
            <a:ext cx="94979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600" b="1" dirty="0">
                <a:solidFill>
                  <a:schemeClr val="bg1"/>
                </a:solidFill>
                <a:latin typeface="Amasis MT Pro" panose="02040504050005020304" pitchFamily="18" charset="0"/>
              </a:rPr>
              <a:t>Índice de Área </a:t>
            </a:r>
            <a:r>
              <a:rPr lang="pt-BR" sz="26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Quemada</a:t>
            </a:r>
            <a:endParaRPr lang="pt-BR" sz="2600" b="1" dirty="0">
              <a:solidFill>
                <a:schemeClr val="bg1"/>
              </a:solidFill>
              <a:latin typeface="Amasis MT Pro" panose="020405040500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AB0F7D1-70E9-40D4-A77C-99FAF8F367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83" y="2650326"/>
            <a:ext cx="5200357" cy="3650566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B7368E4E-36F0-471C-8A6E-B3CBB9167B86}"/>
              </a:ext>
            </a:extLst>
          </p:cNvPr>
          <p:cNvSpPr/>
          <p:nvPr/>
        </p:nvSpPr>
        <p:spPr>
          <a:xfrm>
            <a:off x="7365844" y="3928376"/>
            <a:ext cx="2171348" cy="15488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70534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595</Words>
  <Application>Microsoft Office PowerPoint</Application>
  <PresentationFormat>Panorámica</PresentationFormat>
  <Paragraphs>49</Paragraphs>
  <Slides>20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Amasis MT Pro</vt:lpstr>
      <vt:lpstr>Aptos</vt:lpstr>
      <vt:lpstr>Aptos Display</vt:lpstr>
      <vt:lpstr>Arial</vt:lpstr>
      <vt:lpstr>Century Gothic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https://www.esa.int/Space_in_Member_States/Spain/Las_misiones_Sentinel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Michelle Farfan Gutierrez</dc:creator>
  <cp:lastModifiedBy>Michelle Farfan Gutierrez</cp:lastModifiedBy>
  <cp:revision>5</cp:revision>
  <dcterms:created xsi:type="dcterms:W3CDTF">2025-05-19T20:09:13Z</dcterms:created>
  <dcterms:modified xsi:type="dcterms:W3CDTF">2025-05-20T05:06:44Z</dcterms:modified>
</cp:coreProperties>
</file>